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645" r:id="rId3"/>
    <p:sldId id="293" r:id="rId4"/>
    <p:sldId id="646" r:id="rId5"/>
    <p:sldId id="258" r:id="rId6"/>
    <p:sldId id="259" r:id="rId7"/>
    <p:sldId id="260" r:id="rId8"/>
    <p:sldId id="261" r:id="rId9"/>
    <p:sldId id="262" r:id="rId10"/>
    <p:sldId id="647" r:id="rId11"/>
    <p:sldId id="265" r:id="rId12"/>
    <p:sldId id="266" r:id="rId13"/>
    <p:sldId id="288" r:id="rId14"/>
    <p:sldId id="680" r:id="rId15"/>
    <p:sldId id="648" r:id="rId16"/>
    <p:sldId id="267" r:id="rId17"/>
    <p:sldId id="291" r:id="rId18"/>
    <p:sldId id="681" r:id="rId19"/>
    <p:sldId id="270" r:id="rId20"/>
    <p:sldId id="263" r:id="rId21"/>
    <p:sldId id="271" r:id="rId22"/>
    <p:sldId id="289" r:id="rId23"/>
    <p:sldId id="290" r:id="rId24"/>
    <p:sldId id="682" r:id="rId25"/>
    <p:sldId id="683" r:id="rId26"/>
    <p:sldId id="294" r:id="rId27"/>
    <p:sldId id="650" r:id="rId28"/>
    <p:sldId id="373" r:id="rId29"/>
    <p:sldId id="345" r:id="rId30"/>
    <p:sldId id="346" r:id="rId31"/>
    <p:sldId id="354" r:id="rId32"/>
    <p:sldId id="355" r:id="rId33"/>
    <p:sldId id="349" r:id="rId34"/>
    <p:sldId id="351" r:id="rId35"/>
    <p:sldId id="684" r:id="rId36"/>
    <p:sldId id="652" r:id="rId37"/>
    <p:sldId id="387" r:id="rId38"/>
    <p:sldId id="348" r:id="rId39"/>
    <p:sldId id="279" r:id="rId40"/>
    <p:sldId id="374" r:id="rId41"/>
    <p:sldId id="282" r:id="rId42"/>
    <p:sldId id="347" r:id="rId43"/>
    <p:sldId id="357" r:id="rId44"/>
    <p:sldId id="360" r:id="rId45"/>
    <p:sldId id="358" r:id="rId46"/>
    <p:sldId id="269" r:id="rId47"/>
    <p:sldId id="356" r:id="rId48"/>
    <p:sldId id="330" r:id="rId49"/>
    <p:sldId id="332" r:id="rId50"/>
    <p:sldId id="361" r:id="rId51"/>
    <p:sldId id="362" r:id="rId52"/>
    <p:sldId id="333" r:id="rId53"/>
    <p:sldId id="364" r:id="rId54"/>
    <p:sldId id="653" r:id="rId55"/>
    <p:sldId id="654" r:id="rId56"/>
    <p:sldId id="655" r:id="rId57"/>
    <p:sldId id="365" r:id="rId58"/>
    <p:sldId id="470" r:id="rId59"/>
    <p:sldId id="368" r:id="rId60"/>
    <p:sldId id="369" r:id="rId61"/>
    <p:sldId id="656" r:id="rId62"/>
    <p:sldId id="338" r:id="rId63"/>
    <p:sldId id="382" r:id="rId64"/>
    <p:sldId id="383" r:id="rId65"/>
    <p:sldId id="384" r:id="rId66"/>
    <p:sldId id="649" r:id="rId67"/>
    <p:sldId id="371" r:id="rId68"/>
    <p:sldId id="372" r:id="rId69"/>
    <p:sldId id="385" r:id="rId70"/>
    <p:sldId id="386" r:id="rId71"/>
    <p:sldId id="451" r:id="rId72"/>
    <p:sldId id="450" r:id="rId73"/>
    <p:sldId id="452" r:id="rId74"/>
    <p:sldId id="657" r:id="rId75"/>
    <p:sldId id="388" r:id="rId76"/>
    <p:sldId id="389" r:id="rId77"/>
    <p:sldId id="663" r:id="rId78"/>
    <p:sldId id="664" r:id="rId79"/>
    <p:sldId id="665" r:id="rId80"/>
    <p:sldId id="666" r:id="rId81"/>
    <p:sldId id="469" r:id="rId82"/>
    <p:sldId id="668" r:id="rId83"/>
    <p:sldId id="667" r:id="rId84"/>
    <p:sldId id="669" r:id="rId85"/>
    <p:sldId id="477" r:id="rId86"/>
    <p:sldId id="670" r:id="rId87"/>
    <p:sldId id="671" r:id="rId88"/>
    <p:sldId id="685" r:id="rId89"/>
    <p:sldId id="400" r:id="rId90"/>
    <p:sldId id="673" r:id="rId91"/>
    <p:sldId id="391" r:id="rId92"/>
    <p:sldId id="674" r:id="rId93"/>
    <p:sldId id="675" r:id="rId94"/>
    <p:sldId id="407" r:id="rId95"/>
    <p:sldId id="411" r:id="rId96"/>
    <p:sldId id="677" r:id="rId97"/>
    <p:sldId id="686" r:id="rId98"/>
    <p:sldId id="661" r:id="rId99"/>
    <p:sldId id="687" r:id="rId100"/>
    <p:sldId id="688" r:id="rId101"/>
    <p:sldId id="689" r:id="rId102"/>
    <p:sldId id="690" r:id="rId103"/>
    <p:sldId id="691" r:id="rId104"/>
    <p:sldId id="692" r:id="rId105"/>
    <p:sldId id="693" r:id="rId106"/>
    <p:sldId id="694" r:id="rId107"/>
    <p:sldId id="695" r:id="rId108"/>
    <p:sldId id="696" r:id="rId109"/>
    <p:sldId id="697" r:id="rId110"/>
    <p:sldId id="698" r:id="rId111"/>
    <p:sldId id="699" r:id="rId112"/>
    <p:sldId id="700" r:id="rId113"/>
    <p:sldId id="701" r:id="rId114"/>
    <p:sldId id="702" r:id="rId115"/>
    <p:sldId id="662" r:id="rId116"/>
    <p:sldId id="314" r:id="rId117"/>
    <p:sldId id="707" r:id="rId118"/>
    <p:sldId id="708" r:id="rId119"/>
    <p:sldId id="711" r:id="rId120"/>
    <p:sldId id="709" r:id="rId121"/>
    <p:sldId id="710" r:id="rId122"/>
    <p:sldId id="703" r:id="rId123"/>
    <p:sldId id="704" r:id="rId124"/>
    <p:sldId id="705" r:id="rId125"/>
    <p:sldId id="706" r:id="rId126"/>
    <p:sldId id="344" r:id="rId127"/>
    <p:sldId id="375" r:id="rId128"/>
    <p:sldId id="340" r:id="rId129"/>
    <p:sldId id="339" r:id="rId130"/>
    <p:sldId id="658" r:id="rId131"/>
    <p:sldId id="659" r:id="rId132"/>
    <p:sldId id="522" r:id="rId1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2" d="100"/>
          <a:sy n="72" d="100"/>
        </p:scale>
        <p:origin x="1071" y="51"/>
      </p:cViewPr>
      <p:guideLst/>
    </p:cSldViewPr>
  </p:slideViewPr>
  <p:notesTextViewPr>
    <p:cViewPr>
      <p:scale>
        <a:sx n="1" d="1"/>
        <a:sy n="1" d="1"/>
      </p:scale>
      <p:origin x="0" y="0"/>
    </p:cViewPr>
  </p:notesTextViewPr>
  <p:sorterViewPr>
    <p:cViewPr varScale="1">
      <p:scale>
        <a:sx n="100" d="100"/>
        <a:sy n="100" d="100"/>
      </p:scale>
      <p:origin x="0" y="-332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charts/_rels/chart1.xml.rels><?xml version="1.0" encoding="UTF-8" standalone="yes"?>
<Relationships xmlns="http://schemas.openxmlformats.org/package/2006/relationships"><Relationship Id="rId1" Type="http://schemas.openxmlformats.org/officeDocument/2006/relationships/oleObject" Target="file:///D:\shi\formosa\1005-2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Documents\temp\de\teacher_twin%20screw\Mixing%20task_raw%20data\2\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Documents\temp\de\teacher_twin%20screw\Mixing%20task_raw%20data\3\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04664402529332"/>
          <c:y val="0.10801100138725753"/>
          <c:w val="0.81773841597949692"/>
          <c:h val="0.71439122595863358"/>
        </c:manualLayout>
      </c:layout>
      <c:scatterChart>
        <c:scatterStyle val="lineMarker"/>
        <c:varyColors val="0"/>
        <c:ser>
          <c:idx val="1"/>
          <c:order val="1"/>
          <c:tx>
            <c:strRef>
              <c:f>'log eta'!$D$1</c:f>
              <c:strCache>
                <c:ptCount val="1"/>
                <c:pt idx="0">
                  <c:v>220-100-30</c:v>
                </c:pt>
              </c:strCache>
            </c:strRef>
          </c:tx>
          <c:spPr>
            <a:ln w="19050" cap="rnd">
              <a:solidFill>
                <a:schemeClr val="accent2"/>
              </a:solidFill>
              <a:round/>
            </a:ln>
            <a:effectLst/>
          </c:spPr>
          <c:marker>
            <c:symbol val="none"/>
          </c:marker>
          <c:xVal>
            <c:numRef>
              <c:f>'log eta'!$D$3:$D$100</c:f>
              <c:numCache>
                <c:formatCode>General</c:formatCode>
                <c:ptCount val="9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numCache>
            </c:numRef>
          </c:xVal>
          <c:yVal>
            <c:numRef>
              <c:f>'log eta'!$E$3:$E$100</c:f>
              <c:numCache>
                <c:formatCode>General</c:formatCode>
                <c:ptCount val="98"/>
                <c:pt idx="0">
                  <c:v>0.80309660000000005</c:v>
                </c:pt>
                <c:pt idx="1">
                  <c:v>2.3316495000000002</c:v>
                </c:pt>
                <c:pt idx="2">
                  <c:v>3.2234327999999999</c:v>
                </c:pt>
                <c:pt idx="3">
                  <c:v>3.9635866000000002</c:v>
                </c:pt>
                <c:pt idx="4">
                  <c:v>4.7515130000000001</c:v>
                </c:pt>
                <c:pt idx="5">
                  <c:v>5.6168870999999996</c:v>
                </c:pt>
                <c:pt idx="6">
                  <c:v>6.4988422000000003</c:v>
                </c:pt>
                <c:pt idx="7">
                  <c:v>7.3693103999999998</c:v>
                </c:pt>
                <c:pt idx="8">
                  <c:v>8.2620258</c:v>
                </c:pt>
                <c:pt idx="9">
                  <c:v>9.0897836999999999</c:v>
                </c:pt>
                <c:pt idx="10">
                  <c:v>9.9257840999999996</c:v>
                </c:pt>
                <c:pt idx="11">
                  <c:v>10.9814892</c:v>
                </c:pt>
                <c:pt idx="12">
                  <c:v>11.9597254</c:v>
                </c:pt>
                <c:pt idx="13">
                  <c:v>13.1687841</c:v>
                </c:pt>
                <c:pt idx="14">
                  <c:v>14.360051199999999</c:v>
                </c:pt>
                <c:pt idx="15">
                  <c:v>15.226640700000001</c:v>
                </c:pt>
                <c:pt idx="16">
                  <c:v>16.230854000000001</c:v>
                </c:pt>
                <c:pt idx="17">
                  <c:v>17.696527499999998</c:v>
                </c:pt>
                <c:pt idx="18">
                  <c:v>18.508207299999999</c:v>
                </c:pt>
                <c:pt idx="19">
                  <c:v>19.487939799999999</c:v>
                </c:pt>
                <c:pt idx="20">
                  <c:v>20.4301739</c:v>
                </c:pt>
                <c:pt idx="21">
                  <c:v>21.192186400000001</c:v>
                </c:pt>
                <c:pt idx="22">
                  <c:v>22.035438500000001</c:v>
                </c:pt>
                <c:pt idx="23">
                  <c:v>23.041879699999999</c:v>
                </c:pt>
                <c:pt idx="24">
                  <c:v>24.0626678</c:v>
                </c:pt>
                <c:pt idx="25">
                  <c:v>25.1005459</c:v>
                </c:pt>
                <c:pt idx="26">
                  <c:v>26.1261215</c:v>
                </c:pt>
                <c:pt idx="27">
                  <c:v>27.2174835</c:v>
                </c:pt>
                <c:pt idx="28">
                  <c:v>28.248441700000001</c:v>
                </c:pt>
                <c:pt idx="29">
                  <c:v>29.357191100000001</c:v>
                </c:pt>
                <c:pt idx="30">
                  <c:v>30.488811500000001</c:v>
                </c:pt>
                <c:pt idx="31">
                  <c:v>31.444822299999998</c:v>
                </c:pt>
                <c:pt idx="32">
                  <c:v>32.216777800000003</c:v>
                </c:pt>
                <c:pt idx="33">
                  <c:v>33.053031900000001</c:v>
                </c:pt>
                <c:pt idx="34">
                  <c:v>33.930557299999997</c:v>
                </c:pt>
                <c:pt idx="35">
                  <c:v>34.603755999999997</c:v>
                </c:pt>
                <c:pt idx="36">
                  <c:v>35.359565699999997</c:v>
                </c:pt>
                <c:pt idx="37">
                  <c:v>36.2694817</c:v>
                </c:pt>
                <c:pt idx="38">
                  <c:v>37.161823300000002</c:v>
                </c:pt>
                <c:pt idx="39">
                  <c:v>37.979343399999998</c:v>
                </c:pt>
                <c:pt idx="40">
                  <c:v>38.816902200000001</c:v>
                </c:pt>
                <c:pt idx="41">
                  <c:v>39.522792799999998</c:v>
                </c:pt>
                <c:pt idx="42">
                  <c:v>40.447807300000001</c:v>
                </c:pt>
                <c:pt idx="43">
                  <c:v>41.192012800000001</c:v>
                </c:pt>
                <c:pt idx="44">
                  <c:v>41.962032299999997</c:v>
                </c:pt>
                <c:pt idx="45">
                  <c:v>42.722446400000003</c:v>
                </c:pt>
                <c:pt idx="46">
                  <c:v>43.5220451</c:v>
                </c:pt>
                <c:pt idx="47">
                  <c:v>44.223758699999998</c:v>
                </c:pt>
                <c:pt idx="48">
                  <c:v>44.974494900000003</c:v>
                </c:pt>
                <c:pt idx="49">
                  <c:v>45.554149600000002</c:v>
                </c:pt>
                <c:pt idx="50">
                  <c:v>46.376247399999997</c:v>
                </c:pt>
                <c:pt idx="51">
                  <c:v>47.458869900000003</c:v>
                </c:pt>
                <c:pt idx="52">
                  <c:v>48.202510799999999</c:v>
                </c:pt>
                <c:pt idx="53">
                  <c:v>48.979560900000003</c:v>
                </c:pt>
                <c:pt idx="54">
                  <c:v>49.692523999999999</c:v>
                </c:pt>
                <c:pt idx="55">
                  <c:v>50.524345400000001</c:v>
                </c:pt>
                <c:pt idx="56">
                  <c:v>51.299202000000001</c:v>
                </c:pt>
                <c:pt idx="57">
                  <c:v>52.0416679</c:v>
                </c:pt>
                <c:pt idx="58">
                  <c:v>53.029521899999999</c:v>
                </c:pt>
                <c:pt idx="59">
                  <c:v>54.497962999999999</c:v>
                </c:pt>
                <c:pt idx="60">
                  <c:v>55.5004463</c:v>
                </c:pt>
                <c:pt idx="61">
                  <c:v>56.7632446</c:v>
                </c:pt>
                <c:pt idx="62">
                  <c:v>57.968990300000002</c:v>
                </c:pt>
                <c:pt idx="63">
                  <c:v>58.806350700000003</c:v>
                </c:pt>
                <c:pt idx="64">
                  <c:v>59.7383156</c:v>
                </c:pt>
                <c:pt idx="65">
                  <c:v>60.866065999999996</c:v>
                </c:pt>
                <c:pt idx="66">
                  <c:v>61.732093800000001</c:v>
                </c:pt>
                <c:pt idx="67">
                  <c:v>62.796752900000001</c:v>
                </c:pt>
                <c:pt idx="68">
                  <c:v>63.561950699999997</c:v>
                </c:pt>
                <c:pt idx="69">
                  <c:v>64.412933300000006</c:v>
                </c:pt>
                <c:pt idx="70">
                  <c:v>65.294609100000002</c:v>
                </c:pt>
                <c:pt idx="71">
                  <c:v>66.271194499999993</c:v>
                </c:pt>
                <c:pt idx="72">
                  <c:v>67.319900500000003</c:v>
                </c:pt>
                <c:pt idx="73">
                  <c:v>68.4460373</c:v>
                </c:pt>
                <c:pt idx="74">
                  <c:v>69.474204999999998</c:v>
                </c:pt>
                <c:pt idx="75">
                  <c:v>70.175140400000004</c:v>
                </c:pt>
                <c:pt idx="76">
                  <c:v>70.905113200000002</c:v>
                </c:pt>
                <c:pt idx="77">
                  <c:v>71.652511599999997</c:v>
                </c:pt>
                <c:pt idx="78">
                  <c:v>72.445503200000005</c:v>
                </c:pt>
                <c:pt idx="79">
                  <c:v>73.296478300000004</c:v>
                </c:pt>
                <c:pt idx="80">
                  <c:v>73.997703599999994</c:v>
                </c:pt>
                <c:pt idx="81">
                  <c:v>74.6906891</c:v>
                </c:pt>
                <c:pt idx="82">
                  <c:v>75.378250100000002</c:v>
                </c:pt>
                <c:pt idx="83">
                  <c:v>76.2769318</c:v>
                </c:pt>
                <c:pt idx="84">
                  <c:v>77.175529499999996</c:v>
                </c:pt>
                <c:pt idx="85">
                  <c:v>78.030326799999997</c:v>
                </c:pt>
                <c:pt idx="86">
                  <c:v>78.8144226</c:v>
                </c:pt>
                <c:pt idx="87">
                  <c:v>79.520256000000003</c:v>
                </c:pt>
                <c:pt idx="88">
                  <c:v>80.422905</c:v>
                </c:pt>
                <c:pt idx="89">
                  <c:v>81.089515700000007</c:v>
                </c:pt>
                <c:pt idx="90">
                  <c:v>81.904708900000003</c:v>
                </c:pt>
                <c:pt idx="91">
                  <c:v>82.911918600000007</c:v>
                </c:pt>
                <c:pt idx="92">
                  <c:v>83.728469799999999</c:v>
                </c:pt>
                <c:pt idx="93">
                  <c:v>84.551109299999993</c:v>
                </c:pt>
                <c:pt idx="94">
                  <c:v>85.257179300000004</c:v>
                </c:pt>
                <c:pt idx="95">
                  <c:v>86.347114599999998</c:v>
                </c:pt>
                <c:pt idx="96">
                  <c:v>87.136856100000003</c:v>
                </c:pt>
                <c:pt idx="97">
                  <c:v>87.927825900000002</c:v>
                </c:pt>
              </c:numCache>
            </c:numRef>
          </c:yVal>
          <c:smooth val="0"/>
          <c:extLst>
            <c:ext xmlns:c16="http://schemas.microsoft.com/office/drawing/2014/chart" uri="{C3380CC4-5D6E-409C-BE32-E72D297353CC}">
              <c16:uniqueId val="{00000000-22F9-40B2-ABA7-67047DED4A80}"/>
            </c:ext>
          </c:extLst>
        </c:ser>
        <c:dLbls>
          <c:showLegendKey val="0"/>
          <c:showVal val="0"/>
          <c:showCatName val="0"/>
          <c:showSerName val="0"/>
          <c:showPercent val="0"/>
          <c:showBubbleSize val="0"/>
        </c:dLbls>
        <c:axId val="138526080"/>
        <c:axId val="138921472"/>
        <c:extLst>
          <c:ext xmlns:c15="http://schemas.microsoft.com/office/drawing/2012/chart" uri="{02D57815-91ED-43cb-92C2-25804820EDAC}">
            <c15:filteredScatterSeries>
              <c15:ser>
                <c:idx val="0"/>
                <c:order val="0"/>
                <c:tx>
                  <c:strRef>
                    <c:extLst>
                      <c:ext uri="{02D57815-91ED-43cb-92C2-25804820EDAC}">
                        <c15:formulaRef>
                          <c15:sqref>'log eta'!$A$1</c15:sqref>
                        </c15:formulaRef>
                      </c:ext>
                    </c:extLst>
                    <c:strCache>
                      <c:ptCount val="1"/>
                      <c:pt idx="0">
                        <c:v>220-100-10</c:v>
                      </c:pt>
                    </c:strCache>
                  </c:strRef>
                </c:tx>
                <c:spPr>
                  <a:ln w="19050" cap="rnd">
                    <a:solidFill>
                      <a:schemeClr val="accent1"/>
                    </a:solidFill>
                    <a:round/>
                  </a:ln>
                  <a:effectLst/>
                </c:spPr>
                <c:marker>
                  <c:symbol val="none"/>
                </c:marker>
                <c:xVal>
                  <c:numRef>
                    <c:extLst>
                      <c:ext uri="{02D57815-91ED-43cb-92C2-25804820EDAC}">
                        <c15:formulaRef>
                          <c15:sqref>'log eta'!$A$3:$A$100</c15:sqref>
                        </c15:formulaRef>
                      </c:ext>
                    </c:extLst>
                    <c:numCache>
                      <c:formatCode>General</c:formatCode>
                      <c:ptCount val="9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numCache>
                  </c:numRef>
                </c:xVal>
                <c:yVal>
                  <c:numRef>
                    <c:extLst>
                      <c:ext uri="{02D57815-91ED-43cb-92C2-25804820EDAC}">
                        <c15:formulaRef>
                          <c15:sqref>'log eta'!$B$3:$B$100</c15:sqref>
                        </c15:formulaRef>
                      </c:ext>
                    </c:extLst>
                    <c:numCache>
                      <c:formatCode>General</c:formatCode>
                      <c:ptCount val="98"/>
                      <c:pt idx="0">
                        <c:v>1.5900388999999999</c:v>
                      </c:pt>
                      <c:pt idx="1">
                        <c:v>3.9707677000000001</c:v>
                      </c:pt>
                      <c:pt idx="2">
                        <c:v>5.3744801999999998</c:v>
                      </c:pt>
                      <c:pt idx="3">
                        <c:v>7.0740242000000002</c:v>
                      </c:pt>
                      <c:pt idx="4">
                        <c:v>8.6193047000000007</c:v>
                      </c:pt>
                      <c:pt idx="5">
                        <c:v>10.1768074</c:v>
                      </c:pt>
                      <c:pt idx="6">
                        <c:v>11.79842</c:v>
                      </c:pt>
                      <c:pt idx="7">
                        <c:v>13.717471099999999</c:v>
                      </c:pt>
                      <c:pt idx="8">
                        <c:v>14.9553566</c:v>
                      </c:pt>
                      <c:pt idx="9">
                        <c:v>16.621423700000001</c:v>
                      </c:pt>
                      <c:pt idx="10">
                        <c:v>17.964260100000001</c:v>
                      </c:pt>
                      <c:pt idx="11">
                        <c:v>20.1750431</c:v>
                      </c:pt>
                      <c:pt idx="12">
                        <c:v>23.164512599999998</c:v>
                      </c:pt>
                      <c:pt idx="13">
                        <c:v>24.623079300000001</c:v>
                      </c:pt>
                      <c:pt idx="14">
                        <c:v>26.6118813</c:v>
                      </c:pt>
                      <c:pt idx="15">
                        <c:v>28.239887199999998</c:v>
                      </c:pt>
                      <c:pt idx="16">
                        <c:v>31.6355267</c:v>
                      </c:pt>
                      <c:pt idx="17">
                        <c:v>34.4745712</c:v>
                      </c:pt>
                      <c:pt idx="18">
                        <c:v>34.9789581</c:v>
                      </c:pt>
                      <c:pt idx="19">
                        <c:v>37.375034300000003</c:v>
                      </c:pt>
                      <c:pt idx="20">
                        <c:v>39.689678200000003</c:v>
                      </c:pt>
                      <c:pt idx="21">
                        <c:v>40.221847500000003</c:v>
                      </c:pt>
                      <c:pt idx="22">
                        <c:v>41.642635300000002</c:v>
                      </c:pt>
                      <c:pt idx="23">
                        <c:v>44.692375200000001</c:v>
                      </c:pt>
                      <c:pt idx="24">
                        <c:v>44.911628700000001</c:v>
                      </c:pt>
                      <c:pt idx="25">
                        <c:v>47.720733600000003</c:v>
                      </c:pt>
                      <c:pt idx="26">
                        <c:v>50.828414899999999</c:v>
                      </c:pt>
                      <c:pt idx="27">
                        <c:v>51.351226799999999</c:v>
                      </c:pt>
                      <c:pt idx="28">
                        <c:v>54.4918671</c:v>
                      </c:pt>
                      <c:pt idx="29">
                        <c:v>57.3609467</c:v>
                      </c:pt>
                      <c:pt idx="30">
                        <c:v>58.098438299999998</c:v>
                      </c:pt>
                      <c:pt idx="31">
                        <c:v>59.962009399999999</c:v>
                      </c:pt>
                      <c:pt idx="32">
                        <c:v>61.459621400000003</c:v>
                      </c:pt>
                      <c:pt idx="33">
                        <c:v>61.793010700000004</c:v>
                      </c:pt>
                      <c:pt idx="34">
                        <c:v>63.321979499999998</c:v>
                      </c:pt>
                      <c:pt idx="35">
                        <c:v>64.720924400000001</c:v>
                      </c:pt>
                      <c:pt idx="36">
                        <c:v>66.843780499999994</c:v>
                      </c:pt>
                      <c:pt idx="37">
                        <c:v>68.214248699999999</c:v>
                      </c:pt>
                      <c:pt idx="38">
                        <c:v>69.336326600000007</c:v>
                      </c:pt>
                      <c:pt idx="39">
                        <c:v>70.972816499999993</c:v>
                      </c:pt>
                      <c:pt idx="40">
                        <c:v>72.879188499999998</c:v>
                      </c:pt>
                      <c:pt idx="41">
                        <c:v>73.735488900000007</c:v>
                      </c:pt>
                      <c:pt idx="42">
                        <c:v>74.585578900000002</c:v>
                      </c:pt>
                      <c:pt idx="43">
                        <c:v>76.084533699999994</c:v>
                      </c:pt>
                      <c:pt idx="44">
                        <c:v>78.114120499999999</c:v>
                      </c:pt>
                      <c:pt idx="45">
                        <c:v>78.883384699999993</c:v>
                      </c:pt>
                      <c:pt idx="46">
                        <c:v>81.026435899999996</c:v>
                      </c:pt>
                      <c:pt idx="47">
                        <c:v>82.1079407</c:v>
                      </c:pt>
                      <c:pt idx="48">
                        <c:v>82.482307399999996</c:v>
                      </c:pt>
                      <c:pt idx="49">
                        <c:v>84.550567599999994</c:v>
                      </c:pt>
                      <c:pt idx="50">
                        <c:v>85.588050800000005</c:v>
                      </c:pt>
                      <c:pt idx="51">
                        <c:v>86.949317899999997</c:v>
                      </c:pt>
                      <c:pt idx="52">
                        <c:v>88.346137999999996</c:v>
                      </c:pt>
                      <c:pt idx="53">
                        <c:v>90.121948200000006</c:v>
                      </c:pt>
                      <c:pt idx="54">
                        <c:v>90.9028244</c:v>
                      </c:pt>
                      <c:pt idx="55">
                        <c:v>92.370872500000004</c:v>
                      </c:pt>
                      <c:pt idx="56">
                        <c:v>92.693672199999995</c:v>
                      </c:pt>
                      <c:pt idx="57">
                        <c:v>93.589302099999998</c:v>
                      </c:pt>
                      <c:pt idx="58">
                        <c:v>96.906738300000001</c:v>
                      </c:pt>
                      <c:pt idx="59">
                        <c:v>97.607399000000001</c:v>
                      </c:pt>
                      <c:pt idx="60">
                        <c:v>99.127365100000006</c:v>
                      </c:pt>
                      <c:pt idx="61">
                        <c:v>101.20243069999999</c:v>
                      </c:pt>
                      <c:pt idx="62">
                        <c:v>102.06787869999999</c:v>
                      </c:pt>
                      <c:pt idx="63">
                        <c:v>103.5185776</c:v>
                      </c:pt>
                      <c:pt idx="64">
                        <c:v>104.7683334</c:v>
                      </c:pt>
                      <c:pt idx="65">
                        <c:v>106.9434128</c:v>
                      </c:pt>
                      <c:pt idx="66">
                        <c:v>108.8590164</c:v>
                      </c:pt>
                      <c:pt idx="67">
                        <c:v>110.2182159</c:v>
                      </c:pt>
                      <c:pt idx="68">
                        <c:v>111.1725388</c:v>
                      </c:pt>
                      <c:pt idx="69">
                        <c:v>112.56450649999999</c:v>
                      </c:pt>
                      <c:pt idx="70">
                        <c:v>113.32340240000001</c:v>
                      </c:pt>
                      <c:pt idx="71">
                        <c:v>115.90707399999999</c:v>
                      </c:pt>
                      <c:pt idx="72">
                        <c:v>116.5020676</c:v>
                      </c:pt>
                      <c:pt idx="73">
                        <c:v>117.15567780000001</c:v>
                      </c:pt>
                      <c:pt idx="74">
                        <c:v>119.8823776</c:v>
                      </c:pt>
                      <c:pt idx="75">
                        <c:v>121.3608322</c:v>
                      </c:pt>
                      <c:pt idx="76">
                        <c:v>121.547966</c:v>
                      </c:pt>
                      <c:pt idx="77">
                        <c:v>122.66227720000001</c:v>
                      </c:pt>
                      <c:pt idx="78">
                        <c:v>122.87653349999999</c:v>
                      </c:pt>
                      <c:pt idx="79">
                        <c:v>123.45248410000001</c:v>
                      </c:pt>
                      <c:pt idx="80">
                        <c:v>123.5459595</c:v>
                      </c:pt>
                      <c:pt idx="81">
                        <c:v>124.51673890000001</c:v>
                      </c:pt>
                      <c:pt idx="82">
                        <c:v>125.03627779999999</c:v>
                      </c:pt>
                      <c:pt idx="83">
                        <c:v>125.34220120000001</c:v>
                      </c:pt>
                      <c:pt idx="84">
                        <c:v>126.5502396</c:v>
                      </c:pt>
                      <c:pt idx="85">
                        <c:v>127.2860031</c:v>
                      </c:pt>
                      <c:pt idx="86">
                        <c:v>127.88669590000001</c:v>
                      </c:pt>
                      <c:pt idx="87">
                        <c:v>129.0549011</c:v>
                      </c:pt>
                      <c:pt idx="88">
                        <c:v>128.99766539999999</c:v>
                      </c:pt>
                      <c:pt idx="89">
                        <c:v>128.586319</c:v>
                      </c:pt>
                      <c:pt idx="90">
                        <c:v>129.1609344</c:v>
                      </c:pt>
                      <c:pt idx="91">
                        <c:v>129.6129608</c:v>
                      </c:pt>
                      <c:pt idx="92">
                        <c:v>129.83203130000001</c:v>
                      </c:pt>
                      <c:pt idx="93">
                        <c:v>129.8385925</c:v>
                      </c:pt>
                      <c:pt idx="94">
                        <c:v>130.1444855</c:v>
                      </c:pt>
                      <c:pt idx="95">
                        <c:v>130.39283750000001</c:v>
                      </c:pt>
                      <c:pt idx="96">
                        <c:v>130.44306950000001</c:v>
                      </c:pt>
                      <c:pt idx="97">
                        <c:v>131.21281429999999</c:v>
                      </c:pt>
                    </c:numCache>
                  </c:numRef>
                </c:yVal>
                <c:smooth val="0"/>
                <c:extLst>
                  <c:ext xmlns:c16="http://schemas.microsoft.com/office/drawing/2014/chart" uri="{C3380CC4-5D6E-409C-BE32-E72D297353CC}">
                    <c16:uniqueId val="{00000001-22F9-40B2-ABA7-67047DED4A80}"/>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'log eta'!$G$1</c15:sqref>
                        </c15:formulaRef>
                      </c:ext>
                    </c:extLst>
                    <c:strCache>
                      <c:ptCount val="1"/>
                      <c:pt idx="0">
                        <c:v>220-100-50</c:v>
                      </c:pt>
                    </c:strCache>
                  </c:strRef>
                </c:tx>
                <c:spPr>
                  <a:ln w="19050" cap="rnd">
                    <a:solidFill>
                      <a:schemeClr val="accent3"/>
                    </a:solidFill>
                    <a:round/>
                  </a:ln>
                  <a:effectLst/>
                </c:spPr>
                <c:marker>
                  <c:symbol val="none"/>
                </c:marker>
                <c:xVal>
                  <c:numRef>
                    <c:extLst xmlns:c15="http://schemas.microsoft.com/office/drawing/2012/chart">
                      <c:ext xmlns:c15="http://schemas.microsoft.com/office/drawing/2012/chart" uri="{02D57815-91ED-43cb-92C2-25804820EDAC}">
                        <c15:formulaRef>
                          <c15:sqref>'log eta'!$G$3:$G$100</c15:sqref>
                        </c15:formulaRef>
                      </c:ext>
                    </c:extLst>
                    <c:numCache>
                      <c:formatCode>General</c:formatCode>
                      <c:ptCount val="9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numCache>
                  </c:numRef>
                </c:xVal>
                <c:yVal>
                  <c:numRef>
                    <c:extLst xmlns:c15="http://schemas.microsoft.com/office/drawing/2012/chart">
                      <c:ext xmlns:c15="http://schemas.microsoft.com/office/drawing/2012/chart" uri="{02D57815-91ED-43cb-92C2-25804820EDAC}">
                        <c15:formulaRef>
                          <c15:sqref>'log eta'!$H$3:$H$100</c15:sqref>
                        </c15:formulaRef>
                      </c:ext>
                    </c:extLst>
                    <c:numCache>
                      <c:formatCode>General</c:formatCode>
                      <c:ptCount val="98"/>
                      <c:pt idx="0">
                        <c:v>0.64986999999999995</c:v>
                      </c:pt>
                      <c:pt idx="1">
                        <c:v>1.9553791</c:v>
                      </c:pt>
                      <c:pt idx="2">
                        <c:v>2.6003417999999998</c:v>
                      </c:pt>
                      <c:pt idx="3">
                        <c:v>3.1488683000000002</c:v>
                      </c:pt>
                      <c:pt idx="4">
                        <c:v>3.6949999</c:v>
                      </c:pt>
                      <c:pt idx="5">
                        <c:v>4.3008617999999998</c:v>
                      </c:pt>
                      <c:pt idx="6">
                        <c:v>4.8861961000000003</c:v>
                      </c:pt>
                      <c:pt idx="7">
                        <c:v>5.4723515999999996</c:v>
                      </c:pt>
                      <c:pt idx="8">
                        <c:v>6.0299772999999997</c:v>
                      </c:pt>
                      <c:pt idx="9">
                        <c:v>6.6280340999999998</c:v>
                      </c:pt>
                      <c:pt idx="10">
                        <c:v>7.2057837999999999</c:v>
                      </c:pt>
                      <c:pt idx="11">
                        <c:v>7.9156189000000001</c:v>
                      </c:pt>
                      <c:pt idx="12">
                        <c:v>8.8471641999999999</c:v>
                      </c:pt>
                      <c:pt idx="13">
                        <c:v>9.8293456999999993</c:v>
                      </c:pt>
                      <c:pt idx="14">
                        <c:v>10.7786179</c:v>
                      </c:pt>
                      <c:pt idx="15">
                        <c:v>11.637928</c:v>
                      </c:pt>
                      <c:pt idx="16">
                        <c:v>12.4146719</c:v>
                      </c:pt>
                      <c:pt idx="17">
                        <c:v>13.5128965</c:v>
                      </c:pt>
                      <c:pt idx="18">
                        <c:v>14.2311897</c:v>
                      </c:pt>
                      <c:pt idx="19">
                        <c:v>14.897815700000001</c:v>
                      </c:pt>
                      <c:pt idx="20">
                        <c:v>15.573987000000001</c:v>
                      </c:pt>
                      <c:pt idx="21">
                        <c:v>16.244598400000001</c:v>
                      </c:pt>
                      <c:pt idx="22">
                        <c:v>16.870227799999999</c:v>
                      </c:pt>
                      <c:pt idx="23">
                        <c:v>17.552442599999999</c:v>
                      </c:pt>
                      <c:pt idx="24">
                        <c:v>18.378686900000002</c:v>
                      </c:pt>
                      <c:pt idx="25">
                        <c:v>19.2466431</c:v>
                      </c:pt>
                      <c:pt idx="26">
                        <c:v>20.215301499999999</c:v>
                      </c:pt>
                      <c:pt idx="27">
                        <c:v>21.0151653</c:v>
                      </c:pt>
                      <c:pt idx="28">
                        <c:v>21.757112500000002</c:v>
                      </c:pt>
                      <c:pt idx="29">
                        <c:v>22.8004417</c:v>
                      </c:pt>
                      <c:pt idx="30">
                        <c:v>23.557451199999999</c:v>
                      </c:pt>
                      <c:pt idx="31">
                        <c:v>24.291055700000001</c:v>
                      </c:pt>
                      <c:pt idx="32">
                        <c:v>24.888853099999999</c:v>
                      </c:pt>
                      <c:pt idx="33">
                        <c:v>25.492321</c:v>
                      </c:pt>
                      <c:pt idx="34">
                        <c:v>26.0167255</c:v>
                      </c:pt>
                      <c:pt idx="35">
                        <c:v>26.616508499999998</c:v>
                      </c:pt>
                      <c:pt idx="36">
                        <c:v>27.139135400000001</c:v>
                      </c:pt>
                      <c:pt idx="37">
                        <c:v>27.7037315</c:v>
                      </c:pt>
                      <c:pt idx="38">
                        <c:v>28.228574800000001</c:v>
                      </c:pt>
                      <c:pt idx="39">
                        <c:v>28.786519999999999</c:v>
                      </c:pt>
                      <c:pt idx="40">
                        <c:v>29.336156800000001</c:v>
                      </c:pt>
                      <c:pt idx="41">
                        <c:v>29.905328799999999</c:v>
                      </c:pt>
                      <c:pt idx="42">
                        <c:v>30.439716300000001</c:v>
                      </c:pt>
                      <c:pt idx="43">
                        <c:v>31.001174899999999</c:v>
                      </c:pt>
                      <c:pt idx="44">
                        <c:v>31.527811100000001</c:v>
                      </c:pt>
                      <c:pt idx="45">
                        <c:v>32.082649199999999</c:v>
                      </c:pt>
                      <c:pt idx="46">
                        <c:v>32.6534081</c:v>
                      </c:pt>
                      <c:pt idx="47">
                        <c:v>33.196136500000001</c:v>
                      </c:pt>
                      <c:pt idx="48">
                        <c:v>33.805057499999997</c:v>
                      </c:pt>
                      <c:pt idx="49">
                        <c:v>34.3661575</c:v>
                      </c:pt>
                      <c:pt idx="50">
                        <c:v>34.968414299999999</c:v>
                      </c:pt>
                      <c:pt idx="51">
                        <c:v>35.545291900000002</c:v>
                      </c:pt>
                      <c:pt idx="52">
                        <c:v>36.143314400000001</c:v>
                      </c:pt>
                      <c:pt idx="53">
                        <c:v>36.700351699999999</c:v>
                      </c:pt>
                      <c:pt idx="54">
                        <c:v>37.350341800000002</c:v>
                      </c:pt>
                      <c:pt idx="55">
                        <c:v>37.915573100000003</c:v>
                      </c:pt>
                      <c:pt idx="56">
                        <c:v>38.454708099999998</c:v>
                      </c:pt>
                      <c:pt idx="57">
                        <c:v>39.058902699999997</c:v>
                      </c:pt>
                      <c:pt idx="58">
                        <c:v>40.354396800000004</c:v>
                      </c:pt>
                      <c:pt idx="59">
                        <c:v>41.105579400000003</c:v>
                      </c:pt>
                      <c:pt idx="60">
                        <c:v>42.013851199999998</c:v>
                      </c:pt>
                      <c:pt idx="61">
                        <c:v>43.038269</c:v>
                      </c:pt>
                      <c:pt idx="62">
                        <c:v>43.843223600000002</c:v>
                      </c:pt>
                      <c:pt idx="63">
                        <c:v>44.521396600000003</c:v>
                      </c:pt>
                      <c:pt idx="64">
                        <c:v>45.290149700000001</c:v>
                      </c:pt>
                      <c:pt idx="65">
                        <c:v>46.110584299999999</c:v>
                      </c:pt>
                      <c:pt idx="66">
                        <c:v>46.871246300000003</c:v>
                      </c:pt>
                      <c:pt idx="67">
                        <c:v>47.704738599999999</c:v>
                      </c:pt>
                      <c:pt idx="68">
                        <c:v>48.329143500000001</c:v>
                      </c:pt>
                      <c:pt idx="69">
                        <c:v>49.035217299999999</c:v>
                      </c:pt>
                      <c:pt idx="70">
                        <c:v>49.8025856</c:v>
                      </c:pt>
                      <c:pt idx="71">
                        <c:v>50.8050079</c:v>
                      </c:pt>
                      <c:pt idx="72">
                        <c:v>51.389209700000002</c:v>
                      </c:pt>
                      <c:pt idx="73">
                        <c:v>52.167594899999997</c:v>
                      </c:pt>
                      <c:pt idx="74">
                        <c:v>52.722129799999998</c:v>
                      </c:pt>
                      <c:pt idx="75">
                        <c:v>53.415321400000003</c:v>
                      </c:pt>
                      <c:pt idx="76">
                        <c:v>53.922142000000001</c:v>
                      </c:pt>
                      <c:pt idx="77">
                        <c:v>54.387027699999997</c:v>
                      </c:pt>
                      <c:pt idx="78">
                        <c:v>54.918117500000001</c:v>
                      </c:pt>
                      <c:pt idx="79">
                        <c:v>55.438606299999996</c:v>
                      </c:pt>
                      <c:pt idx="80">
                        <c:v>56.072341899999998</c:v>
                      </c:pt>
                      <c:pt idx="81">
                        <c:v>56.680366499999998</c:v>
                      </c:pt>
                      <c:pt idx="82">
                        <c:v>57.239257799999997</c:v>
                      </c:pt>
                      <c:pt idx="83">
                        <c:v>57.842697100000002</c:v>
                      </c:pt>
                      <c:pt idx="84">
                        <c:v>58.515335100000001</c:v>
                      </c:pt>
                      <c:pt idx="85">
                        <c:v>59.030410799999999</c:v>
                      </c:pt>
                      <c:pt idx="86">
                        <c:v>59.615890499999999</c:v>
                      </c:pt>
                      <c:pt idx="87">
                        <c:v>60.231399500000002</c:v>
                      </c:pt>
                      <c:pt idx="88">
                        <c:v>60.743068700000002</c:v>
                      </c:pt>
                      <c:pt idx="89">
                        <c:v>61.312088000000003</c:v>
                      </c:pt>
                      <c:pt idx="90">
                        <c:v>61.903377499999998</c:v>
                      </c:pt>
                      <c:pt idx="91">
                        <c:v>62.537441299999998</c:v>
                      </c:pt>
                      <c:pt idx="92">
                        <c:v>63.138088199999999</c:v>
                      </c:pt>
                      <c:pt idx="93">
                        <c:v>63.772300700000002</c:v>
                      </c:pt>
                      <c:pt idx="94">
                        <c:v>64.354782099999994</c:v>
                      </c:pt>
                      <c:pt idx="95">
                        <c:v>64.912818900000005</c:v>
                      </c:pt>
                      <c:pt idx="96">
                        <c:v>65.547546400000002</c:v>
                      </c:pt>
                      <c:pt idx="97">
                        <c:v>66.208953899999997</c:v>
                      </c:pt>
                    </c:numCache>
                  </c:numRef>
                </c:yVal>
                <c:smooth val="0"/>
                <c:extLst xmlns:c15="http://schemas.microsoft.com/office/drawing/2012/chart">
                  <c:ext xmlns:c16="http://schemas.microsoft.com/office/drawing/2014/chart" uri="{C3380CC4-5D6E-409C-BE32-E72D297353CC}">
                    <c16:uniqueId val="{00000002-22F9-40B2-ABA7-67047DED4A80}"/>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'log eta'!$J$1</c15:sqref>
                        </c15:formulaRef>
                      </c:ext>
                    </c:extLst>
                    <c:strCache>
                      <c:ptCount val="1"/>
                      <c:pt idx="0">
                        <c:v>220-300-10</c:v>
                      </c:pt>
                    </c:strCache>
                  </c:strRef>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'log eta'!$J$3:$J$100</c15:sqref>
                        </c15:formulaRef>
                      </c:ext>
                    </c:extLst>
                    <c:numCache>
                      <c:formatCode>General</c:formatCode>
                      <c:ptCount val="9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numCache>
                  </c:numRef>
                </c:xVal>
                <c:yVal>
                  <c:numRef>
                    <c:extLst xmlns:c15="http://schemas.microsoft.com/office/drawing/2012/chart">
                      <c:ext xmlns:c15="http://schemas.microsoft.com/office/drawing/2012/chart" uri="{02D57815-91ED-43cb-92C2-25804820EDAC}">
                        <c15:formulaRef>
                          <c15:sqref>'log eta'!$K$3:$K$100</c15:sqref>
                        </c15:formulaRef>
                      </c:ext>
                    </c:extLst>
                    <c:numCache>
                      <c:formatCode>General</c:formatCode>
                      <c:ptCount val="98"/>
                      <c:pt idx="0">
                        <c:v>3.0043540000000002</c:v>
                      </c:pt>
                      <c:pt idx="1">
                        <c:v>12.2125044</c:v>
                      </c:pt>
                      <c:pt idx="2">
                        <c:v>19.848396300000001</c:v>
                      </c:pt>
                      <c:pt idx="3">
                        <c:v>30.9408131</c:v>
                      </c:pt>
                      <c:pt idx="4">
                        <c:v>28.155757900000001</c:v>
                      </c:pt>
                      <c:pt idx="5">
                        <c:v>33.065219900000002</c:v>
                      </c:pt>
                      <c:pt idx="6">
                        <c:v>40.810257</c:v>
                      </c:pt>
                      <c:pt idx="7">
                        <c:v>44.775825500000003</c:v>
                      </c:pt>
                      <c:pt idx="8">
                        <c:v>51.748367299999998</c:v>
                      </c:pt>
                      <c:pt idx="9">
                        <c:v>56.1700211</c:v>
                      </c:pt>
                      <c:pt idx="10">
                        <c:v>62.524410199999998</c:v>
                      </c:pt>
                      <c:pt idx="11">
                        <c:v>65.266052200000004</c:v>
                      </c:pt>
                      <c:pt idx="12">
                        <c:v>71.542366000000001</c:v>
                      </c:pt>
                      <c:pt idx="13">
                        <c:v>74.848320000000001</c:v>
                      </c:pt>
                      <c:pt idx="14">
                        <c:v>80.625106799999998</c:v>
                      </c:pt>
                      <c:pt idx="15">
                        <c:v>80.158584599999998</c:v>
                      </c:pt>
                      <c:pt idx="16">
                        <c:v>91.071418800000004</c:v>
                      </c:pt>
                      <c:pt idx="17">
                        <c:v>95.838478100000003</c:v>
                      </c:pt>
                      <c:pt idx="18">
                        <c:v>96.265159600000004</c:v>
                      </c:pt>
                      <c:pt idx="19">
                        <c:v>110.9571838</c:v>
                      </c:pt>
                      <c:pt idx="20">
                        <c:v>116.59950259999999</c:v>
                      </c:pt>
                      <c:pt idx="21">
                        <c:v>114.16968540000001</c:v>
                      </c:pt>
                      <c:pt idx="22">
                        <c:v>120.0239868</c:v>
                      </c:pt>
                      <c:pt idx="23">
                        <c:v>112.06437680000001</c:v>
                      </c:pt>
                      <c:pt idx="24">
                        <c:v>125.83447270000001</c:v>
                      </c:pt>
                      <c:pt idx="25">
                        <c:v>108.22539519999999</c:v>
                      </c:pt>
                      <c:pt idx="26">
                        <c:v>144.53790280000001</c:v>
                      </c:pt>
                      <c:pt idx="27">
                        <c:v>144.01014710000001</c:v>
                      </c:pt>
                      <c:pt idx="28">
                        <c:v>147.4027557</c:v>
                      </c:pt>
                      <c:pt idx="29">
                        <c:v>154.116333</c:v>
                      </c:pt>
                      <c:pt idx="30">
                        <c:v>153.73384089999999</c:v>
                      </c:pt>
                      <c:pt idx="31">
                        <c:v>159.7905121</c:v>
                      </c:pt>
                      <c:pt idx="32">
                        <c:v>170.58222960000001</c:v>
                      </c:pt>
                      <c:pt idx="33">
                        <c:v>176.36138919999999</c:v>
                      </c:pt>
                      <c:pt idx="34">
                        <c:v>174.32878109999999</c:v>
                      </c:pt>
                      <c:pt idx="35">
                        <c:v>179.21655269999999</c:v>
                      </c:pt>
                      <c:pt idx="36">
                        <c:v>183.7931366</c:v>
                      </c:pt>
                      <c:pt idx="37">
                        <c:v>185.8338013</c:v>
                      </c:pt>
                      <c:pt idx="38">
                        <c:v>193.7600861</c:v>
                      </c:pt>
                      <c:pt idx="39">
                        <c:v>186.05166629999999</c:v>
                      </c:pt>
                      <c:pt idx="40">
                        <c:v>188.39161680000001</c:v>
                      </c:pt>
                      <c:pt idx="41">
                        <c:v>189.02819819999999</c:v>
                      </c:pt>
                      <c:pt idx="42">
                        <c:v>193.7322083</c:v>
                      </c:pt>
                      <c:pt idx="43">
                        <c:v>202.41122440000001</c:v>
                      </c:pt>
                      <c:pt idx="44">
                        <c:v>204.2731934</c:v>
                      </c:pt>
                      <c:pt idx="45">
                        <c:v>203.71926880000001</c:v>
                      </c:pt>
                      <c:pt idx="46">
                        <c:v>211.26280209999999</c:v>
                      </c:pt>
                      <c:pt idx="47">
                        <c:v>212.7756042</c:v>
                      </c:pt>
                      <c:pt idx="48">
                        <c:v>216.77442930000001</c:v>
                      </c:pt>
                      <c:pt idx="49">
                        <c:v>214.75955200000001</c:v>
                      </c:pt>
                      <c:pt idx="50">
                        <c:v>219.8652802</c:v>
                      </c:pt>
                      <c:pt idx="51">
                        <c:v>220.6109314</c:v>
                      </c:pt>
                      <c:pt idx="52">
                        <c:v>223.82333370000001</c:v>
                      </c:pt>
                      <c:pt idx="53">
                        <c:v>224.12364199999999</c:v>
                      </c:pt>
                      <c:pt idx="54">
                        <c:v>228.45005800000001</c:v>
                      </c:pt>
                      <c:pt idx="55">
                        <c:v>231.0697174</c:v>
                      </c:pt>
                      <c:pt idx="56">
                        <c:v>238.43110659999999</c:v>
                      </c:pt>
                      <c:pt idx="57">
                        <c:v>236.9944763</c:v>
                      </c:pt>
                      <c:pt idx="58">
                        <c:v>242.49801640000001</c:v>
                      </c:pt>
                      <c:pt idx="59">
                        <c:v>245.01023860000001</c:v>
                      </c:pt>
                      <c:pt idx="60">
                        <c:v>249.02671810000001</c:v>
                      </c:pt>
                      <c:pt idx="61">
                        <c:v>252.19827269999999</c:v>
                      </c:pt>
                      <c:pt idx="62">
                        <c:v>250.38049319999999</c:v>
                      </c:pt>
                      <c:pt idx="63">
                        <c:v>255.02108759999999</c:v>
                      </c:pt>
                      <c:pt idx="64">
                        <c:v>251.6386871</c:v>
                      </c:pt>
                      <c:pt idx="65">
                        <c:v>253.9459229</c:v>
                      </c:pt>
                      <c:pt idx="66">
                        <c:v>262.99798579999998</c:v>
                      </c:pt>
                      <c:pt idx="67">
                        <c:v>264.3924255</c:v>
                      </c:pt>
                      <c:pt idx="68">
                        <c:v>268.85092159999999</c:v>
                      </c:pt>
                      <c:pt idx="69">
                        <c:v>265.67437740000003</c:v>
                      </c:pt>
                      <c:pt idx="70">
                        <c:v>263.96206669999998</c:v>
                      </c:pt>
                      <c:pt idx="71">
                        <c:v>265.4152527</c:v>
                      </c:pt>
                      <c:pt idx="72">
                        <c:v>284.57760619999999</c:v>
                      </c:pt>
                      <c:pt idx="73">
                        <c:v>275.53552250000001</c:v>
                      </c:pt>
                      <c:pt idx="74">
                        <c:v>283.21652219999999</c:v>
                      </c:pt>
                      <c:pt idx="75">
                        <c:v>273.7311401</c:v>
                      </c:pt>
                      <c:pt idx="76">
                        <c:v>270.00112919999998</c:v>
                      </c:pt>
                      <c:pt idx="77">
                        <c:v>276.80609129999999</c:v>
                      </c:pt>
                      <c:pt idx="78">
                        <c:v>288.63290410000002</c:v>
                      </c:pt>
                      <c:pt idx="79">
                        <c:v>285.9480896</c:v>
                      </c:pt>
                      <c:pt idx="80">
                        <c:v>290.47073360000002</c:v>
                      </c:pt>
                      <c:pt idx="81">
                        <c:v>296.65768430000003</c:v>
                      </c:pt>
                      <c:pt idx="82">
                        <c:v>299.96954349999999</c:v>
                      </c:pt>
                      <c:pt idx="83">
                        <c:v>294.49203490000002</c:v>
                      </c:pt>
                      <c:pt idx="84">
                        <c:v>297.54934689999999</c:v>
                      </c:pt>
                      <c:pt idx="85">
                        <c:v>300.79702759999998</c:v>
                      </c:pt>
                      <c:pt idx="86">
                        <c:v>298.45230099999998</c:v>
                      </c:pt>
                      <c:pt idx="87">
                        <c:v>301.4267883</c:v>
                      </c:pt>
                      <c:pt idx="88">
                        <c:v>312.02200319999997</c:v>
                      </c:pt>
                      <c:pt idx="89">
                        <c:v>308.46856689999998</c:v>
                      </c:pt>
                      <c:pt idx="90">
                        <c:v>310.96154790000003</c:v>
                      </c:pt>
                      <c:pt idx="91">
                        <c:v>309.4921875</c:v>
                      </c:pt>
                      <c:pt idx="92">
                        <c:v>313.27008060000003</c:v>
                      </c:pt>
                      <c:pt idx="93">
                        <c:v>317.7716064</c:v>
                      </c:pt>
                      <c:pt idx="94">
                        <c:v>311.33251949999999</c:v>
                      </c:pt>
                      <c:pt idx="95">
                        <c:v>320.127655</c:v>
                      </c:pt>
                      <c:pt idx="96">
                        <c:v>324.18380739999998</c:v>
                      </c:pt>
                      <c:pt idx="97">
                        <c:v>317.65151980000002</c:v>
                      </c:pt>
                    </c:numCache>
                  </c:numRef>
                </c:yVal>
                <c:smooth val="0"/>
                <c:extLst xmlns:c15="http://schemas.microsoft.com/office/drawing/2012/chart">
                  <c:ext xmlns:c16="http://schemas.microsoft.com/office/drawing/2014/chart" uri="{C3380CC4-5D6E-409C-BE32-E72D297353CC}">
                    <c16:uniqueId val="{00000003-22F9-40B2-ABA7-67047DED4A80}"/>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'log eta'!$M$1</c15:sqref>
                        </c15:formulaRef>
                      </c:ext>
                    </c:extLst>
                    <c:strCache>
                      <c:ptCount val="1"/>
                      <c:pt idx="0">
                        <c:v>220-300-30</c:v>
                      </c:pt>
                    </c:strCache>
                  </c:strRef>
                </c:tx>
                <c:spPr>
                  <a:ln w="19050" cap="rnd">
                    <a:solidFill>
                      <a:schemeClr val="accent5"/>
                    </a:solidFill>
                    <a:round/>
                  </a:ln>
                  <a:effectLst/>
                </c:spPr>
                <c:marker>
                  <c:symbol val="none"/>
                </c:marker>
                <c:xVal>
                  <c:numRef>
                    <c:extLst xmlns:c15="http://schemas.microsoft.com/office/drawing/2012/chart">
                      <c:ext xmlns:c15="http://schemas.microsoft.com/office/drawing/2012/chart" uri="{02D57815-91ED-43cb-92C2-25804820EDAC}">
                        <c15:formulaRef>
                          <c15:sqref>'log eta'!$M$3:$M$100</c15:sqref>
                        </c15:formulaRef>
                      </c:ext>
                    </c:extLst>
                    <c:numCache>
                      <c:formatCode>General</c:formatCode>
                      <c:ptCount val="9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numCache>
                  </c:numRef>
                </c:xVal>
                <c:yVal>
                  <c:numRef>
                    <c:extLst xmlns:c15="http://schemas.microsoft.com/office/drawing/2012/chart">
                      <c:ext xmlns:c15="http://schemas.microsoft.com/office/drawing/2012/chart" uri="{02D57815-91ED-43cb-92C2-25804820EDAC}">
                        <c15:formulaRef>
                          <c15:sqref>'log eta'!$N$3:$N$100</c15:sqref>
                        </c15:formulaRef>
                      </c:ext>
                    </c:extLst>
                    <c:numCache>
                      <c:formatCode>General</c:formatCode>
                      <c:ptCount val="98"/>
                      <c:pt idx="0">
                        <c:v>1.6370960000000001</c:v>
                      </c:pt>
                      <c:pt idx="1">
                        <c:v>-7.8962440000000003</c:v>
                      </c:pt>
                      <c:pt idx="2">
                        <c:v>5.5124716999999999</c:v>
                      </c:pt>
                      <c:pt idx="3">
                        <c:v>7.1683769000000002</c:v>
                      </c:pt>
                      <c:pt idx="4">
                        <c:v>1.8661996999999999</c:v>
                      </c:pt>
                      <c:pt idx="5">
                        <c:v>10.456733699999999</c:v>
                      </c:pt>
                      <c:pt idx="6">
                        <c:v>11.9424124</c:v>
                      </c:pt>
                      <c:pt idx="7">
                        <c:v>13.561842</c:v>
                      </c:pt>
                      <c:pt idx="8">
                        <c:v>15.175828900000001</c:v>
                      </c:pt>
                      <c:pt idx="9">
                        <c:v>16.8994675</c:v>
                      </c:pt>
                      <c:pt idx="10">
                        <c:v>18.399387399999998</c:v>
                      </c:pt>
                      <c:pt idx="11">
                        <c:v>20.296892199999998</c:v>
                      </c:pt>
                      <c:pt idx="12">
                        <c:v>23.539169300000001</c:v>
                      </c:pt>
                      <c:pt idx="13">
                        <c:v>24.704818700000001</c:v>
                      </c:pt>
                      <c:pt idx="14">
                        <c:v>26.840707800000001</c:v>
                      </c:pt>
                      <c:pt idx="15">
                        <c:v>28.452852199999999</c:v>
                      </c:pt>
                      <c:pt idx="16">
                        <c:v>32.041584</c:v>
                      </c:pt>
                      <c:pt idx="17">
                        <c:v>35.847000100000002</c:v>
                      </c:pt>
                      <c:pt idx="18">
                        <c:v>35.078952800000003</c:v>
                      </c:pt>
                      <c:pt idx="19">
                        <c:v>37.107543900000003</c:v>
                      </c:pt>
                      <c:pt idx="20">
                        <c:v>39.248092700000001</c:v>
                      </c:pt>
                      <c:pt idx="21">
                        <c:v>39.907451600000002</c:v>
                      </c:pt>
                      <c:pt idx="22">
                        <c:v>41.084465000000002</c:v>
                      </c:pt>
                      <c:pt idx="23">
                        <c:v>44.165542600000002</c:v>
                      </c:pt>
                      <c:pt idx="24">
                        <c:v>44.158889799999997</c:v>
                      </c:pt>
                      <c:pt idx="25">
                        <c:v>46.457698800000003</c:v>
                      </c:pt>
                      <c:pt idx="26">
                        <c:v>50.761772200000003</c:v>
                      </c:pt>
                      <c:pt idx="27">
                        <c:v>51.228244799999999</c:v>
                      </c:pt>
                      <c:pt idx="28">
                        <c:v>54.658279399999998</c:v>
                      </c:pt>
                      <c:pt idx="29">
                        <c:v>58.366043099999999</c:v>
                      </c:pt>
                      <c:pt idx="30">
                        <c:v>56.949035600000002</c:v>
                      </c:pt>
                      <c:pt idx="31">
                        <c:v>59.181072200000003</c:v>
                      </c:pt>
                      <c:pt idx="32">
                        <c:v>60.798850999999999</c:v>
                      </c:pt>
                      <c:pt idx="33">
                        <c:v>62.182670600000002</c:v>
                      </c:pt>
                      <c:pt idx="34">
                        <c:v>63.027648900000003</c:v>
                      </c:pt>
                      <c:pt idx="35">
                        <c:v>64.578117399999996</c:v>
                      </c:pt>
                      <c:pt idx="36">
                        <c:v>66.490882900000003</c:v>
                      </c:pt>
                      <c:pt idx="37">
                        <c:v>67.448280299999993</c:v>
                      </c:pt>
                      <c:pt idx="38">
                        <c:v>69.755310100000003</c:v>
                      </c:pt>
                      <c:pt idx="39">
                        <c:v>69.5190506</c:v>
                      </c:pt>
                      <c:pt idx="40">
                        <c:v>71.9713821</c:v>
                      </c:pt>
                      <c:pt idx="41">
                        <c:v>73.229423499999996</c:v>
                      </c:pt>
                      <c:pt idx="42">
                        <c:v>74.607948300000004</c:v>
                      </c:pt>
                      <c:pt idx="43">
                        <c:v>76.425003099999998</c:v>
                      </c:pt>
                      <c:pt idx="44">
                        <c:v>77.260170000000002</c:v>
                      </c:pt>
                      <c:pt idx="45">
                        <c:v>78.385543799999994</c:v>
                      </c:pt>
                      <c:pt idx="46">
                        <c:v>79.992958099999996</c:v>
                      </c:pt>
                      <c:pt idx="47">
                        <c:v>81.501480099999995</c:v>
                      </c:pt>
                      <c:pt idx="48">
                        <c:v>82.470085100000006</c:v>
                      </c:pt>
                      <c:pt idx="49">
                        <c:v>83.0237427</c:v>
                      </c:pt>
                      <c:pt idx="50">
                        <c:v>85.438346899999999</c:v>
                      </c:pt>
                      <c:pt idx="51">
                        <c:v>86.681015000000002</c:v>
                      </c:pt>
                      <c:pt idx="52">
                        <c:v>89.917678800000004</c:v>
                      </c:pt>
                      <c:pt idx="53">
                        <c:v>89.208763099999999</c:v>
                      </c:pt>
                      <c:pt idx="54">
                        <c:v>90.8350449</c:v>
                      </c:pt>
                      <c:pt idx="55">
                        <c:v>92.071479800000006</c:v>
                      </c:pt>
                      <c:pt idx="56">
                        <c:v>94.093887300000006</c:v>
                      </c:pt>
                      <c:pt idx="57">
                        <c:v>94.470283499999994</c:v>
                      </c:pt>
                      <c:pt idx="58">
                        <c:v>98.112609899999995</c:v>
                      </c:pt>
                      <c:pt idx="59">
                        <c:v>97.391723600000006</c:v>
                      </c:pt>
                      <c:pt idx="60">
                        <c:v>100.7352753</c:v>
                      </c:pt>
                      <c:pt idx="61">
                        <c:v>102.6391373</c:v>
                      </c:pt>
                      <c:pt idx="62">
                        <c:v>103.5658493</c:v>
                      </c:pt>
                      <c:pt idx="63">
                        <c:v>105.4903717</c:v>
                      </c:pt>
                      <c:pt idx="64">
                        <c:v>106.8753967</c:v>
                      </c:pt>
                      <c:pt idx="65">
                        <c:v>108.750885</c:v>
                      </c:pt>
                      <c:pt idx="66">
                        <c:v>110.3143158</c:v>
                      </c:pt>
                      <c:pt idx="67">
                        <c:v>111.6691208</c:v>
                      </c:pt>
                      <c:pt idx="68">
                        <c:v>113.61901090000001</c:v>
                      </c:pt>
                      <c:pt idx="69">
                        <c:v>115.5263977</c:v>
                      </c:pt>
                      <c:pt idx="70">
                        <c:v>116.8857727</c:v>
                      </c:pt>
                      <c:pt idx="71">
                        <c:v>118.3257065</c:v>
                      </c:pt>
                      <c:pt idx="72">
                        <c:v>118.5483093</c:v>
                      </c:pt>
                      <c:pt idx="73">
                        <c:v>121.4028854</c:v>
                      </c:pt>
                      <c:pt idx="74">
                        <c:v>124.20093540000001</c:v>
                      </c:pt>
                      <c:pt idx="75">
                        <c:v>125.3163223</c:v>
                      </c:pt>
                      <c:pt idx="76">
                        <c:v>125.91131590000001</c:v>
                      </c:pt>
                      <c:pt idx="77">
                        <c:v>127.17833709999999</c:v>
                      </c:pt>
                      <c:pt idx="78">
                        <c:v>128.1000214</c:v>
                      </c:pt>
                      <c:pt idx="79">
                        <c:v>129.29370119999999</c:v>
                      </c:pt>
                      <c:pt idx="80">
                        <c:v>130.77662659999999</c:v>
                      </c:pt>
                      <c:pt idx="81">
                        <c:v>131.790863</c:v>
                      </c:pt>
                      <c:pt idx="82">
                        <c:v>132.66522219999999</c:v>
                      </c:pt>
                      <c:pt idx="83">
                        <c:v>134.2508698</c:v>
                      </c:pt>
                      <c:pt idx="84">
                        <c:v>134.01774599999999</c:v>
                      </c:pt>
                      <c:pt idx="85">
                        <c:v>135.88536070000001</c:v>
                      </c:pt>
                      <c:pt idx="86">
                        <c:v>137.6499939</c:v>
                      </c:pt>
                      <c:pt idx="87">
                        <c:v>138.358902</c:v>
                      </c:pt>
                      <c:pt idx="88">
                        <c:v>140.01631159999999</c:v>
                      </c:pt>
                      <c:pt idx="89">
                        <c:v>142.93849180000001</c:v>
                      </c:pt>
                      <c:pt idx="90">
                        <c:v>144.13012699999999</c:v>
                      </c:pt>
                      <c:pt idx="91">
                        <c:v>144.8476105</c:v>
                      </c:pt>
                      <c:pt idx="92">
                        <c:v>145.7950592</c:v>
                      </c:pt>
                      <c:pt idx="93">
                        <c:v>147.11270139999999</c:v>
                      </c:pt>
                      <c:pt idx="94">
                        <c:v>147.9324646</c:v>
                      </c:pt>
                      <c:pt idx="95">
                        <c:v>148.9565125</c:v>
                      </c:pt>
                      <c:pt idx="96">
                        <c:v>149.8623657</c:v>
                      </c:pt>
                      <c:pt idx="97">
                        <c:v>151.24516299999999</c:v>
                      </c:pt>
                    </c:numCache>
                  </c:numRef>
                </c:yVal>
                <c:smooth val="0"/>
                <c:extLst xmlns:c15="http://schemas.microsoft.com/office/drawing/2012/chart">
                  <c:ext xmlns:c16="http://schemas.microsoft.com/office/drawing/2014/chart" uri="{C3380CC4-5D6E-409C-BE32-E72D297353CC}">
                    <c16:uniqueId val="{00000004-22F9-40B2-ABA7-67047DED4A80}"/>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'log eta'!$P$1</c15:sqref>
                        </c15:formulaRef>
                      </c:ext>
                    </c:extLst>
                    <c:strCache>
                      <c:ptCount val="1"/>
                      <c:pt idx="0">
                        <c:v>220-300-50</c:v>
                      </c:pt>
                    </c:strCache>
                  </c:strRef>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'log eta'!$P$3:$P$100</c15:sqref>
                        </c15:formulaRef>
                      </c:ext>
                    </c:extLst>
                    <c:numCache>
                      <c:formatCode>General</c:formatCode>
                      <c:ptCount val="98"/>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numCache>
                  </c:numRef>
                </c:xVal>
                <c:yVal>
                  <c:numRef>
                    <c:extLst xmlns:c15="http://schemas.microsoft.com/office/drawing/2012/chart">
                      <c:ext xmlns:c15="http://schemas.microsoft.com/office/drawing/2012/chart" uri="{02D57815-91ED-43cb-92C2-25804820EDAC}">
                        <c15:formulaRef>
                          <c15:sqref>'log eta'!$Q$3:$Q$100</c15:sqref>
                        </c15:formulaRef>
                      </c:ext>
                    </c:extLst>
                    <c:numCache>
                      <c:formatCode>General</c:formatCode>
                      <c:ptCount val="98"/>
                      <c:pt idx="0">
                        <c:v>1.2805051999999999</c:v>
                      </c:pt>
                      <c:pt idx="1">
                        <c:v>3.2839651000000001</c:v>
                      </c:pt>
                      <c:pt idx="2">
                        <c:v>4.5013408999999998</c:v>
                      </c:pt>
                      <c:pt idx="3">
                        <c:v>5.4882007000000002</c:v>
                      </c:pt>
                      <c:pt idx="4">
                        <c:v>6.5257516000000004</c:v>
                      </c:pt>
                      <c:pt idx="5">
                        <c:v>7.6074219000000003</c:v>
                      </c:pt>
                      <c:pt idx="6">
                        <c:v>8.5315017999999991</c:v>
                      </c:pt>
                      <c:pt idx="7">
                        <c:v>9.6190472000000007</c:v>
                      </c:pt>
                      <c:pt idx="8">
                        <c:v>1.0183253000000001</c:v>
                      </c:pt>
                      <c:pt idx="9">
                        <c:v>11.3524466</c:v>
                      </c:pt>
                      <c:pt idx="10">
                        <c:v>12.174307799999999</c:v>
                      </c:pt>
                      <c:pt idx="11">
                        <c:v>13.703125999999999</c:v>
                      </c:pt>
                      <c:pt idx="12">
                        <c:v>14.062389400000001</c:v>
                      </c:pt>
                      <c:pt idx="13">
                        <c:v>16.2004299</c:v>
                      </c:pt>
                      <c:pt idx="14">
                        <c:v>16.682712599999999</c:v>
                      </c:pt>
                      <c:pt idx="15">
                        <c:v>18.482963600000001</c:v>
                      </c:pt>
                      <c:pt idx="16">
                        <c:v>20.576854699999998</c:v>
                      </c:pt>
                      <c:pt idx="17">
                        <c:v>23.471315400000002</c:v>
                      </c:pt>
                      <c:pt idx="18">
                        <c:v>23.792512899999998</c:v>
                      </c:pt>
                      <c:pt idx="19">
                        <c:v>25.030843699999998</c:v>
                      </c:pt>
                      <c:pt idx="20">
                        <c:v>25.4604511</c:v>
                      </c:pt>
                      <c:pt idx="21">
                        <c:v>27.1476784</c:v>
                      </c:pt>
                      <c:pt idx="22">
                        <c:v>28.2311382</c:v>
                      </c:pt>
                      <c:pt idx="23">
                        <c:v>28.6588955</c:v>
                      </c:pt>
                      <c:pt idx="24">
                        <c:v>30.232826200000002</c:v>
                      </c:pt>
                      <c:pt idx="25">
                        <c:v>31.495374699999999</c:v>
                      </c:pt>
                      <c:pt idx="26">
                        <c:v>33.763084399999997</c:v>
                      </c:pt>
                      <c:pt idx="27">
                        <c:v>35.065914200000002</c:v>
                      </c:pt>
                      <c:pt idx="28">
                        <c:v>35.025737800000002</c:v>
                      </c:pt>
                      <c:pt idx="29">
                        <c:v>39.7212715</c:v>
                      </c:pt>
                      <c:pt idx="30">
                        <c:v>39.482879599999997</c:v>
                      </c:pt>
                      <c:pt idx="31">
                        <c:v>41.022071799999999</c:v>
                      </c:pt>
                      <c:pt idx="32">
                        <c:v>42.094402299999999</c:v>
                      </c:pt>
                      <c:pt idx="33">
                        <c:v>43.0140381</c:v>
                      </c:pt>
                      <c:pt idx="34">
                        <c:v>43.937858599999998</c:v>
                      </c:pt>
                      <c:pt idx="35">
                        <c:v>44.702945700000001</c:v>
                      </c:pt>
                      <c:pt idx="36">
                        <c:v>45.697349500000001</c:v>
                      </c:pt>
                      <c:pt idx="37">
                        <c:v>46.356391899999998</c:v>
                      </c:pt>
                      <c:pt idx="38">
                        <c:v>47.394321400000003</c:v>
                      </c:pt>
                      <c:pt idx="39">
                        <c:v>48.231738999999997</c:v>
                      </c:pt>
                      <c:pt idx="40">
                        <c:v>49.268692000000001</c:v>
                      </c:pt>
                      <c:pt idx="41">
                        <c:v>49.970390299999998</c:v>
                      </c:pt>
                      <c:pt idx="42">
                        <c:v>50.609100300000001</c:v>
                      </c:pt>
                      <c:pt idx="43">
                        <c:v>52.466239899999998</c:v>
                      </c:pt>
                      <c:pt idx="44">
                        <c:v>53.246078500000003</c:v>
                      </c:pt>
                      <c:pt idx="45">
                        <c:v>53.782710999999999</c:v>
                      </c:pt>
                      <c:pt idx="46">
                        <c:v>54.549884800000001</c:v>
                      </c:pt>
                      <c:pt idx="47">
                        <c:v>55.393474599999998</c:v>
                      </c:pt>
                      <c:pt idx="48">
                        <c:v>56.197788199999998</c:v>
                      </c:pt>
                      <c:pt idx="49">
                        <c:v>57.0226021</c:v>
                      </c:pt>
                      <c:pt idx="50">
                        <c:v>57.93927</c:v>
                      </c:pt>
                      <c:pt idx="51">
                        <c:v>58.5684319</c:v>
                      </c:pt>
                      <c:pt idx="52">
                        <c:v>59.158027599999997</c:v>
                      </c:pt>
                      <c:pt idx="53">
                        <c:v>59.7476463</c:v>
                      </c:pt>
                      <c:pt idx="54">
                        <c:v>60.497642499999998</c:v>
                      </c:pt>
                      <c:pt idx="55">
                        <c:v>60.841403999999997</c:v>
                      </c:pt>
                      <c:pt idx="56">
                        <c:v>61.978088399999997</c:v>
                      </c:pt>
                      <c:pt idx="57">
                        <c:v>62.104007699999997</c:v>
                      </c:pt>
                      <c:pt idx="58">
                        <c:v>58.505828899999997</c:v>
                      </c:pt>
                      <c:pt idx="59">
                        <c:v>64.849677999999997</c:v>
                      </c:pt>
                      <c:pt idx="60">
                        <c:v>66.705169699999999</c:v>
                      </c:pt>
                      <c:pt idx="61">
                        <c:v>67.869735700000007</c:v>
                      </c:pt>
                      <c:pt idx="62">
                        <c:v>69.227729800000006</c:v>
                      </c:pt>
                      <c:pt idx="63">
                        <c:v>70.186958300000001</c:v>
                      </c:pt>
                      <c:pt idx="64">
                        <c:v>71.4460373</c:v>
                      </c:pt>
                      <c:pt idx="65">
                        <c:v>73.013015699999997</c:v>
                      </c:pt>
                      <c:pt idx="66">
                        <c:v>74.493888900000002</c:v>
                      </c:pt>
                      <c:pt idx="67">
                        <c:v>74.7508926</c:v>
                      </c:pt>
                      <c:pt idx="68">
                        <c:v>77.297149700000006</c:v>
                      </c:pt>
                      <c:pt idx="69">
                        <c:v>78.561668400000002</c:v>
                      </c:pt>
                      <c:pt idx="70">
                        <c:v>79.766738900000007</c:v>
                      </c:pt>
                      <c:pt idx="71">
                        <c:v>80.7969437</c:v>
                      </c:pt>
                      <c:pt idx="72">
                        <c:v>82.512069699999998</c:v>
                      </c:pt>
                      <c:pt idx="73">
                        <c:v>83.531211900000002</c:v>
                      </c:pt>
                      <c:pt idx="74">
                        <c:v>85.294280999999998</c:v>
                      </c:pt>
                      <c:pt idx="75">
                        <c:v>86.403198200000006</c:v>
                      </c:pt>
                      <c:pt idx="76">
                        <c:v>87.370086700000002</c:v>
                      </c:pt>
                      <c:pt idx="77">
                        <c:v>88.239273100000005</c:v>
                      </c:pt>
                      <c:pt idx="78">
                        <c:v>89.150245699999999</c:v>
                      </c:pt>
                      <c:pt idx="79">
                        <c:v>89.830093399999996</c:v>
                      </c:pt>
                      <c:pt idx="80">
                        <c:v>90.846923799999999</c:v>
                      </c:pt>
                      <c:pt idx="81">
                        <c:v>91.922134400000004</c:v>
                      </c:pt>
                      <c:pt idx="82">
                        <c:v>92.5727081</c:v>
                      </c:pt>
                      <c:pt idx="83">
                        <c:v>93.326637300000002</c:v>
                      </c:pt>
                      <c:pt idx="84">
                        <c:v>94.165535000000006</c:v>
                      </c:pt>
                      <c:pt idx="85">
                        <c:v>94.673339799999994</c:v>
                      </c:pt>
                      <c:pt idx="86">
                        <c:v>95.327835100000001</c:v>
                      </c:pt>
                      <c:pt idx="87">
                        <c:v>96.278274499999995</c:v>
                      </c:pt>
                      <c:pt idx="88">
                        <c:v>96.7082367</c:v>
                      </c:pt>
                      <c:pt idx="89">
                        <c:v>97.296325699999997</c:v>
                      </c:pt>
                      <c:pt idx="90">
                        <c:v>97.880981399999996</c:v>
                      </c:pt>
                      <c:pt idx="91">
                        <c:v>99.2289581</c:v>
                      </c:pt>
                      <c:pt idx="92">
                        <c:v>100.1553268</c:v>
                      </c:pt>
                      <c:pt idx="93">
                        <c:v>101.0184326</c:v>
                      </c:pt>
                      <c:pt idx="94">
                        <c:v>102.30453489999999</c:v>
                      </c:pt>
                      <c:pt idx="95">
                        <c:v>102.86467740000001</c:v>
                      </c:pt>
                      <c:pt idx="96">
                        <c:v>103.99005889999999</c:v>
                      </c:pt>
                      <c:pt idx="97">
                        <c:v>104.97254940000001</c:v>
                      </c:pt>
                    </c:numCache>
                  </c:numRef>
                </c:yVal>
                <c:smooth val="0"/>
                <c:extLst xmlns:c15="http://schemas.microsoft.com/office/drawing/2012/chart">
                  <c:ext xmlns:c16="http://schemas.microsoft.com/office/drawing/2014/chart" uri="{C3380CC4-5D6E-409C-BE32-E72D297353CC}">
                    <c16:uniqueId val="{00000005-22F9-40B2-ABA7-67047DED4A80}"/>
                  </c:ext>
                </c:extLst>
              </c15:ser>
            </c15:filteredScatterSeries>
          </c:ext>
        </c:extLst>
      </c:scatterChart>
      <c:valAx>
        <c:axId val="138526080"/>
        <c:scaling>
          <c:orientation val="minMax"/>
          <c:max val="1000"/>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zh-TW" altLang="en-US"/>
                  <a:t>位置</a:t>
                </a:r>
                <a:r>
                  <a:rPr lang="en-US" altLang="zh-TW"/>
                  <a:t>(mm)</a:t>
                </a:r>
                <a:endParaRPr lang="zh-TW" altLang="en-US"/>
              </a:p>
            </c:rich>
          </c:tx>
          <c:overlay val="0"/>
          <c:spPr>
            <a:noFill/>
            <a:ln>
              <a:noFill/>
            </a:ln>
            <a:effectLst/>
          </c:spPr>
        </c:title>
        <c:numFmt formatCode="General" sourceLinked="1"/>
        <c:majorTickMark val="none"/>
        <c:minorTickMark val="none"/>
        <c:tickLblPos val="nextTo"/>
        <c:crossAx val="138921472"/>
        <c:crossesAt val="-50"/>
        <c:crossBetween val="midCat"/>
        <c:majorUnit val="100"/>
      </c:valAx>
      <c:valAx>
        <c:axId val="138921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ltLang="zh-TW"/>
                  <a:t>log eta</a:t>
                </a:r>
                <a:endParaRPr lang="zh-TW" altLang="en-US"/>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TW"/>
          </a:p>
        </c:txPr>
        <c:crossAx val="1385260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88461538461537"/>
          <c:y val="6.2708151064450282E-2"/>
          <c:w val="0.74899743589743595"/>
          <c:h val="0.75886464646464646"/>
        </c:manualLayout>
      </c:layout>
      <c:scatterChart>
        <c:scatterStyle val="lineMarker"/>
        <c:varyColors val="0"/>
        <c:ser>
          <c:idx val="0"/>
          <c:order val="0"/>
          <c:spPr>
            <a:ln w="19050" cap="rnd">
              <a:solidFill>
                <a:sysClr val="windowText" lastClr="000000"/>
              </a:solidFill>
              <a:round/>
            </a:ln>
            <a:effectLst/>
          </c:spPr>
          <c:marker>
            <c:symbol val="none"/>
          </c:marker>
          <c:xVal>
            <c:numRef>
              <c:f>'mean sr'!$A$6:$A$126</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xVal>
          <c:yVal>
            <c:numRef>
              <c:f>'mean sr'!$B$6:$B$126</c:f>
              <c:numCache>
                <c:formatCode>General</c:formatCode>
                <c:ptCount val="121"/>
                <c:pt idx="0">
                  <c:v>38.994766200000001</c:v>
                </c:pt>
                <c:pt idx="1">
                  <c:v>37.904087099999998</c:v>
                </c:pt>
                <c:pt idx="2">
                  <c:v>36.813793199999999</c:v>
                </c:pt>
                <c:pt idx="3">
                  <c:v>35.753330200000001</c:v>
                </c:pt>
                <c:pt idx="4">
                  <c:v>34.564414999999997</c:v>
                </c:pt>
                <c:pt idx="5">
                  <c:v>33.7501259</c:v>
                </c:pt>
                <c:pt idx="6">
                  <c:v>32.894584700000003</c:v>
                </c:pt>
                <c:pt idx="7">
                  <c:v>31.275713</c:v>
                </c:pt>
                <c:pt idx="8">
                  <c:v>30.840377799999999</c:v>
                </c:pt>
                <c:pt idx="9">
                  <c:v>30.335779200000001</c:v>
                </c:pt>
                <c:pt idx="10">
                  <c:v>30.1428738</c:v>
                </c:pt>
                <c:pt idx="11">
                  <c:v>30.312580100000002</c:v>
                </c:pt>
                <c:pt idx="12">
                  <c:v>30.5774899</c:v>
                </c:pt>
                <c:pt idx="13">
                  <c:v>30.9296112</c:v>
                </c:pt>
                <c:pt idx="14">
                  <c:v>30.7682018</c:v>
                </c:pt>
                <c:pt idx="15">
                  <c:v>30.7604465</c:v>
                </c:pt>
                <c:pt idx="16">
                  <c:v>30.748186100000002</c:v>
                </c:pt>
                <c:pt idx="17">
                  <c:v>31.8089561</c:v>
                </c:pt>
                <c:pt idx="18">
                  <c:v>32.613815299999999</c:v>
                </c:pt>
                <c:pt idx="19">
                  <c:v>32.773307799999998</c:v>
                </c:pt>
                <c:pt idx="20">
                  <c:v>32.586372400000002</c:v>
                </c:pt>
                <c:pt idx="21">
                  <c:v>32.8705444</c:v>
                </c:pt>
                <c:pt idx="22">
                  <c:v>33.305793799999996</c:v>
                </c:pt>
                <c:pt idx="23">
                  <c:v>33.259109500000001</c:v>
                </c:pt>
                <c:pt idx="24">
                  <c:v>32.990814200000003</c:v>
                </c:pt>
                <c:pt idx="25">
                  <c:v>33.247852299999998</c:v>
                </c:pt>
                <c:pt idx="26">
                  <c:v>33.778957400000003</c:v>
                </c:pt>
                <c:pt idx="27">
                  <c:v>33.970832799999997</c:v>
                </c:pt>
                <c:pt idx="28">
                  <c:v>34.188911400000002</c:v>
                </c:pt>
                <c:pt idx="29">
                  <c:v>34.477291100000002</c:v>
                </c:pt>
                <c:pt idx="30">
                  <c:v>34.486373899999997</c:v>
                </c:pt>
                <c:pt idx="31">
                  <c:v>33.587425199999998</c:v>
                </c:pt>
                <c:pt idx="32">
                  <c:v>32.551895100000003</c:v>
                </c:pt>
                <c:pt idx="33">
                  <c:v>32.047020000000003</c:v>
                </c:pt>
                <c:pt idx="34">
                  <c:v>31.070056900000001</c:v>
                </c:pt>
                <c:pt idx="35">
                  <c:v>30.227762200000001</c:v>
                </c:pt>
                <c:pt idx="36">
                  <c:v>29.7719135</c:v>
                </c:pt>
                <c:pt idx="37">
                  <c:v>28.831363700000001</c:v>
                </c:pt>
                <c:pt idx="38">
                  <c:v>28.274368299999999</c:v>
                </c:pt>
                <c:pt idx="39">
                  <c:v>28.219379400000001</c:v>
                </c:pt>
                <c:pt idx="40">
                  <c:v>28.411539099999999</c:v>
                </c:pt>
                <c:pt idx="41">
                  <c:v>27.863614999999999</c:v>
                </c:pt>
                <c:pt idx="42">
                  <c:v>28.532024400000001</c:v>
                </c:pt>
                <c:pt idx="43">
                  <c:v>29.121131900000002</c:v>
                </c:pt>
                <c:pt idx="44">
                  <c:v>29.447689100000002</c:v>
                </c:pt>
                <c:pt idx="45">
                  <c:v>29.982711800000001</c:v>
                </c:pt>
                <c:pt idx="46">
                  <c:v>30.542236299999999</c:v>
                </c:pt>
                <c:pt idx="47">
                  <c:v>31.1101131</c:v>
                </c:pt>
                <c:pt idx="48">
                  <c:v>31.176750200000001</c:v>
                </c:pt>
                <c:pt idx="49">
                  <c:v>30.986391099999999</c:v>
                </c:pt>
                <c:pt idx="50">
                  <c:v>30.623193700000002</c:v>
                </c:pt>
                <c:pt idx="51">
                  <c:v>30.312912000000001</c:v>
                </c:pt>
                <c:pt idx="52">
                  <c:v>29.856733299999998</c:v>
                </c:pt>
                <c:pt idx="53">
                  <c:v>29.709734000000001</c:v>
                </c:pt>
                <c:pt idx="54">
                  <c:v>29.807102199999999</c:v>
                </c:pt>
                <c:pt idx="55">
                  <c:v>29.756921800000001</c:v>
                </c:pt>
                <c:pt idx="56">
                  <c:v>29.9943867</c:v>
                </c:pt>
                <c:pt idx="57">
                  <c:v>30.406765</c:v>
                </c:pt>
                <c:pt idx="58">
                  <c:v>30.5294724</c:v>
                </c:pt>
                <c:pt idx="59">
                  <c:v>30.474498700000002</c:v>
                </c:pt>
                <c:pt idx="60">
                  <c:v>29.978202799999998</c:v>
                </c:pt>
                <c:pt idx="61">
                  <c:v>29.255422599999999</c:v>
                </c:pt>
                <c:pt idx="62">
                  <c:v>28.819988299999999</c:v>
                </c:pt>
                <c:pt idx="63">
                  <c:v>28.0320015</c:v>
                </c:pt>
                <c:pt idx="64">
                  <c:v>27.870004699999999</c:v>
                </c:pt>
                <c:pt idx="65">
                  <c:v>27.8794994</c:v>
                </c:pt>
                <c:pt idx="66">
                  <c:v>28.2986565</c:v>
                </c:pt>
                <c:pt idx="67">
                  <c:v>28.5613937</c:v>
                </c:pt>
                <c:pt idx="68">
                  <c:v>28.974996600000001</c:v>
                </c:pt>
                <c:pt idx="69">
                  <c:v>29.846296299999999</c:v>
                </c:pt>
                <c:pt idx="70">
                  <c:v>30.8518562</c:v>
                </c:pt>
                <c:pt idx="71">
                  <c:v>31.742183699999998</c:v>
                </c:pt>
                <c:pt idx="72">
                  <c:v>32.278922999999999</c:v>
                </c:pt>
                <c:pt idx="73">
                  <c:v>32.647594499999997</c:v>
                </c:pt>
                <c:pt idx="74">
                  <c:v>33.038417799999998</c:v>
                </c:pt>
                <c:pt idx="75">
                  <c:v>32.804122900000003</c:v>
                </c:pt>
                <c:pt idx="76">
                  <c:v>32.113758099999998</c:v>
                </c:pt>
                <c:pt idx="77">
                  <c:v>30.897140499999999</c:v>
                </c:pt>
                <c:pt idx="78">
                  <c:v>29.6562366</c:v>
                </c:pt>
                <c:pt idx="79">
                  <c:v>28.674776099999999</c:v>
                </c:pt>
                <c:pt idx="80">
                  <c:v>28.416017499999999</c:v>
                </c:pt>
                <c:pt idx="81">
                  <c:v>28.5896683</c:v>
                </c:pt>
                <c:pt idx="82">
                  <c:v>28.701805100000001</c:v>
                </c:pt>
                <c:pt idx="83">
                  <c:v>29.207775099999999</c:v>
                </c:pt>
                <c:pt idx="84">
                  <c:v>29.612871200000001</c:v>
                </c:pt>
                <c:pt idx="85">
                  <c:v>28.550153699999999</c:v>
                </c:pt>
                <c:pt idx="86">
                  <c:v>29.231372799999999</c:v>
                </c:pt>
                <c:pt idx="87">
                  <c:v>29.706861499999999</c:v>
                </c:pt>
                <c:pt idx="88">
                  <c:v>30.644409199999998</c:v>
                </c:pt>
                <c:pt idx="89">
                  <c:v>31.804107699999999</c:v>
                </c:pt>
                <c:pt idx="90">
                  <c:v>32.837726600000003</c:v>
                </c:pt>
                <c:pt idx="91">
                  <c:v>33.248588599999998</c:v>
                </c:pt>
                <c:pt idx="92">
                  <c:v>33.832714099999997</c:v>
                </c:pt>
                <c:pt idx="93">
                  <c:v>34.462348900000002</c:v>
                </c:pt>
                <c:pt idx="94">
                  <c:v>34.496833799999997</c:v>
                </c:pt>
                <c:pt idx="95">
                  <c:v>34.126457199999997</c:v>
                </c:pt>
                <c:pt idx="96">
                  <c:v>33.809146900000002</c:v>
                </c:pt>
                <c:pt idx="97">
                  <c:v>32.780197100000002</c:v>
                </c:pt>
                <c:pt idx="98">
                  <c:v>31.990392700000001</c:v>
                </c:pt>
                <c:pt idx="99">
                  <c:v>31.537933299999999</c:v>
                </c:pt>
                <c:pt idx="100">
                  <c:v>31.098552699999999</c:v>
                </c:pt>
                <c:pt idx="101">
                  <c:v>30.534959799999999</c:v>
                </c:pt>
                <c:pt idx="102">
                  <c:v>29.629814100000001</c:v>
                </c:pt>
                <c:pt idx="103">
                  <c:v>29.557439800000001</c:v>
                </c:pt>
                <c:pt idx="104">
                  <c:v>29.706745099999999</c:v>
                </c:pt>
                <c:pt idx="105">
                  <c:v>30.320739700000001</c:v>
                </c:pt>
                <c:pt idx="106">
                  <c:v>30.8369179</c:v>
                </c:pt>
                <c:pt idx="107">
                  <c:v>30.9546204</c:v>
                </c:pt>
                <c:pt idx="108">
                  <c:v>30.954763400000001</c:v>
                </c:pt>
                <c:pt idx="109">
                  <c:v>30.731781000000002</c:v>
                </c:pt>
                <c:pt idx="110">
                  <c:v>30.333456000000002</c:v>
                </c:pt>
                <c:pt idx="111">
                  <c:v>29.934392899999999</c:v>
                </c:pt>
                <c:pt idx="112">
                  <c:v>29.8445587</c:v>
                </c:pt>
                <c:pt idx="113">
                  <c:v>29.351745600000001</c:v>
                </c:pt>
                <c:pt idx="114">
                  <c:v>29.072263700000001</c:v>
                </c:pt>
                <c:pt idx="115">
                  <c:v>28.914484000000002</c:v>
                </c:pt>
                <c:pt idx="116">
                  <c:v>29.045354799999998</c:v>
                </c:pt>
                <c:pt idx="117">
                  <c:v>28.785261200000001</c:v>
                </c:pt>
                <c:pt idx="118">
                  <c:v>27.837696099999999</c:v>
                </c:pt>
                <c:pt idx="119">
                  <c:v>25.748306299999999</c:v>
                </c:pt>
                <c:pt idx="120">
                  <c:v>23.230279899999999</c:v>
                </c:pt>
              </c:numCache>
            </c:numRef>
          </c:yVal>
          <c:smooth val="0"/>
          <c:extLst>
            <c:ext xmlns:c16="http://schemas.microsoft.com/office/drawing/2014/chart" uri="{C3380CC4-5D6E-409C-BE32-E72D297353CC}">
              <c16:uniqueId val="{00000000-0421-4967-952B-9E8300A0BB50}"/>
            </c:ext>
          </c:extLst>
        </c:ser>
        <c:dLbls>
          <c:showLegendKey val="0"/>
          <c:showVal val="0"/>
          <c:showCatName val="0"/>
          <c:showSerName val="0"/>
          <c:showPercent val="0"/>
          <c:showBubbleSize val="0"/>
        </c:dLbls>
        <c:axId val="142494336"/>
        <c:axId val="142500608"/>
      </c:scatterChart>
      <c:valAx>
        <c:axId val="142494336"/>
        <c:scaling>
          <c:orientation val="minMax"/>
          <c:max val="12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zh-TW" altLang="en-US"/>
                  <a:t>位置 </a:t>
                </a:r>
                <a:r>
                  <a:rPr lang="en-US"/>
                  <a:t>[mm]</a:t>
                </a:r>
                <a:endParaRPr lang="zh-TW"/>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zh-TW"/>
          </a:p>
        </c:txPr>
        <c:crossAx val="142500608"/>
        <c:crossesAt val="0"/>
        <c:crossBetween val="midCat"/>
      </c:valAx>
      <c:valAx>
        <c:axId val="142500608"/>
        <c:scaling>
          <c:orientation val="minMax"/>
          <c:max val="100"/>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zh-TW" altLang="en-US"/>
                  <a:t>潔面平均剪切率 </a:t>
                </a:r>
                <a:r>
                  <a:rPr lang="en-US"/>
                  <a:t>[</a:t>
                </a:r>
                <a:r>
                  <a:rPr lang="en-US" altLang="zh-TW"/>
                  <a:t>1/sec</a:t>
                </a:r>
                <a:r>
                  <a:rPr lang="en-US"/>
                  <a:t>]</a:t>
                </a:r>
                <a:endParaRPr lang="zh-TW"/>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zh-TW"/>
          </a:p>
        </c:txPr>
        <c:crossAx val="142494336"/>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1800">
          <a:solidFill>
            <a:sysClr val="windowText" lastClr="000000"/>
          </a:solidFill>
        </a:defRPr>
      </a:pPr>
      <a:endParaRPr lang="zh-TW"/>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88461538461537"/>
          <c:y val="6.2708151064450282E-2"/>
          <c:w val="0.74899743589743595"/>
          <c:h val="0.75886464646464646"/>
        </c:manualLayout>
      </c:layout>
      <c:scatterChart>
        <c:scatterStyle val="lineMarker"/>
        <c:varyColors val="0"/>
        <c:ser>
          <c:idx val="0"/>
          <c:order val="0"/>
          <c:spPr>
            <a:ln w="19050" cap="rnd">
              <a:solidFill>
                <a:sysClr val="windowText" lastClr="000000"/>
              </a:solidFill>
              <a:round/>
            </a:ln>
            <a:effectLst/>
          </c:spPr>
          <c:marker>
            <c:symbol val="none"/>
          </c:marker>
          <c:xVal>
            <c:numRef>
              <c:f>'mean sr'!$A$6:$A$126</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xVal>
          <c:yVal>
            <c:numRef>
              <c:f>'mean sr'!$B$6:$B$126</c:f>
              <c:numCache>
                <c:formatCode>General</c:formatCode>
                <c:ptCount val="121"/>
                <c:pt idx="0">
                  <c:v>39.753307300000003</c:v>
                </c:pt>
                <c:pt idx="1">
                  <c:v>39.250709499999999</c:v>
                </c:pt>
                <c:pt idx="2">
                  <c:v>37.611167899999998</c:v>
                </c:pt>
                <c:pt idx="3">
                  <c:v>36.058357200000003</c:v>
                </c:pt>
                <c:pt idx="4">
                  <c:v>35.396350900000002</c:v>
                </c:pt>
                <c:pt idx="5">
                  <c:v>35.079635600000003</c:v>
                </c:pt>
                <c:pt idx="6">
                  <c:v>35.522067999999997</c:v>
                </c:pt>
                <c:pt idx="7">
                  <c:v>34.180019399999999</c:v>
                </c:pt>
                <c:pt idx="8">
                  <c:v>32.147686</c:v>
                </c:pt>
                <c:pt idx="9">
                  <c:v>30.308979000000001</c:v>
                </c:pt>
                <c:pt idx="10">
                  <c:v>29.789600400000001</c:v>
                </c:pt>
                <c:pt idx="11">
                  <c:v>28.742668200000001</c:v>
                </c:pt>
                <c:pt idx="12">
                  <c:v>28.4019814</c:v>
                </c:pt>
                <c:pt idx="13">
                  <c:v>28.087888700000001</c:v>
                </c:pt>
                <c:pt idx="14">
                  <c:v>28.145565000000001</c:v>
                </c:pt>
                <c:pt idx="15">
                  <c:v>28.709030200000001</c:v>
                </c:pt>
                <c:pt idx="16">
                  <c:v>29.520656599999999</c:v>
                </c:pt>
                <c:pt idx="17">
                  <c:v>30.150926599999998</c:v>
                </c:pt>
                <c:pt idx="18">
                  <c:v>30.2958164</c:v>
                </c:pt>
                <c:pt idx="19">
                  <c:v>29.682962400000001</c:v>
                </c:pt>
                <c:pt idx="20">
                  <c:v>28.931461299999999</c:v>
                </c:pt>
                <c:pt idx="21">
                  <c:v>29.176774999999999</c:v>
                </c:pt>
                <c:pt idx="22">
                  <c:v>30.343599300000001</c:v>
                </c:pt>
                <c:pt idx="23">
                  <c:v>31.2164669</c:v>
                </c:pt>
                <c:pt idx="24">
                  <c:v>31.632991799999999</c:v>
                </c:pt>
                <c:pt idx="25">
                  <c:v>31.094364200000001</c:v>
                </c:pt>
                <c:pt idx="26">
                  <c:v>31.034641300000001</c:v>
                </c:pt>
                <c:pt idx="27">
                  <c:v>31.450258300000002</c:v>
                </c:pt>
                <c:pt idx="28">
                  <c:v>32.1445808</c:v>
                </c:pt>
                <c:pt idx="29">
                  <c:v>33.196700999999997</c:v>
                </c:pt>
                <c:pt idx="30">
                  <c:v>33.347580000000001</c:v>
                </c:pt>
                <c:pt idx="31">
                  <c:v>33.054767599999998</c:v>
                </c:pt>
                <c:pt idx="32">
                  <c:v>32.723400099999999</c:v>
                </c:pt>
                <c:pt idx="33">
                  <c:v>32.371711699999999</c:v>
                </c:pt>
                <c:pt idx="34">
                  <c:v>33.870635999999998</c:v>
                </c:pt>
                <c:pt idx="35">
                  <c:v>34.205287900000002</c:v>
                </c:pt>
                <c:pt idx="36">
                  <c:v>33.721198999999999</c:v>
                </c:pt>
                <c:pt idx="37">
                  <c:v>32.587467199999999</c:v>
                </c:pt>
                <c:pt idx="38">
                  <c:v>32.620449100000002</c:v>
                </c:pt>
                <c:pt idx="39">
                  <c:v>32.691642799999997</c:v>
                </c:pt>
                <c:pt idx="40">
                  <c:v>32.915523499999999</c:v>
                </c:pt>
                <c:pt idx="41">
                  <c:v>33.068630200000001</c:v>
                </c:pt>
                <c:pt idx="42">
                  <c:v>32.767818499999997</c:v>
                </c:pt>
                <c:pt idx="43">
                  <c:v>33.4310799</c:v>
                </c:pt>
                <c:pt idx="44">
                  <c:v>33.068126700000001</c:v>
                </c:pt>
                <c:pt idx="45">
                  <c:v>33.0132713</c:v>
                </c:pt>
                <c:pt idx="46">
                  <c:v>32.959632900000003</c:v>
                </c:pt>
                <c:pt idx="47">
                  <c:v>33.699001299999999</c:v>
                </c:pt>
                <c:pt idx="48">
                  <c:v>34.766212500000002</c:v>
                </c:pt>
                <c:pt idx="49">
                  <c:v>38.1187057</c:v>
                </c:pt>
                <c:pt idx="50">
                  <c:v>38.2040291</c:v>
                </c:pt>
                <c:pt idx="51">
                  <c:v>36.779331200000001</c:v>
                </c:pt>
                <c:pt idx="52">
                  <c:v>36.947452499999997</c:v>
                </c:pt>
                <c:pt idx="53">
                  <c:v>38.354396800000004</c:v>
                </c:pt>
                <c:pt idx="54">
                  <c:v>39.139480599999999</c:v>
                </c:pt>
                <c:pt idx="55">
                  <c:v>39.050128899999997</c:v>
                </c:pt>
                <c:pt idx="56">
                  <c:v>40.363544500000003</c:v>
                </c:pt>
                <c:pt idx="57">
                  <c:v>43.312007899999998</c:v>
                </c:pt>
                <c:pt idx="58">
                  <c:v>46.952461200000002</c:v>
                </c:pt>
                <c:pt idx="59">
                  <c:v>49.770919800000001</c:v>
                </c:pt>
                <c:pt idx="60">
                  <c:v>52.6791573</c:v>
                </c:pt>
                <c:pt idx="61">
                  <c:v>50.7396812</c:v>
                </c:pt>
                <c:pt idx="62">
                  <c:v>50.526859299999998</c:v>
                </c:pt>
                <c:pt idx="63">
                  <c:v>50.715980500000001</c:v>
                </c:pt>
                <c:pt idx="64">
                  <c:v>51.418300600000002</c:v>
                </c:pt>
                <c:pt idx="65">
                  <c:v>52.060264599999996</c:v>
                </c:pt>
                <c:pt idx="66">
                  <c:v>53.145713800000003</c:v>
                </c:pt>
                <c:pt idx="67">
                  <c:v>54.9175301</c:v>
                </c:pt>
                <c:pt idx="68">
                  <c:v>55.302734399999999</c:v>
                </c:pt>
                <c:pt idx="69">
                  <c:v>55.671424899999998</c:v>
                </c:pt>
                <c:pt idx="70">
                  <c:v>55.767128</c:v>
                </c:pt>
                <c:pt idx="71">
                  <c:v>52.558456399999997</c:v>
                </c:pt>
                <c:pt idx="72">
                  <c:v>52.529281599999997</c:v>
                </c:pt>
                <c:pt idx="73">
                  <c:v>52.668758400000002</c:v>
                </c:pt>
                <c:pt idx="74">
                  <c:v>53.8428459</c:v>
                </c:pt>
                <c:pt idx="75">
                  <c:v>54.983802799999999</c:v>
                </c:pt>
                <c:pt idx="76">
                  <c:v>54.444469499999997</c:v>
                </c:pt>
                <c:pt idx="77">
                  <c:v>55.270664199999999</c:v>
                </c:pt>
                <c:pt idx="78">
                  <c:v>57.222354899999999</c:v>
                </c:pt>
                <c:pt idx="79">
                  <c:v>57.037521400000003</c:v>
                </c:pt>
                <c:pt idx="80">
                  <c:v>56.255031600000002</c:v>
                </c:pt>
                <c:pt idx="81">
                  <c:v>55.353294400000003</c:v>
                </c:pt>
                <c:pt idx="82">
                  <c:v>54.605659500000002</c:v>
                </c:pt>
                <c:pt idx="83">
                  <c:v>53.169338199999999</c:v>
                </c:pt>
                <c:pt idx="84">
                  <c:v>51.724632300000003</c:v>
                </c:pt>
                <c:pt idx="85">
                  <c:v>50.319530499999999</c:v>
                </c:pt>
                <c:pt idx="86">
                  <c:v>49.649242399999999</c:v>
                </c:pt>
                <c:pt idx="87">
                  <c:v>48.554866799999999</c:v>
                </c:pt>
                <c:pt idx="88">
                  <c:v>47.4940529</c:v>
                </c:pt>
                <c:pt idx="89">
                  <c:v>46.4787903</c:v>
                </c:pt>
                <c:pt idx="90">
                  <c:v>43.793430299999997</c:v>
                </c:pt>
                <c:pt idx="91">
                  <c:v>42.471115099999999</c:v>
                </c:pt>
                <c:pt idx="92">
                  <c:v>42.629924799999998</c:v>
                </c:pt>
                <c:pt idx="93">
                  <c:v>41.354255700000003</c:v>
                </c:pt>
                <c:pt idx="94">
                  <c:v>40.251064300000003</c:v>
                </c:pt>
                <c:pt idx="95">
                  <c:v>39.530921900000003</c:v>
                </c:pt>
                <c:pt idx="96">
                  <c:v>38.035118099999998</c:v>
                </c:pt>
                <c:pt idx="97">
                  <c:v>36.4345322</c:v>
                </c:pt>
                <c:pt idx="98">
                  <c:v>35.327125500000001</c:v>
                </c:pt>
                <c:pt idx="99">
                  <c:v>34.714309700000001</c:v>
                </c:pt>
                <c:pt idx="100">
                  <c:v>34.441852599999997</c:v>
                </c:pt>
                <c:pt idx="101">
                  <c:v>34.657337200000001</c:v>
                </c:pt>
                <c:pt idx="102">
                  <c:v>34.670459700000002</c:v>
                </c:pt>
                <c:pt idx="103">
                  <c:v>35.866451300000001</c:v>
                </c:pt>
                <c:pt idx="104">
                  <c:v>36.740638699999998</c:v>
                </c:pt>
                <c:pt idx="105">
                  <c:v>36.142467500000002</c:v>
                </c:pt>
                <c:pt idx="106">
                  <c:v>35.716720600000002</c:v>
                </c:pt>
                <c:pt idx="107">
                  <c:v>35.285301199999999</c:v>
                </c:pt>
                <c:pt idx="108">
                  <c:v>34.672412899999998</c:v>
                </c:pt>
                <c:pt idx="109">
                  <c:v>34.577377300000002</c:v>
                </c:pt>
                <c:pt idx="110">
                  <c:v>33.890544900000002</c:v>
                </c:pt>
                <c:pt idx="111">
                  <c:v>32.589813200000002</c:v>
                </c:pt>
                <c:pt idx="112">
                  <c:v>30.994378999999999</c:v>
                </c:pt>
                <c:pt idx="113">
                  <c:v>29.378137599999999</c:v>
                </c:pt>
                <c:pt idx="114">
                  <c:v>28.3547802</c:v>
                </c:pt>
                <c:pt idx="115">
                  <c:v>27.304895399999999</c:v>
                </c:pt>
                <c:pt idx="116">
                  <c:v>26.5135231</c:v>
                </c:pt>
                <c:pt idx="117">
                  <c:v>26.073377600000001</c:v>
                </c:pt>
                <c:pt idx="118">
                  <c:v>25.382186900000001</c:v>
                </c:pt>
                <c:pt idx="119">
                  <c:v>24.163831699999999</c:v>
                </c:pt>
                <c:pt idx="120">
                  <c:v>22.7358856</c:v>
                </c:pt>
              </c:numCache>
            </c:numRef>
          </c:yVal>
          <c:smooth val="0"/>
          <c:extLst>
            <c:ext xmlns:c16="http://schemas.microsoft.com/office/drawing/2014/chart" uri="{C3380CC4-5D6E-409C-BE32-E72D297353CC}">
              <c16:uniqueId val="{00000000-9103-4AE2-AD22-5F464269B85C}"/>
            </c:ext>
          </c:extLst>
        </c:ser>
        <c:dLbls>
          <c:showLegendKey val="0"/>
          <c:showVal val="0"/>
          <c:showCatName val="0"/>
          <c:showSerName val="0"/>
          <c:showPercent val="0"/>
          <c:showBubbleSize val="0"/>
        </c:dLbls>
        <c:axId val="143520128"/>
        <c:axId val="143522048"/>
      </c:scatterChart>
      <c:valAx>
        <c:axId val="143520128"/>
        <c:scaling>
          <c:orientation val="minMax"/>
          <c:max val="12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zh-TW" altLang="en-US"/>
                  <a:t>位置 </a:t>
                </a:r>
                <a:r>
                  <a:rPr lang="en-US"/>
                  <a:t>[mm]</a:t>
                </a:r>
                <a:endParaRPr lang="zh-TW"/>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zh-TW"/>
          </a:p>
        </c:txPr>
        <c:crossAx val="143522048"/>
        <c:crossesAt val="0"/>
        <c:crossBetween val="midCat"/>
      </c:valAx>
      <c:valAx>
        <c:axId val="143522048"/>
        <c:scaling>
          <c:orientation val="minMax"/>
          <c:max val="100"/>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zh-TW" altLang="en-US" dirty="0"/>
                  <a:t>截面平均剪切率 </a:t>
                </a:r>
                <a:r>
                  <a:rPr lang="en-US" dirty="0"/>
                  <a:t>[</a:t>
                </a:r>
                <a:r>
                  <a:rPr lang="en-US" altLang="zh-TW" dirty="0"/>
                  <a:t>1/sec</a:t>
                </a:r>
                <a:r>
                  <a:rPr lang="en-US" dirty="0"/>
                  <a:t>]</a:t>
                </a:r>
                <a:endParaRPr lang="zh-TW" dirty="0"/>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zh-TW"/>
          </a:p>
        </c:txPr>
        <c:crossAx val="143520128"/>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1800">
          <a:solidFill>
            <a:sysClr val="windowText" lastClr="000000"/>
          </a:solidFill>
        </a:defRPr>
      </a:pPr>
      <a:endParaRPr lang="zh-TW"/>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086EF3EF-516F-4FC9-A84C-6BAA69BDDDAC}" type="datetimeFigureOut">
              <a:rPr lang="zh-TW" altLang="en-US" smtClean="0"/>
              <a:t>2026/5/3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268084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86EF3EF-516F-4FC9-A84C-6BAA69BDDDAC}" type="datetimeFigureOut">
              <a:rPr lang="zh-TW" altLang="en-US" smtClean="0"/>
              <a:t>2026/5/3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256559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86EF3EF-516F-4FC9-A84C-6BAA69BDDDAC}" type="datetimeFigureOut">
              <a:rPr lang="zh-TW" altLang="en-US" smtClean="0"/>
              <a:t>2026/5/3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2096112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86EF3EF-516F-4FC9-A84C-6BAA69BDDDAC}" type="datetimeFigureOut">
              <a:rPr lang="zh-TW" altLang="en-US" smtClean="0"/>
              <a:t>2026/5/3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226528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086EF3EF-516F-4FC9-A84C-6BAA69BDDDAC}" type="datetimeFigureOut">
              <a:rPr lang="zh-TW" altLang="en-US" smtClean="0"/>
              <a:t>2026/5/3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152516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86EF3EF-516F-4FC9-A84C-6BAA69BDDDAC}" type="datetimeFigureOut">
              <a:rPr lang="zh-TW" altLang="en-US" smtClean="0"/>
              <a:t>2026/5/3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231115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086EF3EF-516F-4FC9-A84C-6BAA69BDDDAC}" type="datetimeFigureOut">
              <a:rPr lang="zh-TW" altLang="en-US" smtClean="0"/>
              <a:t>2026/5/3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140830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086EF3EF-516F-4FC9-A84C-6BAA69BDDDAC}" type="datetimeFigureOut">
              <a:rPr lang="zh-TW" altLang="en-US" smtClean="0"/>
              <a:t>2026/5/3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176623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EF3EF-516F-4FC9-A84C-6BAA69BDDDAC}" type="datetimeFigureOut">
              <a:rPr lang="zh-TW" altLang="en-US" smtClean="0"/>
              <a:t>2026/5/3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248817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086EF3EF-516F-4FC9-A84C-6BAA69BDDDAC}" type="datetimeFigureOut">
              <a:rPr lang="zh-TW" altLang="en-US" smtClean="0"/>
              <a:t>2026/5/3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1984877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086EF3EF-516F-4FC9-A84C-6BAA69BDDDAC}" type="datetimeFigureOut">
              <a:rPr lang="zh-TW" altLang="en-US" smtClean="0"/>
              <a:t>2026/5/3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455462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EF3EF-516F-4FC9-A84C-6BAA69BDDDAC}" type="datetimeFigureOut">
              <a:rPr lang="zh-TW" altLang="en-US" smtClean="0"/>
              <a:t>2026/5/3</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EEDC8-28DA-4B6C-A660-B2F47DA84CD7}" type="slidenum">
              <a:rPr lang="zh-TW" altLang="en-US" smtClean="0"/>
              <a:t>‹#›</a:t>
            </a:fld>
            <a:endParaRPr lang="zh-TW" altLang="en-US"/>
          </a:p>
        </p:txBody>
      </p:sp>
    </p:spTree>
    <p:extLst>
      <p:ext uri="{BB962C8B-B14F-4D97-AF65-F5344CB8AC3E}">
        <p14:creationId xmlns:p14="http://schemas.microsoft.com/office/powerpoint/2010/main" val="2958521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6.xml"/><Relationship Id="rId4" Type="http://schemas.openxmlformats.org/officeDocument/2006/relationships/image" Target="../media/image28.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wmf"/><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6.wmf"/><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3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w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6.wmf"/><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wmf"/><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wmf"/></Relationships>
</file>

<file path=ppt/slides/_rels/slide8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8.png"/><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34.png"/><Relationship Id="rId4" Type="http://schemas.openxmlformats.org/officeDocument/2006/relationships/image" Target="../media/image133.png"/></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6.png"/><Relationship Id="rId4" Type="http://schemas.openxmlformats.org/officeDocument/2006/relationships/image" Target="../media/image132.png"/></Relationships>
</file>

<file path=ppt/slides/_rels/slide9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7CCE2B2-1851-400D-A676-F6B7CE6E5F79}"/>
              </a:ext>
            </a:extLst>
          </p:cNvPr>
          <p:cNvSpPr>
            <a:spLocks noGrp="1"/>
          </p:cNvSpPr>
          <p:nvPr>
            <p:ph type="ctr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塑料混煉與同向雙螺桿押出機的螺桿組態排列介紹</a:t>
            </a:r>
            <a:endParaRPr lang="zh-TW" altLang="en-US" dirty="0"/>
          </a:p>
        </p:txBody>
      </p:sp>
      <p:sp>
        <p:nvSpPr>
          <p:cNvPr id="3" name="副標題 2">
            <a:extLst>
              <a:ext uri="{FF2B5EF4-FFF2-40B4-BE49-F238E27FC236}">
                <a16:creationId xmlns:a16="http://schemas.microsoft.com/office/drawing/2014/main" id="{B78A3345-2AD3-406A-BF1F-892EB0F568CE}"/>
              </a:ext>
            </a:extLst>
          </p:cNvPr>
          <p:cNvSpPr>
            <a:spLocks noGrp="1"/>
          </p:cNvSpPr>
          <p:nvPr>
            <p:ph type="subTitle" idx="1"/>
          </p:nvPr>
        </p:nvSpPr>
        <p:spPr>
          <a:xfrm>
            <a:off x="1143000" y="3933343"/>
            <a:ext cx="6858000" cy="1655762"/>
          </a:xfrm>
        </p:spPr>
        <p:txBody>
          <a:bodyPr>
            <a:normAutofit lnSpcReduction="10000"/>
          </a:bodyPr>
          <a:lstStyle/>
          <a:p>
            <a:r>
              <a:rPr lang="zh-TW" altLang="en-US" dirty="0">
                <a:latin typeface="Times New Roman" panose="02020603050405020304" pitchFamily="18" charset="0"/>
                <a:ea typeface="標楷體" pitchFamily="65" charset="-120"/>
                <a:cs typeface="Times New Roman" panose="02020603050405020304" pitchFamily="18" charset="0"/>
              </a:rPr>
              <a:t>國立高雄科技大學</a:t>
            </a:r>
          </a:p>
          <a:p>
            <a:r>
              <a:rPr lang="zh-TW" altLang="en-US" dirty="0">
                <a:latin typeface="Times New Roman" panose="02020603050405020304" pitchFamily="18" charset="0"/>
                <a:ea typeface="標楷體" pitchFamily="65" charset="-120"/>
                <a:cs typeface="Times New Roman" panose="02020603050405020304" pitchFamily="18" charset="0"/>
              </a:rPr>
              <a:t>模具工程系 黃俊欽教授編撰</a:t>
            </a:r>
          </a:p>
          <a:p>
            <a:r>
              <a:rPr lang="zh-TW" altLang="en-US" dirty="0">
                <a:latin typeface="Times New Roman" panose="02020603050405020304" pitchFamily="18" charset="0"/>
                <a:ea typeface="標楷體" pitchFamily="65" charset="-120"/>
                <a:cs typeface="Times New Roman" panose="02020603050405020304" pitchFamily="18" charset="0"/>
              </a:rPr>
              <a:t>中華民國</a:t>
            </a:r>
            <a:r>
              <a:rPr lang="en-US" altLang="zh-TW" dirty="0">
                <a:latin typeface="Times New Roman" panose="02020603050405020304" pitchFamily="18" charset="0"/>
                <a:ea typeface="標楷體" pitchFamily="65" charset="-120"/>
                <a:cs typeface="Times New Roman" panose="02020603050405020304" pitchFamily="18" charset="0"/>
              </a:rPr>
              <a:t>115</a:t>
            </a:r>
            <a:r>
              <a:rPr lang="zh-TW" altLang="en-US" dirty="0">
                <a:latin typeface="Times New Roman" panose="02020603050405020304" pitchFamily="18" charset="0"/>
                <a:ea typeface="標楷體" pitchFamily="65" charset="-120"/>
                <a:cs typeface="Times New Roman" panose="02020603050405020304" pitchFamily="18" charset="0"/>
              </a:rPr>
              <a:t>年</a:t>
            </a:r>
            <a:r>
              <a:rPr lang="en-US" altLang="zh-TW" dirty="0">
                <a:latin typeface="Times New Roman" panose="02020603050405020304" pitchFamily="18" charset="0"/>
                <a:ea typeface="標楷體" pitchFamily="65" charset="-120"/>
                <a:cs typeface="Times New Roman" panose="02020603050405020304" pitchFamily="18" charset="0"/>
              </a:rPr>
              <a:t>05/13</a:t>
            </a:r>
            <a:r>
              <a:rPr lang="zh-TW" altLang="en-US" dirty="0">
                <a:latin typeface="Times New Roman" panose="02020603050405020304" pitchFamily="18" charset="0"/>
                <a:ea typeface="PMingLiU" panose="02020500000000000000" pitchFamily="18" charset="-120"/>
                <a:cs typeface="Times New Roman" panose="02020603050405020304" pitchFamily="18" charset="0"/>
              </a:rPr>
              <a:t>、</a:t>
            </a:r>
            <a:r>
              <a:rPr lang="en-US" altLang="zh-TW" dirty="0">
                <a:latin typeface="Times New Roman" panose="02020603050405020304" pitchFamily="18" charset="0"/>
                <a:ea typeface="PMingLiU" panose="02020500000000000000" pitchFamily="18" charset="-120"/>
                <a:cs typeface="Times New Roman" panose="02020603050405020304" pitchFamily="18" charset="0"/>
              </a:rPr>
              <a:t>06/17</a:t>
            </a:r>
            <a:endParaRPr lang="en-US" altLang="zh-TW" dirty="0">
              <a:latin typeface="Times New Roman" panose="02020603050405020304" pitchFamily="18" charset="0"/>
              <a:ea typeface="標楷體" pitchFamily="65" charset="-120"/>
              <a:cs typeface="Times New Roman" panose="02020603050405020304" pitchFamily="18" charset="0"/>
            </a:endParaRPr>
          </a:p>
          <a:p>
            <a:r>
              <a:rPr lang="en-US" altLang="zh-TW" dirty="0">
                <a:latin typeface="Times New Roman" panose="02020603050405020304" pitchFamily="18" charset="0"/>
                <a:ea typeface="標楷體" pitchFamily="65" charset="-120"/>
                <a:cs typeface="Times New Roman" panose="02020603050405020304" pitchFamily="18" charset="0"/>
              </a:rPr>
              <a:t>cchuang@nkust.edu.tw</a:t>
            </a:r>
            <a:endParaRPr lang="zh-TW" altLang="en-US" dirty="0"/>
          </a:p>
        </p:txBody>
      </p:sp>
    </p:spTree>
    <p:extLst>
      <p:ext uri="{BB962C8B-B14F-4D97-AF65-F5344CB8AC3E}">
        <p14:creationId xmlns:p14="http://schemas.microsoft.com/office/powerpoint/2010/main" val="86398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1" algn="ctr" rtl="0">
              <a:spcBef>
                <a:spcPct val="0"/>
              </a:spcBef>
            </a:pPr>
            <a:r>
              <a:rPr lang="zh-TW" altLang="en-US" sz="4400" dirty="0">
                <a:latin typeface="+mn-ea"/>
                <a:ea typeface="+mn-ea"/>
              </a:rPr>
              <a:t>聚集現象對物性的影響</a:t>
            </a:r>
          </a:p>
        </p:txBody>
      </p:sp>
      <p:sp>
        <p:nvSpPr>
          <p:cNvPr id="3" name="內容版面配置區 2"/>
          <p:cNvSpPr>
            <a:spLocks noGrp="1"/>
          </p:cNvSpPr>
          <p:nvPr>
            <p:ph idx="1"/>
          </p:nvPr>
        </p:nvSpPr>
        <p:spPr/>
        <p:txBody>
          <a:bodyPr/>
          <a:lstStyle/>
          <a:p>
            <a:pPr>
              <a:buFont typeface="Wingdings" panose="05000000000000000000" pitchFamily="2" charset="2"/>
              <a:buChar char="n"/>
            </a:pPr>
            <a:r>
              <a:rPr lang="en-US" altLang="zh-TW" dirty="0"/>
              <a:t>CaCO</a:t>
            </a:r>
            <a:r>
              <a:rPr lang="en-US" altLang="zh-TW" sz="1400" dirty="0"/>
              <a:t>3</a:t>
            </a:r>
            <a:r>
              <a:rPr lang="zh-TW" altLang="en-US" dirty="0"/>
              <a:t>平均粒徑對</a:t>
            </a:r>
            <a:r>
              <a:rPr lang="en-US" altLang="zh-TW" dirty="0"/>
              <a:t>PP</a:t>
            </a:r>
            <a:r>
              <a:rPr lang="zh-TW" altLang="en-US" dirty="0"/>
              <a:t>衝擊強度的影響</a:t>
            </a:r>
            <a:endParaRPr lang="en-US" altLang="zh-TW" dirty="0"/>
          </a:p>
          <a:p>
            <a:pPr>
              <a:buFont typeface="Wingdings" panose="05000000000000000000" pitchFamily="2" charset="2"/>
              <a:buChar char="n"/>
            </a:pPr>
            <a:r>
              <a:rPr lang="zh-TW" altLang="en-US" dirty="0"/>
              <a:t>聚集</a:t>
            </a:r>
            <a:r>
              <a:rPr lang="en-US" altLang="zh-TW" dirty="0"/>
              <a:t>(</a:t>
            </a:r>
            <a:r>
              <a:rPr lang="zh-TW" altLang="en-US" dirty="0"/>
              <a:t>大顆粒</a:t>
            </a:r>
            <a:r>
              <a:rPr lang="en-US" altLang="zh-TW" dirty="0"/>
              <a:t>)</a:t>
            </a:r>
            <a:r>
              <a:rPr lang="zh-TW" altLang="en-US" dirty="0"/>
              <a:t>的數目對衝擊強度的影響</a:t>
            </a:r>
            <a:endParaRPr lang="en-US" altLang="zh-TW" dirty="0"/>
          </a:p>
          <a:p>
            <a:pPr>
              <a:buFont typeface="Wingdings" panose="05000000000000000000" pitchFamily="2" charset="2"/>
              <a:buChar char="n"/>
            </a:pPr>
            <a:r>
              <a:rPr lang="zh-TW" altLang="en-US" dirty="0"/>
              <a:t>顆粒表面之間的距離對衝擊強度的影響</a:t>
            </a:r>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10</a:t>
            </a:fld>
            <a:endParaRPr lang="zh-TW" altLang="en-US"/>
          </a:p>
        </p:txBody>
      </p:sp>
    </p:spTree>
    <p:extLst>
      <p:ext uri="{BB962C8B-B14F-4D97-AF65-F5344CB8AC3E}">
        <p14:creationId xmlns:p14="http://schemas.microsoft.com/office/powerpoint/2010/main" val="29019415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21A588-8821-4B0D-9545-F623718D34E9}"/>
              </a:ext>
            </a:extLst>
          </p:cNvPr>
          <p:cNvSpPr>
            <a:spLocks noGrp="1"/>
          </p:cNvSpPr>
          <p:nvPr>
            <p:ph type="title"/>
          </p:nvPr>
        </p:nvSpPr>
        <p:spPr/>
        <p:txBody>
          <a:bodyPr/>
          <a:lstStyle/>
          <a:p>
            <a:r>
              <a:rPr lang="zh-TW" altLang="en-US" dirty="0"/>
              <a:t>說明</a:t>
            </a:r>
          </a:p>
        </p:txBody>
      </p:sp>
      <p:sp>
        <p:nvSpPr>
          <p:cNvPr id="3" name="內容版面配置區 2">
            <a:extLst>
              <a:ext uri="{FF2B5EF4-FFF2-40B4-BE49-F238E27FC236}">
                <a16:creationId xmlns:a16="http://schemas.microsoft.com/office/drawing/2014/main" id="{402A3C8F-685B-4DFF-A53E-B8DA76B9D9AD}"/>
              </a:ext>
            </a:extLst>
          </p:cNvPr>
          <p:cNvSpPr>
            <a:spLocks noGrp="1"/>
          </p:cNvSpPr>
          <p:nvPr>
            <p:ph idx="1"/>
          </p:nvPr>
        </p:nvSpPr>
        <p:spPr>
          <a:xfrm>
            <a:off x="496128" y="1447938"/>
            <a:ext cx="7886700" cy="5237784"/>
          </a:xfrm>
        </p:spPr>
        <p:txBody>
          <a:bodyPr>
            <a:noAutofit/>
          </a:bodyPr>
          <a:lstStyle/>
          <a:p>
            <a:pPr>
              <a:lnSpc>
                <a:spcPts val="2400"/>
              </a:lnSpc>
              <a:spcBef>
                <a:spcPts val="500"/>
              </a:spcBef>
              <a:buFont typeface="Wingdings" panose="05000000000000000000" pitchFamily="2" charset="2"/>
              <a:buChar char="n"/>
            </a:pPr>
            <a:r>
              <a:rPr lang="zh-TW" altLang="zh-TW" sz="2200" dirty="0"/>
              <a:t>滑石粉通常作為填充增強劑，添加量通常在</a:t>
            </a:r>
            <a:r>
              <a:rPr lang="en-US" altLang="zh-TW" sz="2200" dirty="0"/>
              <a:t> 10% </a:t>
            </a:r>
            <a:r>
              <a:rPr lang="zh-TW" altLang="zh-TW" sz="2200" dirty="0"/>
              <a:t>到</a:t>
            </a:r>
            <a:r>
              <a:rPr lang="en-US" altLang="zh-TW" sz="2200" dirty="0"/>
              <a:t> 40% </a:t>
            </a:r>
            <a:r>
              <a:rPr lang="zh-TW" altLang="zh-TW" sz="2200" dirty="0"/>
              <a:t>之間。</a:t>
            </a:r>
            <a:endParaRPr lang="en-US" altLang="zh-TW" sz="2200" dirty="0"/>
          </a:p>
          <a:p>
            <a:pPr>
              <a:lnSpc>
                <a:spcPts val="2400"/>
              </a:lnSpc>
              <a:spcBef>
                <a:spcPts val="500"/>
              </a:spcBef>
              <a:buFont typeface="Wingdings" panose="05000000000000000000" pitchFamily="2" charset="2"/>
              <a:buChar char="n"/>
            </a:pPr>
            <a:r>
              <a:rPr lang="en-US" altLang="zh-TW" sz="2200" b="1" dirty="0"/>
              <a:t>1. </a:t>
            </a:r>
            <a:r>
              <a:rPr lang="zh-TW" altLang="zh-TW" sz="2200" b="1" dirty="0">
                <a:solidFill>
                  <a:srgbClr val="FF0000"/>
                </a:solidFill>
              </a:rPr>
              <a:t>前段：樹脂熔融段</a:t>
            </a:r>
            <a:r>
              <a:rPr lang="en-US" altLang="zh-TW" sz="2200" b="1" dirty="0">
                <a:solidFill>
                  <a:srgbClr val="FF0000"/>
                </a:solidFill>
              </a:rPr>
              <a:t> (Resin Melting Zone)</a:t>
            </a:r>
            <a:endParaRPr lang="zh-TW" altLang="zh-TW" sz="2200" dirty="0">
              <a:solidFill>
                <a:srgbClr val="FF0000"/>
              </a:solidFill>
            </a:endParaRPr>
          </a:p>
          <a:p>
            <a:pPr>
              <a:lnSpc>
                <a:spcPts val="2400"/>
              </a:lnSpc>
              <a:spcBef>
                <a:spcPts val="500"/>
              </a:spcBef>
              <a:buFont typeface="Wingdings" panose="05000000000000000000" pitchFamily="2" charset="2"/>
              <a:buChar char="Ø"/>
            </a:pPr>
            <a:r>
              <a:rPr lang="zh-TW" altLang="zh-TW" sz="2200" dirty="0"/>
              <a:t>在側餵料口之前，必須確保基體樹脂已經</a:t>
            </a:r>
            <a:r>
              <a:rPr lang="zh-TW" altLang="zh-TW" sz="2200" b="1" dirty="0"/>
              <a:t>完全熔融</a:t>
            </a:r>
            <a:r>
              <a:rPr lang="zh-TW" altLang="zh-TW" sz="2200" dirty="0"/>
              <a:t>。</a:t>
            </a:r>
          </a:p>
          <a:p>
            <a:pPr lvl="0" fontAlgn="base">
              <a:lnSpc>
                <a:spcPts val="2400"/>
              </a:lnSpc>
              <a:spcBef>
                <a:spcPts val="500"/>
              </a:spcBef>
              <a:buFont typeface="Wingdings" panose="05000000000000000000" pitchFamily="2" charset="2"/>
              <a:buChar char="Ø"/>
            </a:pPr>
            <a:r>
              <a:rPr lang="zh-TW" altLang="zh-TW" sz="2200" b="1" dirty="0"/>
              <a:t>排列建議：</a:t>
            </a:r>
            <a:r>
              <a:rPr lang="zh-TW" altLang="zh-TW" sz="2200" dirty="0"/>
              <a:t> 使用大導程螺紋元件進行輸送，接著使用</a:t>
            </a:r>
            <a:r>
              <a:rPr lang="en-US" altLang="zh-TW" sz="2200" dirty="0"/>
              <a:t> 45</a:t>
            </a:r>
            <a:r>
              <a:rPr lang="zh-TW" altLang="en-US" sz="2200" dirty="0"/>
              <a:t>度</a:t>
            </a:r>
            <a:r>
              <a:rPr lang="zh-TW" altLang="zh-TW" sz="2200" dirty="0"/>
              <a:t>的捏合塊（</a:t>
            </a:r>
            <a:r>
              <a:rPr lang="en-US" altLang="zh-TW" sz="2200" dirty="0"/>
              <a:t>KB</a:t>
            </a:r>
            <a:r>
              <a:rPr lang="zh-TW" altLang="zh-TW" sz="2200" dirty="0"/>
              <a:t>）進行塑化。</a:t>
            </a:r>
          </a:p>
          <a:p>
            <a:pPr>
              <a:lnSpc>
                <a:spcPts val="2400"/>
              </a:lnSpc>
              <a:spcBef>
                <a:spcPts val="500"/>
              </a:spcBef>
              <a:buFont typeface="Wingdings" panose="05000000000000000000" pitchFamily="2" charset="2"/>
              <a:buChar char="Ø"/>
            </a:pPr>
            <a:r>
              <a:rPr lang="zh-TW" altLang="zh-TW" sz="2200" b="1" dirty="0"/>
              <a:t>關鍵：</a:t>
            </a:r>
            <a:r>
              <a:rPr lang="zh-TW" altLang="zh-TW" sz="2200" dirty="0"/>
              <a:t> 如果樹脂未完全熔融就加入滑石粉，未熔融的顆粒會與粉末結塊，形成難以消除的「魚眼」。</a:t>
            </a:r>
            <a:endParaRPr lang="en-US" altLang="zh-TW" sz="2200" dirty="0"/>
          </a:p>
          <a:p>
            <a:pPr>
              <a:lnSpc>
                <a:spcPts val="2400"/>
              </a:lnSpc>
              <a:spcBef>
                <a:spcPts val="500"/>
              </a:spcBef>
              <a:buFont typeface="Wingdings" panose="05000000000000000000" pitchFamily="2" charset="2"/>
              <a:buChar char="n"/>
            </a:pPr>
            <a:r>
              <a:rPr lang="en-US" altLang="zh-TW" sz="2200" b="1" dirty="0"/>
              <a:t>2. </a:t>
            </a:r>
            <a:r>
              <a:rPr lang="zh-TW" altLang="zh-TW" sz="2200" b="1" dirty="0">
                <a:solidFill>
                  <a:srgbClr val="FF0000"/>
                </a:solidFill>
              </a:rPr>
              <a:t>中段：側餵料與排氣</a:t>
            </a:r>
            <a:r>
              <a:rPr lang="en-US" altLang="zh-TW" sz="2200" b="1" dirty="0">
                <a:solidFill>
                  <a:srgbClr val="FF0000"/>
                </a:solidFill>
              </a:rPr>
              <a:t> (Side Feeding &amp; De-aeration)</a:t>
            </a:r>
            <a:endParaRPr lang="zh-TW" altLang="zh-TW" sz="2200" dirty="0">
              <a:solidFill>
                <a:srgbClr val="FF0000"/>
              </a:solidFill>
            </a:endParaRPr>
          </a:p>
          <a:p>
            <a:pPr>
              <a:lnSpc>
                <a:spcPts val="2400"/>
              </a:lnSpc>
              <a:spcBef>
                <a:spcPts val="500"/>
              </a:spcBef>
              <a:buFont typeface="Wingdings" panose="05000000000000000000" pitchFamily="2" charset="2"/>
              <a:buChar char="Ø"/>
            </a:pPr>
            <a:r>
              <a:rPr lang="zh-TW" altLang="zh-TW" sz="2200" dirty="0"/>
              <a:t>滑石粉非常輕且攜帶大量空氣，若直接從主餵料口加入，產量會受限且容易發生噴料。</a:t>
            </a:r>
          </a:p>
          <a:p>
            <a:pPr lvl="0" fontAlgn="base">
              <a:lnSpc>
                <a:spcPts val="2400"/>
              </a:lnSpc>
              <a:spcBef>
                <a:spcPts val="500"/>
              </a:spcBef>
              <a:buFont typeface="Wingdings" panose="05000000000000000000" pitchFamily="2" charset="2"/>
              <a:buChar char="Ø"/>
            </a:pPr>
            <a:r>
              <a:rPr lang="zh-TW" altLang="zh-TW" sz="2200" b="1" dirty="0"/>
              <a:t>排列建議：</a:t>
            </a:r>
            <a:r>
              <a:rPr lang="zh-TW" altLang="zh-TW" sz="2200" dirty="0"/>
              <a:t> 在側餵料口位置使用</a:t>
            </a:r>
            <a:r>
              <a:rPr lang="zh-TW" altLang="zh-TW" sz="2200" b="1" dirty="0"/>
              <a:t>大導程螺紋元件</a:t>
            </a:r>
            <a:r>
              <a:rPr lang="zh-TW" altLang="zh-TW" sz="2200" dirty="0"/>
              <a:t>（如</a:t>
            </a:r>
            <a:r>
              <a:rPr lang="en-US" altLang="zh-TW" sz="2200" dirty="0"/>
              <a:t> 1.5D </a:t>
            </a:r>
            <a:r>
              <a:rPr lang="zh-TW" altLang="zh-TW" sz="2200" dirty="0"/>
              <a:t>或</a:t>
            </a:r>
            <a:r>
              <a:rPr lang="en-US" altLang="zh-TW" sz="2200" dirty="0"/>
              <a:t> 2D </a:t>
            </a:r>
            <a:r>
              <a:rPr lang="zh-TW" altLang="zh-TW" sz="2200" dirty="0"/>
              <a:t>的導程），以提供足夠的空間容納粉末。</a:t>
            </a:r>
          </a:p>
          <a:p>
            <a:pPr lvl="0" fontAlgn="base">
              <a:lnSpc>
                <a:spcPts val="2400"/>
              </a:lnSpc>
              <a:spcBef>
                <a:spcPts val="500"/>
              </a:spcBef>
              <a:buFont typeface="Wingdings" panose="05000000000000000000" pitchFamily="2" charset="2"/>
              <a:buChar char="Ø"/>
            </a:pPr>
            <a:r>
              <a:rPr lang="zh-TW" altLang="zh-TW" sz="2200" b="1" dirty="0"/>
              <a:t>脫氣設計：</a:t>
            </a:r>
            <a:r>
              <a:rPr lang="zh-TW" altLang="zh-TW" sz="2200" dirty="0"/>
              <a:t> 在粉末進入熔體前，可設置一組反向螺紋元件（</a:t>
            </a:r>
            <a:r>
              <a:rPr lang="en-US" altLang="zh-TW" sz="2200" dirty="0"/>
              <a:t>Left-hand element</a:t>
            </a:r>
            <a:r>
              <a:rPr lang="zh-TW" altLang="zh-TW" sz="2200" dirty="0"/>
              <a:t>）建立短暫的高填充區，迫使粉末中的空氣往回由側餵料口的排氣裝置排出。</a:t>
            </a:r>
          </a:p>
          <a:p>
            <a:pPr>
              <a:lnSpc>
                <a:spcPts val="2400"/>
              </a:lnSpc>
              <a:spcBef>
                <a:spcPts val="500"/>
              </a:spcBef>
              <a:buFont typeface="Wingdings" panose="05000000000000000000" pitchFamily="2" charset="2"/>
              <a:buChar char="Ø"/>
            </a:pPr>
            <a:endParaRPr lang="zh-TW" altLang="en-US" sz="2200" dirty="0"/>
          </a:p>
        </p:txBody>
      </p:sp>
    </p:spTree>
    <p:extLst>
      <p:ext uri="{BB962C8B-B14F-4D97-AF65-F5344CB8AC3E}">
        <p14:creationId xmlns:p14="http://schemas.microsoft.com/office/powerpoint/2010/main" val="41590215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D988AE6-F310-40EA-98DB-B9A44B3B0FB1}"/>
              </a:ext>
            </a:extLst>
          </p:cNvPr>
          <p:cNvSpPr>
            <a:spLocks noGrp="1"/>
          </p:cNvSpPr>
          <p:nvPr>
            <p:ph idx="1"/>
          </p:nvPr>
        </p:nvSpPr>
        <p:spPr>
          <a:xfrm>
            <a:off x="628650" y="689113"/>
            <a:ext cx="7886700" cy="5487850"/>
          </a:xfrm>
        </p:spPr>
        <p:txBody>
          <a:bodyPr>
            <a:normAutofit fontScale="70000" lnSpcReduction="20000"/>
          </a:bodyPr>
          <a:lstStyle/>
          <a:p>
            <a:pPr>
              <a:lnSpc>
                <a:spcPct val="120000"/>
              </a:lnSpc>
              <a:spcBef>
                <a:spcPts val="500"/>
              </a:spcBef>
              <a:buFont typeface="Wingdings" panose="05000000000000000000" pitchFamily="2" charset="2"/>
              <a:buChar char="n"/>
            </a:pPr>
            <a:r>
              <a:rPr lang="en-US" altLang="zh-TW" b="1" dirty="0"/>
              <a:t>3. </a:t>
            </a:r>
            <a:r>
              <a:rPr lang="zh-TW" altLang="zh-TW" b="1" dirty="0">
                <a:solidFill>
                  <a:srgbClr val="FF0000"/>
                </a:solidFill>
              </a:rPr>
              <a:t>中後段：分散與分布混合</a:t>
            </a:r>
            <a:r>
              <a:rPr lang="en-US" altLang="zh-TW" b="1" dirty="0">
                <a:solidFill>
                  <a:srgbClr val="FF0000"/>
                </a:solidFill>
              </a:rPr>
              <a:t> (Mixing Zone)</a:t>
            </a:r>
            <a:endParaRPr lang="zh-TW" altLang="zh-TW" dirty="0">
              <a:solidFill>
                <a:srgbClr val="FF0000"/>
              </a:solidFill>
            </a:endParaRPr>
          </a:p>
          <a:p>
            <a:pPr>
              <a:lnSpc>
                <a:spcPct val="120000"/>
              </a:lnSpc>
              <a:spcBef>
                <a:spcPts val="500"/>
              </a:spcBef>
              <a:buFont typeface="Wingdings" panose="05000000000000000000" pitchFamily="2" charset="2"/>
              <a:buChar char="Ø"/>
            </a:pPr>
            <a:r>
              <a:rPr lang="zh-TW" altLang="zh-TW" dirty="0"/>
              <a:t>滑石粉是片狀結構，混煉的目標是將「團聚的片層」打開，並均勻分佈在聚合物中。</a:t>
            </a:r>
          </a:p>
          <a:p>
            <a:pPr lvl="0" fontAlgn="base">
              <a:lnSpc>
                <a:spcPct val="120000"/>
              </a:lnSpc>
              <a:spcBef>
                <a:spcPts val="500"/>
              </a:spcBef>
              <a:buFont typeface="Wingdings" panose="05000000000000000000" pitchFamily="2" charset="2"/>
              <a:buChar char="Ø"/>
            </a:pPr>
            <a:r>
              <a:rPr lang="zh-TW" altLang="zh-TW" b="1" dirty="0"/>
              <a:t>元件建議：</a:t>
            </a:r>
            <a:endParaRPr lang="zh-TW" altLang="zh-TW" dirty="0"/>
          </a:p>
          <a:p>
            <a:pPr lvl="0" fontAlgn="base">
              <a:lnSpc>
                <a:spcPct val="120000"/>
              </a:lnSpc>
              <a:spcBef>
                <a:spcPts val="500"/>
              </a:spcBef>
              <a:buFont typeface="Wingdings" panose="05000000000000000000" pitchFamily="2" charset="2"/>
              <a:buChar char="Ø"/>
            </a:pPr>
            <a:r>
              <a:rPr lang="zh-TW" altLang="zh-TW" b="1" dirty="0"/>
              <a:t>齒形混合元件</a:t>
            </a:r>
            <a:r>
              <a:rPr lang="en-US" altLang="zh-TW" b="1" dirty="0"/>
              <a:t> (ZME </a:t>
            </a:r>
            <a:r>
              <a:rPr lang="zh-TW" altLang="zh-TW" b="1" dirty="0"/>
              <a:t>或</a:t>
            </a:r>
            <a:r>
              <a:rPr lang="en-US" altLang="zh-TW" b="1" dirty="0"/>
              <a:t> TME)</a:t>
            </a:r>
            <a:r>
              <a:rPr lang="zh-TW" altLang="zh-TW" b="1" dirty="0"/>
              <a:t>：</a:t>
            </a:r>
            <a:r>
              <a:rPr lang="zh-TW" altLang="zh-TW" dirty="0"/>
              <a:t> 滑石粉具有自潤滑性，過強的剪切（如</a:t>
            </a:r>
            <a:r>
              <a:rPr lang="en-US" altLang="zh-TW" dirty="0"/>
              <a:t> 90</a:t>
            </a:r>
            <a:r>
              <a:rPr lang="zh-TW" altLang="en-US" dirty="0"/>
              <a:t>度</a:t>
            </a:r>
            <a:r>
              <a:rPr lang="zh-TW" altLang="zh-TW" dirty="0"/>
              <a:t>捏合塊）效率反而不高。齒形元件能產生優異的分佈效果，且剪切應力適中。</a:t>
            </a:r>
          </a:p>
          <a:p>
            <a:pPr lvl="0" fontAlgn="base">
              <a:lnSpc>
                <a:spcPct val="120000"/>
              </a:lnSpc>
              <a:spcBef>
                <a:spcPts val="500"/>
              </a:spcBef>
              <a:buFont typeface="Wingdings" panose="05000000000000000000" pitchFamily="2" charset="2"/>
              <a:buChar char="Ø"/>
            </a:pPr>
            <a:r>
              <a:rPr lang="zh-TW" altLang="zh-TW" b="1" dirty="0"/>
              <a:t>中等角度捏合塊</a:t>
            </a:r>
            <a:r>
              <a:rPr lang="en-US" altLang="zh-TW" b="1" dirty="0"/>
              <a:t>( 60</a:t>
            </a:r>
            <a:r>
              <a:rPr lang="zh-TW" altLang="en-US" b="1" dirty="0"/>
              <a:t>度</a:t>
            </a:r>
            <a:r>
              <a:rPr lang="en-US" altLang="zh-TW" b="1" dirty="0"/>
              <a:t> KB)</a:t>
            </a:r>
            <a:r>
              <a:rPr lang="zh-TW" altLang="zh-TW" b="1" dirty="0"/>
              <a:t>：</a:t>
            </a:r>
            <a:r>
              <a:rPr lang="zh-TW" altLang="zh-TW" dirty="0"/>
              <a:t> 用於提供必要的分散剪切力，將滑石粉團聚物破碎。</a:t>
            </a:r>
          </a:p>
          <a:p>
            <a:pPr lvl="0" fontAlgn="base">
              <a:lnSpc>
                <a:spcPct val="120000"/>
              </a:lnSpc>
              <a:spcBef>
                <a:spcPts val="500"/>
              </a:spcBef>
              <a:buFont typeface="Wingdings" panose="05000000000000000000" pitchFamily="2" charset="2"/>
              <a:buChar char="Ø"/>
            </a:pPr>
            <a:r>
              <a:rPr lang="zh-TW" altLang="zh-TW" b="1" dirty="0"/>
              <a:t>排列策略：</a:t>
            </a:r>
            <a:r>
              <a:rPr lang="zh-TW" altLang="zh-TW" dirty="0"/>
              <a:t> 建議採用「多段、低強度」的混合方式。過度剪切會破壞滑石粉的長寬比（</a:t>
            </a:r>
            <a:r>
              <a:rPr lang="en-US" altLang="zh-TW" dirty="0"/>
              <a:t>Aspect Ratio</a:t>
            </a:r>
            <a:r>
              <a:rPr lang="zh-TW" altLang="zh-TW" dirty="0"/>
              <a:t>），進而降低補強效果。</a:t>
            </a:r>
          </a:p>
          <a:p>
            <a:pPr>
              <a:lnSpc>
                <a:spcPct val="120000"/>
              </a:lnSpc>
              <a:spcBef>
                <a:spcPts val="500"/>
              </a:spcBef>
              <a:buFont typeface="Wingdings" panose="05000000000000000000" pitchFamily="2" charset="2"/>
              <a:buChar char="n"/>
            </a:pPr>
            <a:r>
              <a:rPr lang="en-US" altLang="zh-TW" b="1" dirty="0"/>
              <a:t>4. </a:t>
            </a:r>
            <a:r>
              <a:rPr lang="zh-TW" altLang="zh-TW" b="1" dirty="0">
                <a:solidFill>
                  <a:srgbClr val="FF0000"/>
                </a:solidFill>
              </a:rPr>
              <a:t>後段：真空排氣與計量</a:t>
            </a:r>
            <a:r>
              <a:rPr lang="en-US" altLang="zh-TW" b="1" dirty="0">
                <a:solidFill>
                  <a:srgbClr val="FF0000"/>
                </a:solidFill>
              </a:rPr>
              <a:t> (Venting &amp; Pumping)</a:t>
            </a:r>
            <a:endParaRPr lang="zh-TW" altLang="zh-TW" dirty="0">
              <a:solidFill>
                <a:srgbClr val="FF0000"/>
              </a:solidFill>
            </a:endParaRPr>
          </a:p>
          <a:p>
            <a:pPr lvl="0" fontAlgn="base">
              <a:lnSpc>
                <a:spcPct val="120000"/>
              </a:lnSpc>
              <a:spcBef>
                <a:spcPts val="500"/>
              </a:spcBef>
              <a:buFont typeface="Wingdings" panose="05000000000000000000" pitchFamily="2" charset="2"/>
              <a:buChar char="Ø"/>
            </a:pPr>
            <a:r>
              <a:rPr lang="zh-TW" altLang="zh-TW" b="1" dirty="0"/>
              <a:t>真空段：</a:t>
            </a:r>
            <a:r>
              <a:rPr lang="zh-TW" altLang="zh-TW" dirty="0"/>
              <a:t> 滑石粉含有的微量水分與空氣必須透過真空泵抽走。此處螺桿應使用大導程元件，使物料呈薄膜狀暴露在真空中。</a:t>
            </a:r>
          </a:p>
          <a:p>
            <a:pPr lvl="0" fontAlgn="base">
              <a:lnSpc>
                <a:spcPct val="120000"/>
              </a:lnSpc>
              <a:spcBef>
                <a:spcPts val="500"/>
              </a:spcBef>
              <a:buFont typeface="Wingdings" panose="05000000000000000000" pitchFamily="2" charset="2"/>
              <a:buChar char="Ø"/>
            </a:pPr>
            <a:r>
              <a:rPr lang="zh-TW" altLang="zh-TW" b="1" dirty="0"/>
              <a:t>計量段：</a:t>
            </a:r>
            <a:r>
              <a:rPr lang="zh-TW" altLang="zh-TW" dirty="0"/>
              <a:t> 使用小導程螺紋元件（如</a:t>
            </a:r>
            <a:r>
              <a:rPr lang="en-US" altLang="zh-TW" dirty="0"/>
              <a:t> 0.75D</a:t>
            </a:r>
            <a:r>
              <a:rPr lang="zh-TW" altLang="zh-TW" dirty="0"/>
              <a:t>）建立壓力，穩定地將混煉好的料送往模頭。</a:t>
            </a:r>
          </a:p>
          <a:p>
            <a:pPr>
              <a:lnSpc>
                <a:spcPct val="120000"/>
              </a:lnSpc>
              <a:spcBef>
                <a:spcPts val="500"/>
              </a:spcBef>
            </a:pPr>
            <a:endParaRPr lang="zh-TW" altLang="en-US" dirty="0"/>
          </a:p>
        </p:txBody>
      </p:sp>
    </p:spTree>
    <p:extLst>
      <p:ext uri="{BB962C8B-B14F-4D97-AF65-F5344CB8AC3E}">
        <p14:creationId xmlns:p14="http://schemas.microsoft.com/office/powerpoint/2010/main" val="4221392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EDA37C-0E69-460F-AD09-0BA2D2126298}"/>
              </a:ext>
            </a:extLst>
          </p:cNvPr>
          <p:cNvSpPr>
            <a:spLocks noGrp="1"/>
          </p:cNvSpPr>
          <p:nvPr>
            <p:ph type="title"/>
          </p:nvPr>
        </p:nvSpPr>
        <p:spPr/>
        <p:txBody>
          <a:bodyPr/>
          <a:lstStyle/>
          <a:p>
            <a:pPr algn="ctr"/>
            <a:r>
              <a:rPr lang="zh-TW" altLang="en-US" dirty="0"/>
              <a:t>其他注意事項</a:t>
            </a:r>
          </a:p>
        </p:txBody>
      </p:sp>
      <p:sp>
        <p:nvSpPr>
          <p:cNvPr id="3" name="內容版面配置區 2">
            <a:extLst>
              <a:ext uri="{FF2B5EF4-FFF2-40B4-BE49-F238E27FC236}">
                <a16:creationId xmlns:a16="http://schemas.microsoft.com/office/drawing/2014/main" id="{741B1221-759F-41D7-AB6F-C635EFEFB491}"/>
              </a:ext>
            </a:extLst>
          </p:cNvPr>
          <p:cNvSpPr>
            <a:spLocks noGrp="1"/>
          </p:cNvSpPr>
          <p:nvPr>
            <p:ph idx="1"/>
          </p:nvPr>
        </p:nvSpPr>
        <p:spPr/>
        <p:txBody>
          <a:bodyPr>
            <a:normAutofit/>
          </a:bodyPr>
          <a:lstStyle/>
          <a:p>
            <a:pPr lvl="0" fontAlgn="base">
              <a:buFont typeface="Wingdings" panose="05000000000000000000" pitchFamily="2" charset="2"/>
              <a:buChar char="n"/>
            </a:pPr>
            <a:r>
              <a:rPr lang="zh-TW" altLang="zh-TW" sz="2400" b="1" dirty="0">
                <a:solidFill>
                  <a:srgbClr val="FF0000"/>
                </a:solidFill>
              </a:rPr>
              <a:t>磨耗問題</a:t>
            </a:r>
            <a:r>
              <a:rPr lang="zh-TW" altLang="zh-TW" sz="2400" b="1" dirty="0"/>
              <a:t>：</a:t>
            </a:r>
            <a:r>
              <a:rPr lang="zh-TW" altLang="zh-TW" sz="2400" dirty="0"/>
              <a:t> 滑石粉雖軟，但工業級滑石粉常含有石英等雜質。若長期生產，建議螺桿與機筒需有</a:t>
            </a:r>
            <a:r>
              <a:rPr lang="zh-TW" altLang="zh-TW" sz="2400" b="1" dirty="0"/>
              <a:t>耐磨塗層</a:t>
            </a:r>
            <a:r>
              <a:rPr lang="zh-TW" altLang="zh-TW" sz="2400" dirty="0"/>
              <a:t>。</a:t>
            </a:r>
          </a:p>
          <a:p>
            <a:pPr lvl="0" fontAlgn="base">
              <a:buFont typeface="Wingdings" panose="05000000000000000000" pitchFamily="2" charset="2"/>
              <a:buChar char="n"/>
            </a:pPr>
            <a:r>
              <a:rPr lang="zh-TW" altLang="zh-TW" sz="2400" b="1" dirty="0">
                <a:solidFill>
                  <a:srgbClr val="FF0000"/>
                </a:solidFill>
              </a:rPr>
              <a:t>餵料穩定性</a:t>
            </a:r>
            <a:r>
              <a:rPr lang="zh-TW" altLang="zh-TW" sz="2400" b="1" dirty="0"/>
              <a:t>：</a:t>
            </a:r>
            <a:r>
              <a:rPr lang="zh-TW" altLang="zh-TW" sz="2400" dirty="0"/>
              <a:t> 滑石粉容易架橋，側餵料機建議配備攪拌裝置，並與主機連動。</a:t>
            </a:r>
          </a:p>
          <a:p>
            <a:pPr>
              <a:buFont typeface="Wingdings" panose="05000000000000000000" pitchFamily="2" charset="2"/>
              <a:buChar char="n"/>
            </a:pPr>
            <a:r>
              <a:rPr lang="zh-TW" altLang="zh-TW" sz="2400" b="1" dirty="0">
                <a:solidFill>
                  <a:srgbClr val="FF0000"/>
                </a:solidFill>
              </a:rPr>
              <a:t>熔體溫度</a:t>
            </a:r>
            <a:r>
              <a:rPr lang="zh-TW" altLang="zh-TW" sz="2400" b="1" dirty="0"/>
              <a:t>：</a:t>
            </a:r>
            <a:r>
              <a:rPr lang="zh-TW" altLang="zh-TW" sz="2400" dirty="0"/>
              <a:t> 滑石粉添加量大時會顯著增加熔體黏度，需注意剪切熱引起的溫升，避免聚合物降解。</a:t>
            </a:r>
            <a:endParaRPr lang="zh-TW" altLang="en-US" sz="2400" dirty="0"/>
          </a:p>
        </p:txBody>
      </p:sp>
    </p:spTree>
    <p:extLst>
      <p:ext uri="{BB962C8B-B14F-4D97-AF65-F5344CB8AC3E}">
        <p14:creationId xmlns:p14="http://schemas.microsoft.com/office/powerpoint/2010/main" val="22679007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88BDDD-E4C6-4D36-AA3E-C088C2B9ED9E}"/>
              </a:ext>
            </a:extLst>
          </p:cNvPr>
          <p:cNvSpPr>
            <a:spLocks noGrp="1"/>
          </p:cNvSpPr>
          <p:nvPr>
            <p:ph type="title"/>
          </p:nvPr>
        </p:nvSpPr>
        <p:spPr/>
        <p:txBody>
          <a:bodyPr/>
          <a:lstStyle/>
          <a:p>
            <a:pPr algn="ctr"/>
            <a:r>
              <a:rPr lang="zh-TW" altLang="zh-TW" dirty="0"/>
              <a:t>塑料與</a:t>
            </a:r>
            <a:r>
              <a:rPr lang="zh-TW" altLang="zh-TW" kern="0" dirty="0">
                <a:solidFill>
                  <a:srgbClr val="1F1F1F"/>
                </a:solidFill>
                <a:latin typeface="Arial" panose="020B0604020202020204" pitchFamily="34" charset="0"/>
                <a:cs typeface="Arial" panose="020B0604020202020204" pitchFamily="34" charset="0"/>
              </a:rPr>
              <a:t>防火劑</a:t>
            </a:r>
            <a:r>
              <a:rPr lang="zh-TW" altLang="zh-TW" dirty="0"/>
              <a:t>的混煉</a:t>
            </a:r>
            <a:endParaRPr lang="zh-TW" altLang="en-US" dirty="0"/>
          </a:p>
        </p:txBody>
      </p:sp>
      <p:graphicFrame>
        <p:nvGraphicFramePr>
          <p:cNvPr id="4" name="內容版面配置區 3">
            <a:extLst>
              <a:ext uri="{FF2B5EF4-FFF2-40B4-BE49-F238E27FC236}">
                <a16:creationId xmlns:a16="http://schemas.microsoft.com/office/drawing/2014/main" id="{550922F9-247D-4466-A653-1F6B296F9DE9}"/>
              </a:ext>
            </a:extLst>
          </p:cNvPr>
          <p:cNvGraphicFramePr>
            <a:graphicFrameLocks noGrp="1"/>
          </p:cNvGraphicFramePr>
          <p:nvPr>
            <p:ph idx="1"/>
            <p:extLst>
              <p:ext uri="{D42A27DB-BD31-4B8C-83A1-F6EECF244321}">
                <p14:modId xmlns:p14="http://schemas.microsoft.com/office/powerpoint/2010/main" val="990969536"/>
              </p:ext>
            </p:extLst>
          </p:nvPr>
        </p:nvGraphicFramePr>
        <p:xfrm>
          <a:off x="396265" y="3293092"/>
          <a:ext cx="8247103" cy="2966013"/>
        </p:xfrm>
        <a:graphic>
          <a:graphicData uri="http://schemas.openxmlformats.org/drawingml/2006/table">
            <a:tbl>
              <a:tblPr firstRow="1" firstCol="1" bandRow="1">
                <a:tableStyleId>{5940675A-B579-460E-94D1-54222C63F5DA}</a:tableStyleId>
              </a:tblPr>
              <a:tblGrid>
                <a:gridCol w="1302963">
                  <a:extLst>
                    <a:ext uri="{9D8B030D-6E8A-4147-A177-3AD203B41FA5}">
                      <a16:colId xmlns:a16="http://schemas.microsoft.com/office/drawing/2014/main" val="1046981425"/>
                    </a:ext>
                  </a:extLst>
                </a:gridCol>
                <a:gridCol w="3737113">
                  <a:extLst>
                    <a:ext uri="{9D8B030D-6E8A-4147-A177-3AD203B41FA5}">
                      <a16:colId xmlns:a16="http://schemas.microsoft.com/office/drawing/2014/main" val="2758260949"/>
                    </a:ext>
                  </a:extLst>
                </a:gridCol>
                <a:gridCol w="3207027">
                  <a:extLst>
                    <a:ext uri="{9D8B030D-6E8A-4147-A177-3AD203B41FA5}">
                      <a16:colId xmlns:a16="http://schemas.microsoft.com/office/drawing/2014/main" val="3361739583"/>
                    </a:ext>
                  </a:extLst>
                </a:gridCol>
              </a:tblGrid>
              <a:tr h="262235">
                <a:tc>
                  <a:txBody>
                    <a:bodyPr/>
                    <a:lstStyle/>
                    <a:p>
                      <a:pPr>
                        <a:spcBef>
                          <a:spcPts val="1200"/>
                        </a:spcBef>
                        <a:spcAft>
                          <a:spcPts val="1200"/>
                        </a:spcAft>
                      </a:pPr>
                      <a:r>
                        <a:rPr lang="zh-TW" sz="2000" kern="0">
                          <a:effectLst/>
                        </a:rPr>
                        <a:t>區域</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a:effectLst/>
                        </a:rPr>
                        <a:t>螺桿元件類型</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dirty="0">
                          <a:effectLst/>
                        </a:rPr>
                        <a:t>主要功能</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27309" marB="27309"/>
                </a:tc>
                <a:extLst>
                  <a:ext uri="{0D108BD9-81ED-4DB2-BD59-A6C34878D82A}">
                    <a16:rowId xmlns:a16="http://schemas.microsoft.com/office/drawing/2014/main" val="1267443643"/>
                  </a:ext>
                </a:extLst>
              </a:tr>
              <a:tr h="356161">
                <a:tc>
                  <a:txBody>
                    <a:bodyPr/>
                    <a:lstStyle/>
                    <a:p>
                      <a:pPr>
                        <a:spcBef>
                          <a:spcPts val="1200"/>
                        </a:spcBef>
                        <a:spcAft>
                          <a:spcPts val="1200"/>
                        </a:spcAft>
                      </a:pPr>
                      <a:r>
                        <a:rPr lang="zh-TW" sz="2000" kern="0">
                          <a:effectLst/>
                        </a:rPr>
                        <a:t>加料段</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a:effectLst/>
                        </a:rPr>
                        <a:t>大導程螺紋元件</a:t>
                      </a:r>
                      <a:r>
                        <a:rPr lang="en-US" sz="2000" kern="0">
                          <a:effectLst/>
                        </a:rPr>
                        <a:t> (Standard Lead)</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a:effectLst/>
                        </a:rPr>
                        <a:t>快速輸送物料</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27309" marB="27309"/>
                </a:tc>
                <a:extLst>
                  <a:ext uri="{0D108BD9-81ED-4DB2-BD59-A6C34878D82A}">
                    <a16:rowId xmlns:a16="http://schemas.microsoft.com/office/drawing/2014/main" val="63192657"/>
                  </a:ext>
                </a:extLst>
              </a:tr>
              <a:tr h="356161">
                <a:tc>
                  <a:txBody>
                    <a:bodyPr/>
                    <a:lstStyle/>
                    <a:p>
                      <a:pPr>
                        <a:spcBef>
                          <a:spcPts val="1200"/>
                        </a:spcBef>
                        <a:spcAft>
                          <a:spcPts val="1200"/>
                        </a:spcAft>
                      </a:pPr>
                      <a:r>
                        <a:rPr lang="zh-TW" sz="2000" kern="0">
                          <a:effectLst/>
                        </a:rPr>
                        <a:t>熔融段</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dirty="0">
                          <a:effectLst/>
                        </a:rPr>
                        <a:t>寬捏合塊</a:t>
                      </a:r>
                      <a:r>
                        <a:rPr lang="en-US" sz="2000" kern="0" dirty="0">
                          <a:effectLst/>
                        </a:rPr>
                        <a:t> (45</a:t>
                      </a:r>
                      <a:r>
                        <a:rPr lang="zh-TW" altLang="en-US" sz="2000" kern="0" dirty="0">
                          <a:effectLst/>
                        </a:rPr>
                        <a:t>度</a:t>
                      </a:r>
                      <a:r>
                        <a:rPr lang="en-US" sz="2000" kern="0" dirty="0">
                          <a:effectLst/>
                        </a:rPr>
                        <a:t>KB)</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a:effectLst/>
                        </a:rPr>
                        <a:t>聚合物塑化</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27309" marB="27309"/>
                </a:tc>
                <a:extLst>
                  <a:ext uri="{0D108BD9-81ED-4DB2-BD59-A6C34878D82A}">
                    <a16:rowId xmlns:a16="http://schemas.microsoft.com/office/drawing/2014/main" val="701670994"/>
                  </a:ext>
                </a:extLst>
              </a:tr>
              <a:tr h="356161">
                <a:tc>
                  <a:txBody>
                    <a:bodyPr/>
                    <a:lstStyle/>
                    <a:p>
                      <a:pPr>
                        <a:spcBef>
                          <a:spcPts val="1200"/>
                        </a:spcBef>
                        <a:spcAft>
                          <a:spcPts val="1200"/>
                        </a:spcAft>
                      </a:pPr>
                      <a:r>
                        <a:rPr lang="zh-TW" sz="2000" kern="0">
                          <a:effectLst/>
                        </a:rPr>
                        <a:t>側餵料段</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a:effectLst/>
                        </a:rPr>
                        <a:t>大導程螺紋元件</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a:effectLst/>
                        </a:rPr>
                        <a:t>接收防火劑粉末</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27309" marB="27309"/>
                </a:tc>
                <a:extLst>
                  <a:ext uri="{0D108BD9-81ED-4DB2-BD59-A6C34878D82A}">
                    <a16:rowId xmlns:a16="http://schemas.microsoft.com/office/drawing/2014/main" val="2728831558"/>
                  </a:ext>
                </a:extLst>
              </a:tr>
              <a:tr h="450087">
                <a:tc>
                  <a:txBody>
                    <a:bodyPr/>
                    <a:lstStyle/>
                    <a:p>
                      <a:pPr>
                        <a:spcBef>
                          <a:spcPts val="1200"/>
                        </a:spcBef>
                        <a:spcAft>
                          <a:spcPts val="1200"/>
                        </a:spcAft>
                      </a:pPr>
                      <a:r>
                        <a:rPr lang="zh-TW" sz="2000" kern="0">
                          <a:effectLst/>
                        </a:rPr>
                        <a:t>混合段</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a:effectLst/>
                        </a:rPr>
                        <a:t>齒形混合元件</a:t>
                      </a:r>
                      <a:r>
                        <a:rPr lang="en-US" sz="2000" kern="0">
                          <a:effectLst/>
                        </a:rPr>
                        <a:t> (TME/SME)</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a:effectLst/>
                        </a:rPr>
                        <a:t>分佈混合（低剪切、高效率）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27309" marB="27309"/>
                </a:tc>
                <a:extLst>
                  <a:ext uri="{0D108BD9-81ED-4DB2-BD59-A6C34878D82A}">
                    <a16:rowId xmlns:a16="http://schemas.microsoft.com/office/drawing/2014/main" val="3346165392"/>
                  </a:ext>
                </a:extLst>
              </a:tr>
              <a:tr h="356161">
                <a:tc>
                  <a:txBody>
                    <a:bodyPr/>
                    <a:lstStyle/>
                    <a:p>
                      <a:pPr>
                        <a:spcBef>
                          <a:spcPts val="1200"/>
                        </a:spcBef>
                        <a:spcAft>
                          <a:spcPts val="1200"/>
                        </a:spcAft>
                      </a:pPr>
                      <a:r>
                        <a:rPr lang="zh-TW" sz="2000" kern="0">
                          <a:effectLst/>
                        </a:rPr>
                        <a:t>均化段</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dirty="0">
                          <a:effectLst/>
                        </a:rPr>
                        <a:t>窄捏合塊</a:t>
                      </a:r>
                      <a:r>
                        <a:rPr lang="en-US" sz="2000" kern="0" dirty="0">
                          <a:effectLst/>
                        </a:rPr>
                        <a:t> (60</a:t>
                      </a:r>
                      <a:r>
                        <a:rPr lang="zh-TW" altLang="en-US" sz="2000" kern="0" dirty="0">
                          <a:effectLst/>
                        </a:rPr>
                        <a:t>度</a:t>
                      </a:r>
                      <a:r>
                        <a:rPr lang="en-US" sz="2000" kern="0" dirty="0">
                          <a:effectLst/>
                        </a:rPr>
                        <a:t> KB)</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a:effectLst/>
                        </a:rPr>
                        <a:t>消除粉末團聚體</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27309" marB="27309"/>
                </a:tc>
                <a:extLst>
                  <a:ext uri="{0D108BD9-81ED-4DB2-BD59-A6C34878D82A}">
                    <a16:rowId xmlns:a16="http://schemas.microsoft.com/office/drawing/2014/main" val="1431381146"/>
                  </a:ext>
                </a:extLst>
              </a:tr>
              <a:tr h="356161">
                <a:tc>
                  <a:txBody>
                    <a:bodyPr/>
                    <a:lstStyle/>
                    <a:p>
                      <a:pPr>
                        <a:spcBef>
                          <a:spcPts val="1200"/>
                        </a:spcBef>
                        <a:spcAft>
                          <a:spcPts val="1200"/>
                        </a:spcAft>
                      </a:pPr>
                      <a:r>
                        <a:rPr lang="zh-TW" sz="2000" kern="0">
                          <a:effectLst/>
                        </a:rPr>
                        <a:t>排氣段</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a:effectLst/>
                        </a:rPr>
                        <a:t>大導程螺紋元件</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a:effectLst/>
                        </a:rPr>
                        <a:t>減壓、排除揮發份</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27309" marB="27309"/>
                </a:tc>
                <a:extLst>
                  <a:ext uri="{0D108BD9-81ED-4DB2-BD59-A6C34878D82A}">
                    <a16:rowId xmlns:a16="http://schemas.microsoft.com/office/drawing/2014/main" val="3703940400"/>
                  </a:ext>
                </a:extLst>
              </a:tr>
              <a:tr h="356161">
                <a:tc>
                  <a:txBody>
                    <a:bodyPr/>
                    <a:lstStyle/>
                    <a:p>
                      <a:pPr>
                        <a:spcBef>
                          <a:spcPts val="1200"/>
                        </a:spcBef>
                        <a:spcAft>
                          <a:spcPts val="1200"/>
                        </a:spcAft>
                      </a:pPr>
                      <a:r>
                        <a:rPr lang="zh-TW" sz="2000" kern="0">
                          <a:effectLst/>
                        </a:rPr>
                        <a:t>計量段</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dirty="0">
                          <a:effectLst/>
                        </a:rPr>
                        <a:t>小導程螺紋元件</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20482" marT="27309" marB="27309"/>
                </a:tc>
                <a:tc>
                  <a:txBody>
                    <a:bodyPr/>
                    <a:lstStyle/>
                    <a:p>
                      <a:pPr>
                        <a:spcBef>
                          <a:spcPts val="1200"/>
                        </a:spcBef>
                        <a:spcAft>
                          <a:spcPts val="1200"/>
                        </a:spcAft>
                      </a:pPr>
                      <a:r>
                        <a:rPr lang="zh-TW" sz="2000" kern="0" dirty="0">
                          <a:effectLst/>
                        </a:rPr>
                        <a:t>穩定擠出壓力</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27309" marB="27309"/>
                </a:tc>
                <a:extLst>
                  <a:ext uri="{0D108BD9-81ED-4DB2-BD59-A6C34878D82A}">
                    <a16:rowId xmlns:a16="http://schemas.microsoft.com/office/drawing/2014/main" val="2279112174"/>
                  </a:ext>
                </a:extLst>
              </a:tr>
            </a:tbl>
          </a:graphicData>
        </a:graphic>
      </p:graphicFrame>
      <p:sp>
        <p:nvSpPr>
          <p:cNvPr id="5" name="矩形 4">
            <a:extLst>
              <a:ext uri="{FF2B5EF4-FFF2-40B4-BE49-F238E27FC236}">
                <a16:creationId xmlns:a16="http://schemas.microsoft.com/office/drawing/2014/main" id="{7E263E9E-4732-4D94-9279-743455852A79}"/>
              </a:ext>
            </a:extLst>
          </p:cNvPr>
          <p:cNvSpPr/>
          <p:nvPr/>
        </p:nvSpPr>
        <p:spPr>
          <a:xfrm>
            <a:off x="508909" y="1762517"/>
            <a:ext cx="8303787" cy="1200329"/>
          </a:xfrm>
          <a:prstGeom prst="rect">
            <a:avLst/>
          </a:prstGeom>
        </p:spPr>
        <p:txBody>
          <a:bodyPr wrap="square">
            <a:spAutoFit/>
          </a:bodyPr>
          <a:lstStyle/>
          <a:p>
            <a:r>
              <a:rPr lang="zh-TW" altLang="zh-TW" sz="2400" kern="0" dirty="0">
                <a:solidFill>
                  <a:srgbClr val="1F1F1F"/>
                </a:solidFill>
                <a:latin typeface="Arial" panose="020B0604020202020204" pitchFamily="34" charset="0"/>
                <a:cs typeface="Arial" panose="020B0604020202020204" pitchFamily="34" charset="0"/>
              </a:rPr>
              <a:t>防火劑通常分為</a:t>
            </a:r>
            <a:r>
              <a:rPr lang="zh-TW" altLang="zh-TW" sz="2400" b="1" kern="0" dirty="0">
                <a:solidFill>
                  <a:srgbClr val="1F1F1F"/>
                </a:solidFill>
                <a:latin typeface="Arial" panose="020B0604020202020204" pitchFamily="34" charset="0"/>
                <a:cs typeface="Arial" panose="020B0604020202020204" pitchFamily="34" charset="0"/>
              </a:rPr>
              <a:t>添加型（粉末）與反應型（液體）</a:t>
            </a:r>
            <a:r>
              <a:rPr lang="zh-TW" altLang="zh-TW" sz="2400" kern="0" dirty="0">
                <a:solidFill>
                  <a:srgbClr val="1F1F1F"/>
                </a:solidFill>
                <a:latin typeface="Arial" panose="020B0604020202020204" pitchFamily="34" charset="0"/>
                <a:cs typeface="Arial" panose="020B0604020202020204" pitchFamily="34" charset="0"/>
              </a:rPr>
              <a:t>，最常見的是粉末狀（如氫氧化鎂、磷系或溴系）。以下是針對粉末狀</a:t>
            </a:r>
            <a:r>
              <a:rPr lang="zh-TW" altLang="en-US" sz="2400" kern="0" dirty="0">
                <a:solidFill>
                  <a:srgbClr val="1F1F1F"/>
                </a:solidFill>
                <a:latin typeface="Arial" panose="020B0604020202020204" pitchFamily="34" charset="0"/>
                <a:cs typeface="Arial" panose="020B0604020202020204" pitchFamily="34" charset="0"/>
              </a:rPr>
              <a:t>混煉</a:t>
            </a:r>
            <a:r>
              <a:rPr lang="zh-TW" altLang="zh-TW" sz="2400" kern="0" dirty="0">
                <a:solidFill>
                  <a:srgbClr val="1F1F1F"/>
                </a:solidFill>
                <a:latin typeface="Arial" panose="020B0604020202020204" pitchFamily="34" charset="0"/>
                <a:cs typeface="Arial" panose="020B0604020202020204" pitchFamily="34" charset="0"/>
              </a:rPr>
              <a:t>製程的螺桿排列建議</a:t>
            </a:r>
            <a:endParaRPr lang="zh-TW" altLang="en-US" sz="2400" dirty="0"/>
          </a:p>
        </p:txBody>
      </p:sp>
    </p:spTree>
    <p:extLst>
      <p:ext uri="{BB962C8B-B14F-4D97-AF65-F5344CB8AC3E}">
        <p14:creationId xmlns:p14="http://schemas.microsoft.com/office/powerpoint/2010/main" val="10867843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6EAA17-0346-4019-BDB1-9F48693A776C}"/>
              </a:ext>
            </a:extLst>
          </p:cNvPr>
          <p:cNvSpPr>
            <a:spLocks noGrp="1"/>
          </p:cNvSpPr>
          <p:nvPr>
            <p:ph type="title"/>
          </p:nvPr>
        </p:nvSpPr>
        <p:spPr>
          <a:xfrm>
            <a:off x="628650" y="365127"/>
            <a:ext cx="7886700" cy="820944"/>
          </a:xfrm>
        </p:spPr>
        <p:txBody>
          <a:bodyPr/>
          <a:lstStyle/>
          <a:p>
            <a:r>
              <a:rPr lang="zh-TW" altLang="en-US" dirty="0"/>
              <a:t>說明</a:t>
            </a:r>
          </a:p>
        </p:txBody>
      </p:sp>
      <p:sp>
        <p:nvSpPr>
          <p:cNvPr id="3" name="內容版面配置區 2">
            <a:extLst>
              <a:ext uri="{FF2B5EF4-FFF2-40B4-BE49-F238E27FC236}">
                <a16:creationId xmlns:a16="http://schemas.microsoft.com/office/drawing/2014/main" id="{B2B1F0C8-848D-4467-B0BF-785427C486C0}"/>
              </a:ext>
            </a:extLst>
          </p:cNvPr>
          <p:cNvSpPr>
            <a:spLocks noGrp="1"/>
          </p:cNvSpPr>
          <p:nvPr>
            <p:ph idx="1"/>
          </p:nvPr>
        </p:nvSpPr>
        <p:spPr>
          <a:xfrm>
            <a:off x="628650" y="1328667"/>
            <a:ext cx="7886700" cy="5164205"/>
          </a:xfrm>
        </p:spPr>
        <p:txBody>
          <a:bodyPr>
            <a:noAutofit/>
          </a:bodyPr>
          <a:lstStyle/>
          <a:p>
            <a:pPr marL="0" indent="0">
              <a:lnSpc>
                <a:spcPct val="100000"/>
              </a:lnSpc>
              <a:spcBef>
                <a:spcPts val="0"/>
              </a:spcBef>
              <a:buNone/>
            </a:pPr>
            <a:r>
              <a:rPr lang="en-US" altLang="zh-TW" sz="2100" b="1" dirty="0"/>
              <a:t>1. </a:t>
            </a:r>
            <a:r>
              <a:rPr lang="zh-TW" altLang="zh-TW" sz="2100" b="1" dirty="0">
                <a:solidFill>
                  <a:srgbClr val="FF0000"/>
                </a:solidFill>
              </a:rPr>
              <a:t>輸送與熔融段</a:t>
            </a:r>
            <a:r>
              <a:rPr lang="en-US" altLang="zh-TW" sz="2100" b="1" dirty="0">
                <a:solidFill>
                  <a:srgbClr val="FF0000"/>
                </a:solidFill>
              </a:rPr>
              <a:t> (Feeding &amp; Melting Zone)</a:t>
            </a:r>
            <a:endParaRPr lang="zh-TW" altLang="zh-TW" sz="2100" dirty="0">
              <a:solidFill>
                <a:srgbClr val="FF0000"/>
              </a:solidFill>
            </a:endParaRPr>
          </a:p>
          <a:p>
            <a:pPr>
              <a:lnSpc>
                <a:spcPct val="100000"/>
              </a:lnSpc>
              <a:spcBef>
                <a:spcPts val="0"/>
              </a:spcBef>
              <a:buFont typeface="Wingdings" panose="05000000000000000000" pitchFamily="2" charset="2"/>
              <a:buChar char="Ø"/>
            </a:pPr>
            <a:r>
              <a:rPr lang="zh-TW" altLang="zh-TW" sz="2100" dirty="0"/>
              <a:t>在主餵料口後，重點在於將聚合物完全熔融，並建立穩定的壓力。</a:t>
            </a:r>
          </a:p>
          <a:p>
            <a:pPr lvl="0" fontAlgn="base">
              <a:lnSpc>
                <a:spcPct val="100000"/>
              </a:lnSpc>
              <a:spcBef>
                <a:spcPts val="0"/>
              </a:spcBef>
              <a:buFont typeface="Wingdings" panose="05000000000000000000" pitchFamily="2" charset="2"/>
              <a:buChar char="Ø"/>
            </a:pPr>
            <a:r>
              <a:rPr lang="zh-TW" altLang="zh-TW" sz="2100" b="1" dirty="0"/>
              <a:t>元件建議：</a:t>
            </a:r>
            <a:r>
              <a:rPr lang="zh-TW" altLang="zh-TW" sz="2100" dirty="0"/>
              <a:t> 使用大導程的螺紋元件（</a:t>
            </a:r>
            <a:r>
              <a:rPr lang="en-US" altLang="zh-TW" sz="2100" dirty="0"/>
              <a:t>Conveying Elements</a:t>
            </a:r>
            <a:r>
              <a:rPr lang="zh-TW" altLang="zh-TW" sz="2100" dirty="0"/>
              <a:t>）快速輸送，隨後排列由寬到窄的螺紋元件增加填充率。</a:t>
            </a:r>
          </a:p>
          <a:p>
            <a:pPr lvl="0" fontAlgn="base">
              <a:lnSpc>
                <a:spcPct val="100000"/>
              </a:lnSpc>
              <a:spcBef>
                <a:spcPts val="0"/>
              </a:spcBef>
              <a:buFont typeface="Wingdings" panose="05000000000000000000" pitchFamily="2" charset="2"/>
              <a:buChar char="Ø"/>
            </a:pPr>
            <a:r>
              <a:rPr lang="zh-TW" altLang="zh-TW" sz="2100" b="1" dirty="0"/>
              <a:t>關鍵：</a:t>
            </a:r>
            <a:r>
              <a:rPr lang="zh-TW" altLang="zh-TW" sz="2100" dirty="0"/>
              <a:t> 在防火劑加入前，聚合物必須完全轉化為熔體，否則固體粉末會與固體樹脂產生巨大的摩擦熱，導致局部過熱降解。</a:t>
            </a:r>
          </a:p>
          <a:p>
            <a:pPr marL="0" indent="0">
              <a:lnSpc>
                <a:spcPct val="100000"/>
              </a:lnSpc>
              <a:spcBef>
                <a:spcPts val="0"/>
              </a:spcBef>
              <a:buNone/>
            </a:pPr>
            <a:r>
              <a:rPr lang="en-US" altLang="zh-TW" sz="2100" b="1" dirty="0"/>
              <a:t>2. </a:t>
            </a:r>
            <a:r>
              <a:rPr lang="zh-TW" altLang="zh-TW" sz="2100" b="1" dirty="0">
                <a:solidFill>
                  <a:srgbClr val="FF0000"/>
                </a:solidFill>
              </a:rPr>
              <a:t>側餵料與初步混合</a:t>
            </a:r>
            <a:r>
              <a:rPr lang="en-US" altLang="zh-TW" sz="2100" b="1" dirty="0">
                <a:solidFill>
                  <a:srgbClr val="FF0000"/>
                </a:solidFill>
              </a:rPr>
              <a:t> (Side Feeding &amp; Distributive Mixing)</a:t>
            </a:r>
            <a:endParaRPr lang="zh-TW" altLang="zh-TW" sz="2100" dirty="0">
              <a:solidFill>
                <a:srgbClr val="FF0000"/>
              </a:solidFill>
            </a:endParaRPr>
          </a:p>
          <a:p>
            <a:pPr>
              <a:lnSpc>
                <a:spcPct val="100000"/>
              </a:lnSpc>
              <a:spcBef>
                <a:spcPts val="0"/>
              </a:spcBef>
              <a:buFont typeface="Wingdings" panose="05000000000000000000" pitchFamily="2" charset="2"/>
              <a:buChar char="Ø"/>
            </a:pPr>
            <a:r>
              <a:rPr lang="zh-TW" altLang="zh-TW" sz="2100" b="1" dirty="0"/>
              <a:t>強烈建議將防火劑從側餵料口（</a:t>
            </a:r>
            <a:r>
              <a:rPr lang="en-US" altLang="zh-TW" sz="2100" b="1" dirty="0"/>
              <a:t>Side Feeder</a:t>
            </a:r>
            <a:r>
              <a:rPr lang="zh-TW" altLang="zh-TW" sz="2100" b="1" dirty="0"/>
              <a:t>）加入</a:t>
            </a:r>
            <a:r>
              <a:rPr lang="zh-TW" altLang="zh-TW" sz="2100" dirty="0"/>
              <a:t>，而非與樹脂一同由主口餵入。</a:t>
            </a:r>
          </a:p>
          <a:p>
            <a:pPr lvl="0" fontAlgn="base">
              <a:lnSpc>
                <a:spcPct val="100000"/>
              </a:lnSpc>
              <a:spcBef>
                <a:spcPts val="0"/>
              </a:spcBef>
              <a:buFont typeface="Wingdings" panose="05000000000000000000" pitchFamily="2" charset="2"/>
              <a:buChar char="Ø"/>
            </a:pPr>
            <a:r>
              <a:rPr lang="zh-TW" altLang="zh-TW" sz="2100" b="1" dirty="0"/>
              <a:t>元件建議：</a:t>
            </a:r>
            <a:r>
              <a:rPr lang="zh-TW" altLang="zh-TW" sz="2100" dirty="0"/>
              <a:t> 在側餵料口下方使用大導程螺紋元件以容納體積較大的粉末。</a:t>
            </a:r>
          </a:p>
          <a:p>
            <a:pPr lvl="0" fontAlgn="base">
              <a:lnSpc>
                <a:spcPct val="100000"/>
              </a:lnSpc>
              <a:spcBef>
                <a:spcPts val="0"/>
              </a:spcBef>
              <a:buFont typeface="Wingdings" panose="05000000000000000000" pitchFamily="2" charset="2"/>
              <a:buChar char="Ø"/>
            </a:pPr>
            <a:r>
              <a:rPr lang="zh-TW" altLang="zh-TW" sz="2100" b="1" dirty="0"/>
              <a:t>排列策略：</a:t>
            </a:r>
            <a:r>
              <a:rPr lang="zh-TW" altLang="zh-TW" sz="2100" dirty="0"/>
              <a:t> 接著放置一組</a:t>
            </a:r>
            <a:r>
              <a:rPr lang="zh-TW" altLang="zh-TW" sz="2100" b="1" dirty="0"/>
              <a:t>齒形混合元件（</a:t>
            </a:r>
            <a:r>
              <a:rPr lang="en-US" altLang="zh-TW" sz="2100" b="1" dirty="0"/>
              <a:t>SME </a:t>
            </a:r>
            <a:r>
              <a:rPr lang="zh-TW" altLang="zh-TW" sz="2100" b="1" dirty="0"/>
              <a:t>或</a:t>
            </a:r>
            <a:r>
              <a:rPr lang="en-US" altLang="zh-TW" sz="2100" b="1" dirty="0"/>
              <a:t> TME</a:t>
            </a:r>
            <a:r>
              <a:rPr lang="zh-TW" altLang="zh-TW" sz="2100" b="1" dirty="0"/>
              <a:t>）</a:t>
            </a:r>
            <a:r>
              <a:rPr lang="zh-TW" altLang="zh-TW" sz="2100" dirty="0"/>
              <a:t>。</a:t>
            </a:r>
          </a:p>
          <a:p>
            <a:pPr lvl="0" fontAlgn="base">
              <a:lnSpc>
                <a:spcPct val="100000"/>
              </a:lnSpc>
              <a:spcBef>
                <a:spcPts val="0"/>
              </a:spcBef>
              <a:buFont typeface="Wingdings" panose="05000000000000000000" pitchFamily="2" charset="2"/>
              <a:buChar char="Ø"/>
            </a:pPr>
            <a:r>
              <a:rPr lang="zh-TW" altLang="zh-TW" sz="2100" b="1" dirty="0"/>
              <a:t>原因：</a:t>
            </a:r>
            <a:r>
              <a:rPr lang="zh-TW" altLang="zh-TW" sz="2100" dirty="0"/>
              <a:t> 防火劑（特別是無機氫氧化物）通常添加量大（有時高達</a:t>
            </a:r>
            <a:r>
              <a:rPr lang="en-US" altLang="zh-TW" sz="2100" dirty="0"/>
              <a:t> 50-60%</a:t>
            </a:r>
            <a:r>
              <a:rPr lang="zh-TW" altLang="zh-TW" sz="2100" dirty="0"/>
              <a:t>），齒形元件能提供優異的</a:t>
            </a:r>
            <a:r>
              <a:rPr lang="zh-TW" altLang="zh-TW" sz="2100" b="1" dirty="0"/>
              <a:t>分佈混合（</a:t>
            </a:r>
            <a:r>
              <a:rPr lang="en-US" altLang="zh-TW" sz="2100" b="1" dirty="0"/>
              <a:t>Distributive Mixing</a:t>
            </a:r>
            <a:r>
              <a:rPr lang="zh-TW" altLang="zh-TW" sz="2100" b="1" dirty="0"/>
              <a:t>）</a:t>
            </a:r>
            <a:r>
              <a:rPr lang="zh-TW" altLang="zh-TW" sz="2100" dirty="0"/>
              <a:t>，將粉末均勻散佈在熔體中，且剪切熱較低，避免防火劑失效。</a:t>
            </a:r>
            <a:endParaRPr lang="zh-TW" altLang="en-US" sz="2100" dirty="0"/>
          </a:p>
        </p:txBody>
      </p:sp>
    </p:spTree>
    <p:extLst>
      <p:ext uri="{BB962C8B-B14F-4D97-AF65-F5344CB8AC3E}">
        <p14:creationId xmlns:p14="http://schemas.microsoft.com/office/powerpoint/2010/main" val="2492948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A27B0453-A93F-415A-BE82-F4070702A3DB}"/>
              </a:ext>
            </a:extLst>
          </p:cNvPr>
          <p:cNvSpPr>
            <a:spLocks noGrp="1"/>
          </p:cNvSpPr>
          <p:nvPr>
            <p:ph idx="1"/>
          </p:nvPr>
        </p:nvSpPr>
        <p:spPr>
          <a:xfrm>
            <a:off x="628650" y="278296"/>
            <a:ext cx="7886700" cy="6341165"/>
          </a:xfrm>
        </p:spPr>
        <p:txBody>
          <a:bodyPr>
            <a:normAutofit fontScale="77500" lnSpcReduction="20000"/>
          </a:bodyPr>
          <a:lstStyle/>
          <a:p>
            <a:pPr marL="0" indent="0">
              <a:lnSpc>
                <a:spcPct val="120000"/>
              </a:lnSpc>
              <a:spcBef>
                <a:spcPts val="200"/>
              </a:spcBef>
              <a:buNone/>
            </a:pPr>
            <a:r>
              <a:rPr lang="en-US" altLang="zh-TW" b="1" dirty="0"/>
              <a:t>3. </a:t>
            </a:r>
            <a:r>
              <a:rPr lang="zh-TW" altLang="zh-TW" b="1" dirty="0">
                <a:solidFill>
                  <a:srgbClr val="FF0000"/>
                </a:solidFill>
              </a:rPr>
              <a:t>分散混合段</a:t>
            </a:r>
            <a:r>
              <a:rPr lang="en-US" altLang="zh-TW" b="1" dirty="0">
                <a:solidFill>
                  <a:srgbClr val="FF0000"/>
                </a:solidFill>
              </a:rPr>
              <a:t> (Dispersive Mixing Zone)</a:t>
            </a:r>
            <a:endParaRPr lang="zh-TW" altLang="zh-TW" dirty="0">
              <a:solidFill>
                <a:srgbClr val="FF0000"/>
              </a:solidFill>
            </a:endParaRPr>
          </a:p>
          <a:p>
            <a:pPr>
              <a:lnSpc>
                <a:spcPct val="120000"/>
              </a:lnSpc>
              <a:spcBef>
                <a:spcPts val="200"/>
              </a:spcBef>
              <a:buFont typeface="Wingdings" panose="05000000000000000000" pitchFamily="2" charset="2"/>
              <a:buChar char="Ø"/>
            </a:pPr>
            <a:r>
              <a:rPr lang="zh-TW" altLang="zh-TW" dirty="0"/>
              <a:t>如果防火劑容易團聚（例如奈米級防火劑），則需要適度的剪切力。</a:t>
            </a:r>
          </a:p>
          <a:p>
            <a:pPr lvl="0" fontAlgn="base">
              <a:lnSpc>
                <a:spcPct val="120000"/>
              </a:lnSpc>
              <a:spcBef>
                <a:spcPts val="200"/>
              </a:spcBef>
              <a:buFont typeface="Wingdings" panose="05000000000000000000" pitchFamily="2" charset="2"/>
              <a:buChar char="Ø"/>
            </a:pPr>
            <a:r>
              <a:rPr lang="zh-TW" altLang="zh-TW" b="1" dirty="0"/>
              <a:t>元件建議：</a:t>
            </a:r>
            <a:r>
              <a:rPr lang="zh-TW" altLang="zh-TW" dirty="0"/>
              <a:t> 使用中等厚度的</a:t>
            </a:r>
            <a:r>
              <a:rPr lang="zh-TW" altLang="zh-TW" b="1" dirty="0"/>
              <a:t>捏合塊（</a:t>
            </a:r>
            <a:r>
              <a:rPr lang="en-US" altLang="zh-TW" b="1" dirty="0"/>
              <a:t>Kneading Blocks, KB</a:t>
            </a:r>
            <a:r>
              <a:rPr lang="zh-TW" altLang="zh-TW" b="1" dirty="0"/>
              <a:t>）</a:t>
            </a:r>
            <a:r>
              <a:rPr lang="zh-TW" altLang="zh-TW" dirty="0"/>
              <a:t>，例如</a:t>
            </a:r>
            <a:r>
              <a:rPr lang="en-US" altLang="zh-TW" dirty="0"/>
              <a:t> 45</a:t>
            </a:r>
            <a:r>
              <a:rPr lang="zh-TW" altLang="en-US" dirty="0"/>
              <a:t>度</a:t>
            </a:r>
            <a:r>
              <a:rPr lang="zh-TW" altLang="zh-TW" dirty="0"/>
              <a:t>或</a:t>
            </a:r>
            <a:r>
              <a:rPr lang="en-US" altLang="zh-TW" dirty="0"/>
              <a:t> 60</a:t>
            </a:r>
            <a:r>
              <a:rPr lang="zh-TW" altLang="en-US" dirty="0"/>
              <a:t>度</a:t>
            </a:r>
            <a:r>
              <a:rPr lang="zh-TW" altLang="zh-TW" dirty="0"/>
              <a:t>的交錯角。</a:t>
            </a:r>
          </a:p>
          <a:p>
            <a:pPr lvl="0" fontAlgn="base">
              <a:lnSpc>
                <a:spcPct val="120000"/>
              </a:lnSpc>
              <a:spcBef>
                <a:spcPts val="200"/>
              </a:spcBef>
              <a:buFont typeface="Wingdings" panose="05000000000000000000" pitchFamily="2" charset="2"/>
              <a:buChar char="Ø"/>
            </a:pPr>
            <a:r>
              <a:rPr lang="zh-TW" altLang="zh-TW" b="1" dirty="0"/>
              <a:t>排列策略：</a:t>
            </a:r>
            <a:r>
              <a:rPr lang="zh-TW" altLang="zh-TW" dirty="0"/>
              <a:t> 採用「左旋（</a:t>
            </a:r>
            <a:r>
              <a:rPr lang="en-US" altLang="zh-TW" dirty="0"/>
              <a:t>Reverse</a:t>
            </a:r>
            <a:r>
              <a:rPr lang="zh-TW" altLang="zh-TW" dirty="0"/>
              <a:t>）」元件來增加物料停留時間，確保粉末被徹底打開。</a:t>
            </a:r>
            <a:r>
              <a:rPr lang="zh-TW" altLang="zh-TW" b="1" dirty="0"/>
              <a:t>注意：</a:t>
            </a:r>
            <a:r>
              <a:rPr lang="zh-TW" altLang="zh-TW" dirty="0"/>
              <a:t> 嚴禁使用過於激烈的剪切元件（如</a:t>
            </a:r>
            <a:r>
              <a:rPr lang="en-US" altLang="zh-TW" dirty="0"/>
              <a:t> 90</a:t>
            </a:r>
            <a:r>
              <a:rPr lang="zh-TW" altLang="en-US" dirty="0"/>
              <a:t>度的寬</a:t>
            </a:r>
            <a:r>
              <a:rPr lang="zh-TW" altLang="zh-TW" dirty="0"/>
              <a:t>捏合塊），因為過高的剪切熱會導致防火劑提前分解（發泡或變色）。</a:t>
            </a:r>
          </a:p>
          <a:p>
            <a:pPr marL="0" indent="0">
              <a:lnSpc>
                <a:spcPct val="120000"/>
              </a:lnSpc>
              <a:spcBef>
                <a:spcPts val="200"/>
              </a:spcBef>
              <a:buNone/>
            </a:pPr>
            <a:r>
              <a:rPr lang="en-US" altLang="zh-TW" b="1" dirty="0"/>
              <a:t>4. </a:t>
            </a:r>
            <a:r>
              <a:rPr lang="zh-TW" altLang="zh-TW" b="1" dirty="0">
                <a:solidFill>
                  <a:srgbClr val="FF0000"/>
                </a:solidFill>
              </a:rPr>
              <a:t>排氣段</a:t>
            </a:r>
            <a:r>
              <a:rPr lang="en-US" altLang="zh-TW" b="1" dirty="0">
                <a:solidFill>
                  <a:srgbClr val="FF0000"/>
                </a:solidFill>
              </a:rPr>
              <a:t> (Venting Zone)</a:t>
            </a:r>
            <a:endParaRPr lang="zh-TW" altLang="zh-TW" dirty="0">
              <a:solidFill>
                <a:srgbClr val="FF0000"/>
              </a:solidFill>
            </a:endParaRPr>
          </a:p>
          <a:p>
            <a:pPr>
              <a:lnSpc>
                <a:spcPct val="120000"/>
              </a:lnSpc>
              <a:spcBef>
                <a:spcPts val="200"/>
              </a:spcBef>
              <a:buFont typeface="Wingdings" panose="05000000000000000000" pitchFamily="2" charset="2"/>
              <a:buChar char="Ø"/>
            </a:pPr>
            <a:r>
              <a:rPr lang="zh-TW" altLang="zh-TW" dirty="0"/>
              <a:t>防火劑在混煉過程中可能會夾帶空氣或產生少量揮發物。</a:t>
            </a:r>
          </a:p>
          <a:p>
            <a:pPr lvl="0" fontAlgn="base">
              <a:lnSpc>
                <a:spcPct val="120000"/>
              </a:lnSpc>
              <a:spcBef>
                <a:spcPts val="200"/>
              </a:spcBef>
              <a:buFont typeface="Wingdings" panose="05000000000000000000" pitchFamily="2" charset="2"/>
              <a:buChar char="Ø"/>
            </a:pPr>
            <a:r>
              <a:rPr lang="zh-TW" altLang="zh-TW" b="1" dirty="0"/>
              <a:t>元件建議：</a:t>
            </a:r>
            <a:r>
              <a:rPr lang="zh-TW" altLang="zh-TW" dirty="0"/>
              <a:t> 在真空排氣口下方使用</a:t>
            </a:r>
            <a:r>
              <a:rPr lang="zh-TW" altLang="zh-TW" b="1" dirty="0"/>
              <a:t>大導程、深槽的螺紋元件</a:t>
            </a:r>
            <a:r>
              <a:rPr lang="zh-TW" altLang="zh-TW" dirty="0"/>
              <a:t>。</a:t>
            </a:r>
          </a:p>
          <a:p>
            <a:pPr lvl="0" fontAlgn="base">
              <a:lnSpc>
                <a:spcPct val="120000"/>
              </a:lnSpc>
              <a:spcBef>
                <a:spcPts val="200"/>
              </a:spcBef>
              <a:buFont typeface="Wingdings" panose="05000000000000000000" pitchFamily="2" charset="2"/>
              <a:buChar char="Ø"/>
            </a:pPr>
            <a:r>
              <a:rPr lang="zh-TW" altLang="zh-TW" b="1" dirty="0"/>
              <a:t>目的：</a:t>
            </a:r>
            <a:r>
              <a:rPr lang="zh-TW" altLang="zh-TW" dirty="0"/>
              <a:t> 建立低充填率的「零壓區」，防止熔體從排氣口「冒料（</a:t>
            </a:r>
            <a:r>
              <a:rPr lang="en-US" altLang="zh-TW" dirty="0"/>
              <a:t>Vent flooding</a:t>
            </a:r>
            <a:r>
              <a:rPr lang="zh-TW" altLang="zh-TW" dirty="0"/>
              <a:t>）」，同時增加表面積以利脫氣。</a:t>
            </a:r>
          </a:p>
          <a:p>
            <a:pPr marL="0" indent="0">
              <a:lnSpc>
                <a:spcPct val="120000"/>
              </a:lnSpc>
              <a:spcBef>
                <a:spcPts val="200"/>
              </a:spcBef>
              <a:buNone/>
            </a:pPr>
            <a:r>
              <a:rPr lang="en-US" altLang="zh-TW" b="1" dirty="0"/>
              <a:t>5. </a:t>
            </a:r>
            <a:r>
              <a:rPr lang="zh-TW" altLang="zh-TW" b="1" dirty="0">
                <a:solidFill>
                  <a:srgbClr val="FF0000"/>
                </a:solidFill>
              </a:rPr>
              <a:t>壓力穩定與擠出段</a:t>
            </a:r>
            <a:r>
              <a:rPr lang="en-US" altLang="zh-TW" b="1" dirty="0">
                <a:solidFill>
                  <a:srgbClr val="FF0000"/>
                </a:solidFill>
              </a:rPr>
              <a:t> (Metering Zone)</a:t>
            </a:r>
            <a:endParaRPr lang="zh-TW" altLang="zh-TW" dirty="0">
              <a:solidFill>
                <a:srgbClr val="FF0000"/>
              </a:solidFill>
            </a:endParaRPr>
          </a:p>
          <a:p>
            <a:pPr lvl="0" fontAlgn="base">
              <a:lnSpc>
                <a:spcPct val="120000"/>
              </a:lnSpc>
              <a:spcBef>
                <a:spcPts val="200"/>
              </a:spcBef>
              <a:buFont typeface="Wingdings" panose="05000000000000000000" pitchFamily="2" charset="2"/>
              <a:buChar char="Ø"/>
            </a:pPr>
            <a:r>
              <a:rPr lang="zh-TW" altLang="zh-TW" b="1" dirty="0"/>
              <a:t>元件建議：</a:t>
            </a:r>
            <a:r>
              <a:rPr lang="zh-TW" altLang="zh-TW" dirty="0"/>
              <a:t> 使用小導程、單頭或雙頭螺紋元件。</a:t>
            </a:r>
          </a:p>
          <a:p>
            <a:pPr lvl="0" fontAlgn="base">
              <a:lnSpc>
                <a:spcPct val="120000"/>
              </a:lnSpc>
              <a:spcBef>
                <a:spcPts val="200"/>
              </a:spcBef>
              <a:buFont typeface="Wingdings" panose="05000000000000000000" pitchFamily="2" charset="2"/>
              <a:buChar char="Ø"/>
            </a:pPr>
            <a:r>
              <a:rPr lang="zh-TW" altLang="zh-TW" b="1" dirty="0"/>
              <a:t>目的：</a:t>
            </a:r>
            <a:r>
              <a:rPr lang="zh-TW" altLang="zh-TW" dirty="0"/>
              <a:t> 建立穩定的壓力，確保模頭出料均勻，減少脈動。</a:t>
            </a:r>
            <a:endParaRPr lang="zh-TW" altLang="en-US" dirty="0"/>
          </a:p>
        </p:txBody>
      </p:sp>
    </p:spTree>
    <p:extLst>
      <p:ext uri="{BB962C8B-B14F-4D97-AF65-F5344CB8AC3E}">
        <p14:creationId xmlns:p14="http://schemas.microsoft.com/office/powerpoint/2010/main" val="42148677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255F8A-7F09-4472-8D75-98E795E90E0F}"/>
              </a:ext>
            </a:extLst>
          </p:cNvPr>
          <p:cNvSpPr>
            <a:spLocks noGrp="1"/>
          </p:cNvSpPr>
          <p:nvPr>
            <p:ph type="title"/>
          </p:nvPr>
        </p:nvSpPr>
        <p:spPr/>
        <p:txBody>
          <a:bodyPr/>
          <a:lstStyle/>
          <a:p>
            <a:r>
              <a:rPr lang="zh-TW" altLang="en-US" dirty="0"/>
              <a:t>其他注意事項</a:t>
            </a:r>
          </a:p>
        </p:txBody>
      </p:sp>
      <p:sp>
        <p:nvSpPr>
          <p:cNvPr id="3" name="內容版面配置區 2">
            <a:extLst>
              <a:ext uri="{FF2B5EF4-FFF2-40B4-BE49-F238E27FC236}">
                <a16:creationId xmlns:a16="http://schemas.microsoft.com/office/drawing/2014/main" id="{DFCB6C9A-CC09-4514-8E9F-A327224D29E9}"/>
              </a:ext>
            </a:extLst>
          </p:cNvPr>
          <p:cNvSpPr>
            <a:spLocks noGrp="1"/>
          </p:cNvSpPr>
          <p:nvPr>
            <p:ph idx="1"/>
          </p:nvPr>
        </p:nvSpPr>
        <p:spPr/>
        <p:txBody>
          <a:bodyPr>
            <a:normAutofit/>
          </a:bodyPr>
          <a:lstStyle/>
          <a:p>
            <a:pPr lvl="0" fontAlgn="base">
              <a:buFont typeface="Wingdings" panose="05000000000000000000" pitchFamily="2" charset="2"/>
              <a:buChar char="n"/>
            </a:pPr>
            <a:r>
              <a:rPr lang="zh-TW" altLang="zh-TW" sz="2400" b="1" dirty="0">
                <a:solidFill>
                  <a:srgbClr val="FF0000"/>
                </a:solidFill>
              </a:rPr>
              <a:t>溫控敏感度</a:t>
            </a:r>
            <a:r>
              <a:rPr lang="zh-TW" altLang="zh-TW" sz="2400" b="1" dirty="0"/>
              <a:t>：</a:t>
            </a:r>
            <a:r>
              <a:rPr lang="zh-TW" altLang="zh-TW" sz="2400" dirty="0"/>
              <a:t> 許多防火劑（如</a:t>
            </a:r>
            <a:r>
              <a:rPr lang="en-US" altLang="zh-TW" sz="2400" dirty="0"/>
              <a:t> APP </a:t>
            </a:r>
            <a:r>
              <a:rPr lang="zh-TW" altLang="zh-TW" sz="2400" dirty="0"/>
              <a:t>磷酸銨）對溫度極其敏感，螺桿排列應遵循「</a:t>
            </a:r>
            <a:r>
              <a:rPr lang="zh-TW" altLang="zh-TW" sz="2400" b="1" dirty="0"/>
              <a:t>多分布（多攪拌）、少分散（少剪切）</a:t>
            </a:r>
            <a:r>
              <a:rPr lang="zh-TW" altLang="zh-TW" sz="2400" dirty="0"/>
              <a:t>」的原則。</a:t>
            </a:r>
          </a:p>
          <a:p>
            <a:pPr lvl="0" fontAlgn="base">
              <a:buFont typeface="Wingdings" panose="05000000000000000000" pitchFamily="2" charset="2"/>
              <a:buChar char="n"/>
            </a:pPr>
            <a:r>
              <a:rPr lang="zh-TW" altLang="zh-TW" sz="2400" b="1" dirty="0">
                <a:solidFill>
                  <a:srgbClr val="FF0000"/>
                </a:solidFill>
              </a:rPr>
              <a:t>耐磨損</a:t>
            </a:r>
            <a:r>
              <a:rPr lang="zh-TW" altLang="zh-TW" sz="2400" b="1" dirty="0"/>
              <a:t>：</a:t>
            </a:r>
            <a:r>
              <a:rPr lang="zh-TW" altLang="zh-TW" sz="2400" dirty="0"/>
              <a:t> 若添加的是氫氧化鎂或抑煙劑等硬質粉末，建議螺桿元件選用 </a:t>
            </a:r>
            <a:r>
              <a:rPr lang="zh-TW" altLang="en-US" sz="2400" b="1" dirty="0"/>
              <a:t>耐磨性佳的</a:t>
            </a:r>
            <a:r>
              <a:rPr lang="zh-TW" altLang="zh-TW" sz="2400" b="1" dirty="0"/>
              <a:t>合金材質</a:t>
            </a:r>
            <a:r>
              <a:rPr lang="zh-TW" altLang="zh-TW" sz="2400" dirty="0"/>
              <a:t>，否則螺桿磨損會非常快。</a:t>
            </a:r>
          </a:p>
          <a:p>
            <a:pPr>
              <a:buFont typeface="Wingdings" panose="05000000000000000000" pitchFamily="2" charset="2"/>
              <a:buChar char="n"/>
            </a:pPr>
            <a:endParaRPr lang="zh-TW" altLang="en-US" sz="2400" dirty="0"/>
          </a:p>
        </p:txBody>
      </p:sp>
    </p:spTree>
    <p:extLst>
      <p:ext uri="{BB962C8B-B14F-4D97-AF65-F5344CB8AC3E}">
        <p14:creationId xmlns:p14="http://schemas.microsoft.com/office/powerpoint/2010/main" val="12500701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07F797-06FB-4833-819E-735776656718}"/>
              </a:ext>
            </a:extLst>
          </p:cNvPr>
          <p:cNvSpPr>
            <a:spLocks noGrp="1"/>
          </p:cNvSpPr>
          <p:nvPr>
            <p:ph type="title"/>
          </p:nvPr>
        </p:nvSpPr>
        <p:spPr>
          <a:xfrm>
            <a:off x="628650" y="318743"/>
            <a:ext cx="7886700" cy="714927"/>
          </a:xfrm>
        </p:spPr>
        <p:txBody>
          <a:bodyPr/>
          <a:lstStyle/>
          <a:p>
            <a:pPr algn="ctr"/>
            <a:r>
              <a:rPr lang="zh-TW" altLang="zh-TW" dirty="0"/>
              <a:t>塑料與奈米碳管的混煉</a:t>
            </a:r>
            <a:endParaRPr lang="zh-TW" altLang="en-US" dirty="0"/>
          </a:p>
        </p:txBody>
      </p:sp>
      <p:sp>
        <p:nvSpPr>
          <p:cNvPr id="3" name="內容版面配置區 2">
            <a:extLst>
              <a:ext uri="{FF2B5EF4-FFF2-40B4-BE49-F238E27FC236}">
                <a16:creationId xmlns:a16="http://schemas.microsoft.com/office/drawing/2014/main" id="{FED2641A-D3B0-43B6-8AAD-E58D1EDA9F5E}"/>
              </a:ext>
            </a:extLst>
          </p:cNvPr>
          <p:cNvSpPr>
            <a:spLocks noGrp="1"/>
          </p:cNvSpPr>
          <p:nvPr>
            <p:ph idx="1"/>
          </p:nvPr>
        </p:nvSpPr>
        <p:spPr>
          <a:xfrm>
            <a:off x="694911" y="1206087"/>
            <a:ext cx="7886700" cy="1745836"/>
          </a:xfrm>
        </p:spPr>
        <p:txBody>
          <a:bodyPr>
            <a:normAutofit/>
          </a:bodyPr>
          <a:lstStyle/>
          <a:p>
            <a:pPr>
              <a:buFont typeface="Wingdings" panose="05000000000000000000" pitchFamily="2" charset="2"/>
              <a:buChar char="n"/>
            </a:pPr>
            <a:r>
              <a:rPr lang="zh-TW" altLang="zh-TW" sz="2000" dirty="0"/>
              <a:t>混煉奈米碳管（</a:t>
            </a:r>
            <a:r>
              <a:rPr lang="en-US" altLang="zh-TW" sz="2000" dirty="0"/>
              <a:t>Carbon Nanotubes, CNTs</a:t>
            </a:r>
            <a:r>
              <a:rPr lang="zh-TW" altLang="zh-TW" sz="2000" dirty="0"/>
              <a:t>）是雙螺桿押出製程中挑戰性最高的一種。與玻纖或滑石粉不同，奈米碳管的體積密度極低（非常輕且蓬鬆），且分子間有極強的</a:t>
            </a:r>
            <a:r>
              <a:rPr lang="zh-TW" altLang="en-US" sz="2000" dirty="0"/>
              <a:t>凡得瓦</a:t>
            </a:r>
            <a:r>
              <a:rPr lang="zh-TW" altLang="zh-TW" sz="2000" dirty="0"/>
              <a:t>力，極易糾結成團。</a:t>
            </a:r>
          </a:p>
          <a:p>
            <a:pPr>
              <a:buFont typeface="Wingdings" panose="05000000000000000000" pitchFamily="2" charset="2"/>
              <a:buChar char="n"/>
            </a:pPr>
            <a:r>
              <a:rPr lang="zh-TW" altLang="zh-TW" sz="2000" dirty="0"/>
              <a:t>針對奈米碳管，螺桿排列的</a:t>
            </a:r>
            <a:r>
              <a:rPr lang="zh-TW" altLang="en-US" sz="2000" dirty="0"/>
              <a:t>關鍵</a:t>
            </a:r>
            <a:r>
              <a:rPr lang="zh-TW" altLang="zh-TW" sz="2000" dirty="0"/>
              <a:t>是：</a:t>
            </a:r>
            <a:r>
              <a:rPr lang="zh-TW" altLang="en-US" sz="2000" dirty="0"/>
              <a:t>提供</a:t>
            </a:r>
            <a:r>
              <a:rPr lang="zh-TW" altLang="zh-TW" sz="2000" dirty="0"/>
              <a:t>「</a:t>
            </a:r>
            <a:r>
              <a:rPr lang="zh-TW" altLang="zh-TW" sz="2000" dirty="0">
                <a:solidFill>
                  <a:srgbClr val="FF0000"/>
                </a:solidFill>
              </a:rPr>
              <a:t>極限剪切以打開團聚體</a:t>
            </a:r>
            <a:r>
              <a:rPr lang="zh-TW" altLang="zh-TW" sz="2000" dirty="0"/>
              <a:t>」與</a:t>
            </a:r>
            <a:r>
              <a:rPr lang="zh-TW" altLang="en-US" sz="2000" dirty="0"/>
              <a:t>提供</a:t>
            </a:r>
            <a:r>
              <a:rPr lang="zh-TW" altLang="zh-TW" sz="2000" dirty="0"/>
              <a:t>「</a:t>
            </a:r>
            <a:r>
              <a:rPr lang="zh-TW" altLang="zh-TW" sz="2000" dirty="0">
                <a:solidFill>
                  <a:srgbClr val="FF0000"/>
                </a:solidFill>
              </a:rPr>
              <a:t>高分佈性</a:t>
            </a:r>
            <a:r>
              <a:rPr lang="en-US" altLang="zh-TW" sz="2000" dirty="0">
                <a:solidFill>
                  <a:srgbClr val="FF0000"/>
                </a:solidFill>
              </a:rPr>
              <a:t>(</a:t>
            </a:r>
            <a:r>
              <a:rPr lang="zh-TW" altLang="en-US" sz="2000" dirty="0">
                <a:solidFill>
                  <a:srgbClr val="FF0000"/>
                </a:solidFill>
              </a:rPr>
              <a:t>均質</a:t>
            </a:r>
            <a:r>
              <a:rPr lang="en-US" altLang="zh-TW" sz="2000" dirty="0">
                <a:solidFill>
                  <a:srgbClr val="FF0000"/>
                </a:solidFill>
              </a:rPr>
              <a:t>)</a:t>
            </a:r>
            <a:r>
              <a:rPr lang="zh-TW" altLang="zh-TW" sz="2000" dirty="0">
                <a:solidFill>
                  <a:srgbClr val="FF0000"/>
                </a:solidFill>
              </a:rPr>
              <a:t>以建立導電網路</a:t>
            </a:r>
            <a:r>
              <a:rPr lang="zh-TW" altLang="zh-TW" sz="2000" dirty="0"/>
              <a:t>」。</a:t>
            </a:r>
            <a:endParaRPr lang="zh-TW" altLang="en-US" sz="2000" dirty="0"/>
          </a:p>
        </p:txBody>
      </p:sp>
      <p:graphicFrame>
        <p:nvGraphicFramePr>
          <p:cNvPr id="4" name="表格 3">
            <a:extLst>
              <a:ext uri="{FF2B5EF4-FFF2-40B4-BE49-F238E27FC236}">
                <a16:creationId xmlns:a16="http://schemas.microsoft.com/office/drawing/2014/main" id="{7D0ADF82-44C7-43EA-9CFF-1755264BB0F7}"/>
              </a:ext>
            </a:extLst>
          </p:cNvPr>
          <p:cNvGraphicFramePr>
            <a:graphicFrameLocks noGrp="1"/>
          </p:cNvGraphicFramePr>
          <p:nvPr>
            <p:extLst>
              <p:ext uri="{D42A27DB-BD31-4B8C-83A1-F6EECF244321}">
                <p14:modId xmlns:p14="http://schemas.microsoft.com/office/powerpoint/2010/main" val="3099789936"/>
              </p:ext>
            </p:extLst>
          </p:nvPr>
        </p:nvGraphicFramePr>
        <p:xfrm>
          <a:off x="516836" y="2951923"/>
          <a:ext cx="8242850" cy="3703616"/>
        </p:xfrm>
        <a:graphic>
          <a:graphicData uri="http://schemas.openxmlformats.org/drawingml/2006/table">
            <a:tbl>
              <a:tblPr firstRow="1" firstCol="1" bandRow="1">
                <a:tableStyleId>{5940675A-B579-460E-94D1-54222C63F5DA}</a:tableStyleId>
              </a:tblPr>
              <a:tblGrid>
                <a:gridCol w="1451113">
                  <a:extLst>
                    <a:ext uri="{9D8B030D-6E8A-4147-A177-3AD203B41FA5}">
                      <a16:colId xmlns:a16="http://schemas.microsoft.com/office/drawing/2014/main" val="3595318857"/>
                    </a:ext>
                  </a:extLst>
                </a:gridCol>
                <a:gridCol w="3035576">
                  <a:extLst>
                    <a:ext uri="{9D8B030D-6E8A-4147-A177-3AD203B41FA5}">
                      <a16:colId xmlns:a16="http://schemas.microsoft.com/office/drawing/2014/main" val="2971782718"/>
                    </a:ext>
                  </a:extLst>
                </a:gridCol>
                <a:gridCol w="3756161">
                  <a:extLst>
                    <a:ext uri="{9D8B030D-6E8A-4147-A177-3AD203B41FA5}">
                      <a16:colId xmlns:a16="http://schemas.microsoft.com/office/drawing/2014/main" val="4023828748"/>
                    </a:ext>
                  </a:extLst>
                </a:gridCol>
              </a:tblGrid>
              <a:tr h="411898">
                <a:tc>
                  <a:txBody>
                    <a:bodyPr/>
                    <a:lstStyle/>
                    <a:p>
                      <a:pPr>
                        <a:spcBef>
                          <a:spcPts val="1200"/>
                        </a:spcBef>
                        <a:spcAft>
                          <a:spcPts val="1200"/>
                        </a:spcAft>
                      </a:pPr>
                      <a:r>
                        <a:rPr lang="zh-TW" sz="1600" kern="0" dirty="0">
                          <a:effectLst/>
                        </a:rPr>
                        <a:t>區段</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600" kern="0" dirty="0">
                          <a:effectLst/>
                        </a:rPr>
                        <a:t>建議元件組合</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600" kern="0" dirty="0">
                          <a:effectLst/>
                        </a:rPr>
                        <a:t>配置邏輯</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00031" marB="100031"/>
                </a:tc>
                <a:extLst>
                  <a:ext uri="{0D108BD9-81ED-4DB2-BD59-A6C34878D82A}">
                    <a16:rowId xmlns:a16="http://schemas.microsoft.com/office/drawing/2014/main" val="1951866006"/>
                  </a:ext>
                </a:extLst>
              </a:tr>
              <a:tr h="411898">
                <a:tc>
                  <a:txBody>
                    <a:bodyPr/>
                    <a:lstStyle/>
                    <a:p>
                      <a:pPr>
                        <a:spcBef>
                          <a:spcPts val="1200"/>
                        </a:spcBef>
                        <a:spcAft>
                          <a:spcPts val="1200"/>
                        </a:spcAft>
                      </a:pPr>
                      <a:r>
                        <a:rPr lang="zh-TW" sz="1800" kern="0" dirty="0">
                          <a:effectLst/>
                        </a:rPr>
                        <a:t>加料段</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800" kern="0" dirty="0">
                          <a:effectLst/>
                        </a:rPr>
                        <a:t>標準輸送元件</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800" kern="0">
                          <a:effectLst/>
                        </a:rPr>
                        <a:t>穩定輸送樹脂</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00031" marB="100031"/>
                </a:tc>
                <a:extLst>
                  <a:ext uri="{0D108BD9-81ED-4DB2-BD59-A6C34878D82A}">
                    <a16:rowId xmlns:a16="http://schemas.microsoft.com/office/drawing/2014/main" val="2639699857"/>
                  </a:ext>
                </a:extLst>
              </a:tr>
              <a:tr h="411898">
                <a:tc>
                  <a:txBody>
                    <a:bodyPr/>
                    <a:lstStyle/>
                    <a:p>
                      <a:pPr>
                        <a:spcBef>
                          <a:spcPts val="1200"/>
                        </a:spcBef>
                        <a:spcAft>
                          <a:spcPts val="1200"/>
                        </a:spcAft>
                      </a:pPr>
                      <a:r>
                        <a:rPr lang="zh-TW" sz="1800" kern="0">
                          <a:effectLst/>
                        </a:rPr>
                        <a:t>熔融段</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en-US" sz="1800" kern="0" dirty="0">
                          <a:effectLst/>
                        </a:rPr>
                        <a:t>45</a:t>
                      </a:r>
                      <a:r>
                        <a:rPr lang="zh-TW" altLang="en-US" sz="1800" kern="0" dirty="0">
                          <a:effectLst/>
                        </a:rPr>
                        <a:t>度</a:t>
                      </a:r>
                      <a:r>
                        <a:rPr lang="en-US" sz="1800" kern="0" dirty="0">
                          <a:effectLst/>
                        </a:rPr>
                        <a:t>KB +90</a:t>
                      </a:r>
                      <a:r>
                        <a:rPr lang="zh-TW" altLang="en-US" sz="1800" kern="0" dirty="0">
                          <a:effectLst/>
                        </a:rPr>
                        <a:t>度</a:t>
                      </a:r>
                      <a:r>
                        <a:rPr lang="en-US" sz="1800" kern="0" dirty="0">
                          <a:effectLst/>
                        </a:rPr>
                        <a:t>KB</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en-US" sz="1800" kern="0" dirty="0">
                          <a:effectLst/>
                        </a:rPr>
                        <a:t>100% </a:t>
                      </a:r>
                      <a:r>
                        <a:rPr lang="zh-TW" sz="1800" kern="0" dirty="0">
                          <a:effectLst/>
                        </a:rPr>
                        <a:t>熔融，提供高剪切基層</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00031" marB="100031"/>
                </a:tc>
                <a:extLst>
                  <a:ext uri="{0D108BD9-81ED-4DB2-BD59-A6C34878D82A}">
                    <a16:rowId xmlns:a16="http://schemas.microsoft.com/office/drawing/2014/main" val="2480753273"/>
                  </a:ext>
                </a:extLst>
              </a:tr>
              <a:tr h="411898">
                <a:tc>
                  <a:txBody>
                    <a:bodyPr/>
                    <a:lstStyle/>
                    <a:p>
                      <a:pPr>
                        <a:spcBef>
                          <a:spcPts val="1200"/>
                        </a:spcBef>
                        <a:spcAft>
                          <a:spcPts val="1200"/>
                        </a:spcAft>
                      </a:pPr>
                      <a:r>
                        <a:rPr lang="en-US" sz="1800" kern="0">
                          <a:effectLst/>
                        </a:rPr>
                        <a:t>CNT </a:t>
                      </a:r>
                      <a:r>
                        <a:rPr lang="zh-TW" sz="1800" kern="0">
                          <a:effectLst/>
                        </a:rPr>
                        <a:t>加入區</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800" kern="0" dirty="0">
                          <a:effectLst/>
                        </a:rPr>
                        <a:t>超大導程螺紋</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800" kern="0" dirty="0">
                          <a:effectLst/>
                        </a:rPr>
                        <a:t>提供空間給極蓬鬆的粉末</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00031" marB="100031"/>
                </a:tc>
                <a:extLst>
                  <a:ext uri="{0D108BD9-81ED-4DB2-BD59-A6C34878D82A}">
                    <a16:rowId xmlns:a16="http://schemas.microsoft.com/office/drawing/2014/main" val="3514390908"/>
                  </a:ext>
                </a:extLst>
              </a:tr>
              <a:tr h="411898">
                <a:tc>
                  <a:txBody>
                    <a:bodyPr/>
                    <a:lstStyle/>
                    <a:p>
                      <a:pPr>
                        <a:spcBef>
                          <a:spcPts val="1200"/>
                        </a:spcBef>
                        <a:spcAft>
                          <a:spcPts val="1200"/>
                        </a:spcAft>
                      </a:pPr>
                      <a:r>
                        <a:rPr lang="zh-TW" sz="1600" kern="0">
                          <a:effectLst/>
                        </a:rPr>
                        <a:t>高剪切分散區</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600" kern="0" dirty="0">
                          <a:effectLst/>
                        </a:rPr>
                        <a:t>薄型捏合塊</a:t>
                      </a:r>
                      <a:r>
                        <a:rPr lang="en-US" sz="1600" kern="0" dirty="0">
                          <a:effectLst/>
                        </a:rPr>
                        <a:t> + 60</a:t>
                      </a:r>
                      <a:r>
                        <a:rPr lang="zh-TW" altLang="en-US" sz="1600" kern="0" dirty="0">
                          <a:effectLst/>
                        </a:rPr>
                        <a:t>度</a:t>
                      </a:r>
                      <a:r>
                        <a:rPr lang="en-US" sz="1600" kern="0" dirty="0">
                          <a:effectLst/>
                        </a:rPr>
                        <a:t>KB + </a:t>
                      </a:r>
                      <a:r>
                        <a:rPr lang="zh-TW" sz="1600" kern="0" dirty="0">
                          <a:effectLst/>
                        </a:rPr>
                        <a:t>反向螺紋</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600" kern="0">
                          <a:effectLst/>
                        </a:rPr>
                        <a:t>核心區：拆解</a:t>
                      </a:r>
                      <a:r>
                        <a:rPr lang="en-US" sz="1600" kern="0">
                          <a:effectLst/>
                        </a:rPr>
                        <a:t> CNTs </a:t>
                      </a:r>
                      <a:r>
                        <a:rPr lang="zh-TW" sz="1600" kern="0">
                          <a:effectLst/>
                        </a:rPr>
                        <a:t>糾結團塊</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00031" marB="100031"/>
                </a:tc>
                <a:extLst>
                  <a:ext uri="{0D108BD9-81ED-4DB2-BD59-A6C34878D82A}">
                    <a16:rowId xmlns:a16="http://schemas.microsoft.com/office/drawing/2014/main" val="3162054887"/>
                  </a:ext>
                </a:extLst>
              </a:tr>
              <a:tr h="411898">
                <a:tc>
                  <a:txBody>
                    <a:bodyPr/>
                    <a:lstStyle/>
                    <a:p>
                      <a:pPr>
                        <a:spcBef>
                          <a:spcPts val="1200"/>
                        </a:spcBef>
                        <a:spcAft>
                          <a:spcPts val="1200"/>
                        </a:spcAft>
                      </a:pPr>
                      <a:r>
                        <a:rPr lang="zh-TW" sz="1600" kern="0" dirty="0">
                          <a:effectLst/>
                        </a:rPr>
                        <a:t>分佈混合區</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600" kern="0" dirty="0">
                          <a:effectLst/>
                        </a:rPr>
                        <a:t>齒形混合元件</a:t>
                      </a:r>
                      <a:r>
                        <a:rPr lang="en-US" sz="1600" kern="0" dirty="0">
                          <a:effectLst/>
                        </a:rPr>
                        <a:t> (TME)</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600" kern="0">
                          <a:effectLst/>
                        </a:rPr>
                        <a:t>均勻分佈，保護</a:t>
                      </a:r>
                      <a:r>
                        <a:rPr lang="en-US" sz="1600" kern="0">
                          <a:effectLst/>
                        </a:rPr>
                        <a:t> CNTs </a:t>
                      </a:r>
                      <a:r>
                        <a:rPr lang="zh-TW" sz="1600" kern="0">
                          <a:effectLst/>
                        </a:rPr>
                        <a:t>長度以建立導電網</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00031" marB="100031"/>
                </a:tc>
                <a:extLst>
                  <a:ext uri="{0D108BD9-81ED-4DB2-BD59-A6C34878D82A}">
                    <a16:rowId xmlns:a16="http://schemas.microsoft.com/office/drawing/2014/main" val="3526180438"/>
                  </a:ext>
                </a:extLst>
              </a:tr>
              <a:tr h="411898">
                <a:tc>
                  <a:txBody>
                    <a:bodyPr/>
                    <a:lstStyle/>
                    <a:p>
                      <a:pPr>
                        <a:spcBef>
                          <a:spcPts val="1200"/>
                        </a:spcBef>
                        <a:spcAft>
                          <a:spcPts val="1200"/>
                        </a:spcAft>
                      </a:pPr>
                      <a:r>
                        <a:rPr lang="zh-TW" sz="1800" kern="0" dirty="0">
                          <a:effectLst/>
                        </a:rPr>
                        <a:t>真空段</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800" kern="0" dirty="0">
                          <a:effectLst/>
                        </a:rPr>
                        <a:t>大導程螺紋元件</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800" kern="0" dirty="0">
                          <a:effectLst/>
                        </a:rPr>
                        <a:t>排除粉末夾帶的巨量空氣</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00031" marB="100031"/>
                </a:tc>
                <a:extLst>
                  <a:ext uri="{0D108BD9-81ED-4DB2-BD59-A6C34878D82A}">
                    <a16:rowId xmlns:a16="http://schemas.microsoft.com/office/drawing/2014/main" val="4215398970"/>
                  </a:ext>
                </a:extLst>
              </a:tr>
              <a:tr h="472688">
                <a:tc>
                  <a:txBody>
                    <a:bodyPr/>
                    <a:lstStyle/>
                    <a:p>
                      <a:pPr>
                        <a:spcBef>
                          <a:spcPts val="1200"/>
                        </a:spcBef>
                        <a:spcAft>
                          <a:spcPts val="1200"/>
                        </a:spcAft>
                      </a:pPr>
                      <a:r>
                        <a:rPr lang="zh-TW" sz="1800" kern="0">
                          <a:effectLst/>
                        </a:rPr>
                        <a:t>擠出段</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800" kern="0" dirty="0">
                          <a:effectLst/>
                        </a:rPr>
                        <a:t>小導程螺紋</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75023" marT="100031" marB="100031"/>
                </a:tc>
                <a:tc>
                  <a:txBody>
                    <a:bodyPr/>
                    <a:lstStyle/>
                    <a:p>
                      <a:pPr>
                        <a:spcBef>
                          <a:spcPts val="1200"/>
                        </a:spcBef>
                        <a:spcAft>
                          <a:spcPts val="1200"/>
                        </a:spcAft>
                      </a:pPr>
                      <a:r>
                        <a:rPr lang="zh-TW" sz="1800" kern="0" dirty="0">
                          <a:effectLst/>
                        </a:rPr>
                        <a:t>增壓，確保出料細密</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00031" marB="100031"/>
                </a:tc>
                <a:extLst>
                  <a:ext uri="{0D108BD9-81ED-4DB2-BD59-A6C34878D82A}">
                    <a16:rowId xmlns:a16="http://schemas.microsoft.com/office/drawing/2014/main" val="719769678"/>
                  </a:ext>
                </a:extLst>
              </a:tr>
            </a:tbl>
          </a:graphicData>
        </a:graphic>
      </p:graphicFrame>
    </p:spTree>
    <p:extLst>
      <p:ext uri="{BB962C8B-B14F-4D97-AF65-F5344CB8AC3E}">
        <p14:creationId xmlns:p14="http://schemas.microsoft.com/office/powerpoint/2010/main" val="9716770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38363F-1306-4C79-913A-6847B076F155}"/>
              </a:ext>
            </a:extLst>
          </p:cNvPr>
          <p:cNvSpPr>
            <a:spLocks noGrp="1"/>
          </p:cNvSpPr>
          <p:nvPr>
            <p:ph type="title"/>
          </p:nvPr>
        </p:nvSpPr>
        <p:spPr>
          <a:xfrm>
            <a:off x="628650" y="365127"/>
            <a:ext cx="7886700" cy="569152"/>
          </a:xfrm>
        </p:spPr>
        <p:txBody>
          <a:bodyPr>
            <a:normAutofit fontScale="90000"/>
          </a:bodyPr>
          <a:lstStyle/>
          <a:p>
            <a:r>
              <a:rPr lang="zh-TW" altLang="en-US" dirty="0"/>
              <a:t>說明</a:t>
            </a:r>
          </a:p>
        </p:txBody>
      </p:sp>
      <p:sp>
        <p:nvSpPr>
          <p:cNvPr id="3" name="內容版面配置區 2">
            <a:extLst>
              <a:ext uri="{FF2B5EF4-FFF2-40B4-BE49-F238E27FC236}">
                <a16:creationId xmlns:a16="http://schemas.microsoft.com/office/drawing/2014/main" id="{A4D8F404-24C3-405F-984E-0E839C605592}"/>
              </a:ext>
            </a:extLst>
          </p:cNvPr>
          <p:cNvSpPr>
            <a:spLocks noGrp="1"/>
          </p:cNvSpPr>
          <p:nvPr>
            <p:ph idx="1"/>
          </p:nvPr>
        </p:nvSpPr>
        <p:spPr>
          <a:xfrm>
            <a:off x="569016" y="934278"/>
            <a:ext cx="7886700" cy="5797825"/>
          </a:xfrm>
        </p:spPr>
        <p:txBody>
          <a:bodyPr>
            <a:noAutofit/>
          </a:bodyPr>
          <a:lstStyle/>
          <a:p>
            <a:pPr marL="0" indent="0">
              <a:lnSpc>
                <a:spcPct val="100000"/>
              </a:lnSpc>
              <a:spcBef>
                <a:spcPts val="0"/>
              </a:spcBef>
              <a:buNone/>
            </a:pPr>
            <a:r>
              <a:rPr lang="en-US" altLang="zh-TW" sz="2100" b="1" dirty="0"/>
              <a:t>1. </a:t>
            </a:r>
            <a:r>
              <a:rPr lang="zh-TW" altLang="zh-TW" sz="2100" b="1" dirty="0">
                <a:solidFill>
                  <a:srgbClr val="FF0000"/>
                </a:solidFill>
              </a:rPr>
              <a:t>樹脂熔融與前段處理</a:t>
            </a:r>
            <a:r>
              <a:rPr lang="en-US" altLang="zh-TW" sz="2100" b="1" dirty="0">
                <a:solidFill>
                  <a:srgbClr val="FF0000"/>
                </a:solidFill>
              </a:rPr>
              <a:t> (Melting Zone)</a:t>
            </a:r>
            <a:endParaRPr lang="zh-TW" altLang="zh-TW" sz="2100" dirty="0">
              <a:solidFill>
                <a:srgbClr val="FF0000"/>
              </a:solidFill>
            </a:endParaRPr>
          </a:p>
          <a:p>
            <a:pPr>
              <a:lnSpc>
                <a:spcPct val="100000"/>
              </a:lnSpc>
              <a:spcBef>
                <a:spcPts val="0"/>
              </a:spcBef>
              <a:buFont typeface="Wingdings" panose="05000000000000000000" pitchFamily="2" charset="2"/>
              <a:buChar char="Ø"/>
            </a:pPr>
            <a:r>
              <a:rPr lang="zh-TW" altLang="zh-TW" sz="2100" dirty="0"/>
              <a:t>在加入</a:t>
            </a:r>
            <a:r>
              <a:rPr lang="en-US" altLang="zh-TW" sz="2100" dirty="0"/>
              <a:t> CNTs </a:t>
            </a:r>
            <a:r>
              <a:rPr lang="zh-TW" altLang="zh-TW" sz="2100" dirty="0"/>
              <a:t>之前，樹脂必須完全熔融，並達到較高的黏度（黏度越高，剪切應力傳遞效果越好）。</a:t>
            </a:r>
          </a:p>
          <a:p>
            <a:pPr lvl="0" fontAlgn="base">
              <a:lnSpc>
                <a:spcPct val="100000"/>
              </a:lnSpc>
              <a:spcBef>
                <a:spcPts val="0"/>
              </a:spcBef>
              <a:buFont typeface="Wingdings" panose="05000000000000000000" pitchFamily="2" charset="2"/>
              <a:buChar char="Ø"/>
            </a:pPr>
            <a:r>
              <a:rPr lang="zh-TW" altLang="zh-TW" sz="2100" b="1" dirty="0"/>
              <a:t>元件建議：</a:t>
            </a:r>
            <a:r>
              <a:rPr lang="zh-TW" altLang="zh-TW" sz="2100" dirty="0"/>
              <a:t> 使用強力的捏合塊組合（如</a:t>
            </a:r>
            <a:r>
              <a:rPr lang="en-US" altLang="zh-TW" sz="2100" dirty="0"/>
              <a:t> 45</a:t>
            </a:r>
            <a:r>
              <a:rPr lang="zh-TW" altLang="en-US" sz="2100" dirty="0"/>
              <a:t>度</a:t>
            </a:r>
            <a:r>
              <a:rPr lang="zh-TW" altLang="zh-TW" sz="2100" dirty="0"/>
              <a:t>與</a:t>
            </a:r>
            <a:r>
              <a:rPr lang="en-US" altLang="zh-TW" sz="2100" dirty="0"/>
              <a:t> 90</a:t>
            </a:r>
            <a:r>
              <a:rPr lang="zh-TW" altLang="en-US" sz="2100" dirty="0"/>
              <a:t>度</a:t>
            </a:r>
            <a:r>
              <a:rPr lang="en-US" altLang="zh-TW" sz="2100" dirty="0"/>
              <a:t> KB</a:t>
            </a:r>
            <a:r>
              <a:rPr lang="zh-TW" altLang="zh-TW" sz="2100" dirty="0"/>
              <a:t>）。</a:t>
            </a:r>
          </a:p>
          <a:p>
            <a:pPr lvl="0" fontAlgn="base">
              <a:lnSpc>
                <a:spcPct val="100000"/>
              </a:lnSpc>
              <a:spcBef>
                <a:spcPts val="0"/>
              </a:spcBef>
              <a:buFont typeface="Wingdings" panose="05000000000000000000" pitchFamily="2" charset="2"/>
              <a:buChar char="Ø"/>
            </a:pPr>
            <a:r>
              <a:rPr lang="zh-TW" altLang="zh-TW" sz="2100" b="1" dirty="0"/>
              <a:t>關鍵點：</a:t>
            </a:r>
            <a:r>
              <a:rPr lang="zh-TW" altLang="zh-TW" sz="2100" dirty="0"/>
              <a:t> 必須建立穩定的熔封，因為</a:t>
            </a:r>
            <a:r>
              <a:rPr lang="en-US" altLang="zh-TW" sz="2100" dirty="0"/>
              <a:t> CNTs </a:t>
            </a:r>
            <a:r>
              <a:rPr lang="zh-TW" altLang="zh-TW" sz="2100" dirty="0"/>
              <a:t>極輕，若熔封不穩，粉末會往加料口回噴。</a:t>
            </a:r>
          </a:p>
          <a:p>
            <a:pPr marL="0" indent="0">
              <a:lnSpc>
                <a:spcPct val="100000"/>
              </a:lnSpc>
              <a:spcBef>
                <a:spcPts val="0"/>
              </a:spcBef>
              <a:buNone/>
            </a:pPr>
            <a:r>
              <a:rPr lang="en-US" altLang="zh-TW" sz="2100" b="1" dirty="0"/>
              <a:t>2. </a:t>
            </a:r>
            <a:r>
              <a:rPr lang="zh-TW" altLang="zh-TW" sz="2100" b="1" dirty="0">
                <a:solidFill>
                  <a:srgbClr val="FF0000"/>
                </a:solidFill>
              </a:rPr>
              <a:t>奈米碳管側餵料</a:t>
            </a:r>
            <a:r>
              <a:rPr lang="en-US" altLang="zh-TW" sz="2100" b="1" dirty="0">
                <a:solidFill>
                  <a:srgbClr val="FF0000"/>
                </a:solidFill>
              </a:rPr>
              <a:t> (CNT Side Feeding)</a:t>
            </a:r>
            <a:endParaRPr lang="zh-TW" altLang="zh-TW" sz="2100" dirty="0">
              <a:solidFill>
                <a:srgbClr val="FF0000"/>
              </a:solidFill>
            </a:endParaRPr>
          </a:p>
          <a:p>
            <a:pPr lvl="0" fontAlgn="base">
              <a:lnSpc>
                <a:spcPct val="100000"/>
              </a:lnSpc>
              <a:spcBef>
                <a:spcPts val="0"/>
              </a:spcBef>
              <a:buFont typeface="Wingdings" panose="05000000000000000000" pitchFamily="2" charset="2"/>
              <a:buChar char="Ø"/>
            </a:pPr>
            <a:r>
              <a:rPr lang="zh-TW" altLang="zh-TW" sz="2100" b="1" dirty="0"/>
              <a:t>元件建議：</a:t>
            </a:r>
            <a:r>
              <a:rPr lang="zh-TW" altLang="zh-TW" sz="2100" dirty="0"/>
              <a:t> 使用特大導程（</a:t>
            </a:r>
            <a:r>
              <a:rPr lang="en-US" altLang="zh-TW" sz="2100" dirty="0"/>
              <a:t>Super Lead</a:t>
            </a:r>
            <a:r>
              <a:rPr lang="zh-TW" altLang="zh-TW" sz="2100" dirty="0"/>
              <a:t>）的輸送元件。</a:t>
            </a:r>
          </a:p>
          <a:p>
            <a:pPr lvl="0" fontAlgn="base">
              <a:lnSpc>
                <a:spcPct val="100000"/>
              </a:lnSpc>
              <a:spcBef>
                <a:spcPts val="0"/>
              </a:spcBef>
              <a:buFont typeface="Wingdings" panose="05000000000000000000" pitchFamily="2" charset="2"/>
              <a:buChar char="Ø"/>
            </a:pPr>
            <a:r>
              <a:rPr lang="zh-TW" altLang="zh-TW" sz="2100" b="1" dirty="0"/>
              <a:t>策略：</a:t>
            </a:r>
            <a:r>
              <a:rPr lang="en-US" altLang="zh-TW" sz="2100" dirty="0"/>
              <a:t> CNTs </a:t>
            </a:r>
            <a:r>
              <a:rPr lang="zh-TW" altLang="zh-TW" sz="2100" dirty="0"/>
              <a:t>體積非常大，需要極大的空間讓粉末進入熔體。建議使用專用的粉體側餵料機，甚至配合真空脫氣。</a:t>
            </a:r>
          </a:p>
          <a:p>
            <a:pPr marL="0" indent="0">
              <a:lnSpc>
                <a:spcPct val="100000"/>
              </a:lnSpc>
              <a:spcBef>
                <a:spcPts val="0"/>
              </a:spcBef>
              <a:buNone/>
            </a:pPr>
            <a:r>
              <a:rPr lang="en-US" altLang="zh-TW" sz="2100" b="1" dirty="0"/>
              <a:t>3. </a:t>
            </a:r>
            <a:r>
              <a:rPr lang="zh-TW" altLang="zh-TW" sz="2100" b="1" dirty="0">
                <a:solidFill>
                  <a:srgbClr val="FF0000"/>
                </a:solidFill>
              </a:rPr>
              <a:t>分散混合段：打開糾結</a:t>
            </a:r>
            <a:r>
              <a:rPr lang="en-US" altLang="zh-TW" sz="2100" b="1" dirty="0">
                <a:solidFill>
                  <a:srgbClr val="FF0000"/>
                </a:solidFill>
              </a:rPr>
              <a:t> (Dispersive Mixing)</a:t>
            </a:r>
            <a:endParaRPr lang="zh-TW" altLang="zh-TW" sz="2100" dirty="0">
              <a:solidFill>
                <a:srgbClr val="FF0000"/>
              </a:solidFill>
            </a:endParaRPr>
          </a:p>
          <a:p>
            <a:pPr>
              <a:lnSpc>
                <a:spcPct val="100000"/>
              </a:lnSpc>
              <a:spcBef>
                <a:spcPts val="0"/>
              </a:spcBef>
              <a:buFont typeface="Wingdings" panose="05000000000000000000" pitchFamily="2" charset="2"/>
              <a:buChar char="Ø"/>
            </a:pPr>
            <a:r>
              <a:rPr lang="zh-TW" altLang="zh-TW" sz="2100" dirty="0"/>
              <a:t>這是決定</a:t>
            </a:r>
            <a:r>
              <a:rPr lang="en-US" altLang="zh-TW" sz="2100" dirty="0"/>
              <a:t> CNTs </a:t>
            </a:r>
            <a:r>
              <a:rPr lang="zh-TW" altLang="zh-TW" sz="2100" dirty="0"/>
              <a:t>性能（如導電性、增強效果）的最關鍵區域。</a:t>
            </a:r>
          </a:p>
          <a:p>
            <a:pPr lvl="0" fontAlgn="base">
              <a:lnSpc>
                <a:spcPct val="100000"/>
              </a:lnSpc>
              <a:spcBef>
                <a:spcPts val="0"/>
              </a:spcBef>
              <a:buFont typeface="Wingdings" panose="05000000000000000000" pitchFamily="2" charset="2"/>
              <a:buChar char="Ø"/>
            </a:pPr>
            <a:r>
              <a:rPr lang="zh-TW" altLang="zh-TW" sz="2100" b="1" dirty="0"/>
              <a:t>元件建議：</a:t>
            </a:r>
            <a:r>
              <a:rPr lang="en-US" altLang="zh-TW" sz="2100" dirty="0"/>
              <a:t> </a:t>
            </a:r>
            <a:r>
              <a:rPr lang="zh-TW" altLang="zh-TW" sz="2100" dirty="0"/>
              <a:t>使用</a:t>
            </a:r>
            <a:r>
              <a:rPr lang="zh-TW" altLang="zh-TW" sz="2100" b="1" dirty="0"/>
              <a:t>薄型捏合塊</a:t>
            </a:r>
            <a:r>
              <a:rPr lang="en-US" altLang="zh-TW" sz="2100" b="1" dirty="0"/>
              <a:t> (Thin KB)</a:t>
            </a:r>
            <a:r>
              <a:rPr lang="zh-TW" altLang="zh-TW" sz="2100" dirty="0"/>
              <a:t>：增加剪切頻率。</a:t>
            </a:r>
          </a:p>
          <a:p>
            <a:pPr lvl="0" fontAlgn="base">
              <a:lnSpc>
                <a:spcPct val="100000"/>
              </a:lnSpc>
              <a:spcBef>
                <a:spcPts val="0"/>
              </a:spcBef>
              <a:buFont typeface="Wingdings" panose="05000000000000000000" pitchFamily="2" charset="2"/>
              <a:buChar char="Ø"/>
            </a:pPr>
            <a:r>
              <a:rPr lang="zh-TW" altLang="zh-TW" sz="2100" b="1" dirty="0"/>
              <a:t>左旋元件</a:t>
            </a:r>
            <a:r>
              <a:rPr lang="en-US" altLang="zh-TW" sz="2100" b="1" dirty="0"/>
              <a:t> (Left-hand elements)</a:t>
            </a:r>
            <a:r>
              <a:rPr lang="zh-TW" altLang="zh-TW" sz="2100" b="1" dirty="0"/>
              <a:t>：</a:t>
            </a:r>
            <a:r>
              <a:rPr lang="zh-TW" altLang="zh-TW" sz="2100" dirty="0"/>
              <a:t> 在混煉區末端放置一片左旋螺紋，建立高壓區，迫使</a:t>
            </a:r>
            <a:r>
              <a:rPr lang="en-US" altLang="zh-TW" sz="2100" dirty="0"/>
              <a:t> CNTs </a:t>
            </a:r>
            <a:r>
              <a:rPr lang="zh-TW" altLang="zh-TW" sz="2100" dirty="0"/>
              <a:t>團聚體在強大的流場中被拆解。</a:t>
            </a:r>
          </a:p>
          <a:p>
            <a:pPr lvl="0" fontAlgn="base">
              <a:lnSpc>
                <a:spcPct val="100000"/>
              </a:lnSpc>
              <a:spcBef>
                <a:spcPts val="0"/>
              </a:spcBef>
              <a:buFont typeface="Wingdings" panose="05000000000000000000" pitchFamily="2" charset="2"/>
              <a:buChar char="Ø"/>
            </a:pPr>
            <a:r>
              <a:rPr lang="zh-TW" altLang="zh-TW" sz="2100" b="1" dirty="0"/>
              <a:t>排列邏輯：</a:t>
            </a:r>
            <a:r>
              <a:rPr lang="zh-TW" altLang="zh-TW" sz="2100" dirty="0"/>
              <a:t> 這裡需要高剪切應力</a:t>
            </a:r>
            <a:r>
              <a:rPr lang="en-US" altLang="zh-TW" sz="2100" dirty="0"/>
              <a:t> (</a:t>
            </a:r>
            <a:r>
              <a:rPr lang="zh-TW" altLang="zh-TW" sz="2100" dirty="0"/>
              <a:t>剪切應力</a:t>
            </a:r>
            <a:r>
              <a:rPr lang="en-US" altLang="zh-TW" sz="2100" dirty="0"/>
              <a:t> =</a:t>
            </a:r>
            <a:r>
              <a:rPr lang="zh-TW" altLang="en-US" sz="2100" dirty="0"/>
              <a:t>黏度</a:t>
            </a:r>
            <a:r>
              <a:rPr lang="en-US" altLang="zh-TW" sz="2100" dirty="0">
                <a:latin typeface="Univers" panose="020B0503020202020204" pitchFamily="34" charset="0"/>
              </a:rPr>
              <a:t>×</a:t>
            </a:r>
            <a:r>
              <a:rPr lang="zh-TW" altLang="en-US" sz="2100" dirty="0">
                <a:latin typeface="Univers" panose="020B0503020202020204" pitchFamily="34" charset="0"/>
              </a:rPr>
              <a:t>剪切率</a:t>
            </a:r>
            <a:r>
              <a:rPr lang="en-US" altLang="zh-TW" sz="2100" dirty="0">
                <a:latin typeface="Univers" panose="020B0503020202020204" pitchFamily="34" charset="0"/>
              </a:rPr>
              <a:t>)</a:t>
            </a:r>
            <a:r>
              <a:rPr lang="zh-TW" altLang="zh-TW" sz="2100" dirty="0"/>
              <a:t>。為了不讓樹脂降解，通常採用「短而強」的剪切區，而非長距離的摩擦。</a:t>
            </a:r>
          </a:p>
          <a:p>
            <a:pPr>
              <a:lnSpc>
                <a:spcPct val="100000"/>
              </a:lnSpc>
              <a:spcBef>
                <a:spcPts val="0"/>
              </a:spcBef>
            </a:pPr>
            <a:endParaRPr lang="zh-TW" altLang="en-US" sz="2100" dirty="0"/>
          </a:p>
        </p:txBody>
      </p:sp>
    </p:spTree>
    <p:extLst>
      <p:ext uri="{BB962C8B-B14F-4D97-AF65-F5344CB8AC3E}">
        <p14:creationId xmlns:p14="http://schemas.microsoft.com/office/powerpoint/2010/main" val="19958915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1BF62FA-77C2-45E3-AEBE-F5C76DB7F01C}"/>
              </a:ext>
            </a:extLst>
          </p:cNvPr>
          <p:cNvSpPr>
            <a:spLocks noGrp="1"/>
          </p:cNvSpPr>
          <p:nvPr>
            <p:ph idx="1"/>
          </p:nvPr>
        </p:nvSpPr>
        <p:spPr>
          <a:xfrm>
            <a:off x="628650" y="891345"/>
            <a:ext cx="7886700" cy="5588967"/>
          </a:xfrm>
        </p:spPr>
        <p:txBody>
          <a:bodyPr>
            <a:normAutofit fontScale="85000" lnSpcReduction="10000"/>
          </a:bodyPr>
          <a:lstStyle/>
          <a:p>
            <a:pPr marL="0" indent="0">
              <a:lnSpc>
                <a:spcPct val="120000"/>
              </a:lnSpc>
              <a:spcBef>
                <a:spcPts val="500"/>
              </a:spcBef>
              <a:buNone/>
            </a:pPr>
            <a:r>
              <a:rPr lang="en-US" altLang="zh-TW" b="1" dirty="0"/>
              <a:t>4. </a:t>
            </a:r>
            <a:r>
              <a:rPr lang="zh-TW" altLang="zh-TW" b="1" dirty="0">
                <a:solidFill>
                  <a:srgbClr val="FF0000"/>
                </a:solidFill>
              </a:rPr>
              <a:t>分佈混合段：建立</a:t>
            </a:r>
            <a:r>
              <a:rPr lang="zh-TW" altLang="zh-TW" dirty="0">
                <a:solidFill>
                  <a:srgbClr val="FF0000"/>
                </a:solidFill>
              </a:rPr>
              <a:t>均勻</a:t>
            </a:r>
            <a:r>
              <a:rPr lang="zh-TW" altLang="en-US" dirty="0">
                <a:solidFill>
                  <a:srgbClr val="FF0000"/>
                </a:solidFill>
              </a:rPr>
              <a:t>分布</a:t>
            </a:r>
            <a:r>
              <a:rPr lang="en-US" altLang="zh-TW" b="1" dirty="0">
                <a:solidFill>
                  <a:srgbClr val="FF0000"/>
                </a:solidFill>
              </a:rPr>
              <a:t> (Distributive Mixing)</a:t>
            </a:r>
            <a:endParaRPr lang="zh-TW" altLang="zh-TW" dirty="0">
              <a:solidFill>
                <a:srgbClr val="FF0000"/>
              </a:solidFill>
            </a:endParaRPr>
          </a:p>
          <a:p>
            <a:pPr>
              <a:lnSpc>
                <a:spcPct val="120000"/>
              </a:lnSpc>
              <a:spcBef>
                <a:spcPts val="500"/>
              </a:spcBef>
              <a:buFont typeface="Wingdings" panose="05000000000000000000" pitchFamily="2" charset="2"/>
              <a:buChar char="Ø"/>
            </a:pPr>
            <a:r>
              <a:rPr lang="en-US" altLang="zh-TW" dirty="0"/>
              <a:t>CNTs </a:t>
            </a:r>
            <a:r>
              <a:rPr lang="zh-TW" altLang="zh-TW" dirty="0"/>
              <a:t>被打開後，必須均勻分佈在聚合物中，以形成</a:t>
            </a:r>
            <a:r>
              <a:rPr lang="zh-TW" altLang="zh-TW" b="1" dirty="0"/>
              <a:t>滲透網路（</a:t>
            </a:r>
            <a:r>
              <a:rPr lang="en-US" altLang="zh-TW" b="1" dirty="0"/>
              <a:t>Percolation Network</a:t>
            </a:r>
            <a:r>
              <a:rPr lang="zh-TW" altLang="zh-TW" b="1" dirty="0"/>
              <a:t>）</a:t>
            </a:r>
            <a:r>
              <a:rPr lang="zh-TW" altLang="zh-TW" dirty="0"/>
              <a:t>，這對導電性至關重要。</a:t>
            </a:r>
          </a:p>
          <a:p>
            <a:pPr lvl="0" fontAlgn="base">
              <a:lnSpc>
                <a:spcPct val="120000"/>
              </a:lnSpc>
              <a:spcBef>
                <a:spcPts val="500"/>
              </a:spcBef>
              <a:buFont typeface="Wingdings" panose="05000000000000000000" pitchFamily="2" charset="2"/>
              <a:buChar char="Ø"/>
            </a:pPr>
            <a:r>
              <a:rPr lang="zh-TW" altLang="zh-TW" b="1" dirty="0"/>
              <a:t>元件建議：齒形混合元件</a:t>
            </a:r>
            <a:r>
              <a:rPr lang="en-US" altLang="zh-TW" b="1" dirty="0"/>
              <a:t> (TME/SME)</a:t>
            </a:r>
            <a:r>
              <a:rPr lang="zh-TW" altLang="zh-TW" b="1" dirty="0"/>
              <a:t>：</a:t>
            </a:r>
            <a:r>
              <a:rPr lang="zh-TW" altLang="zh-TW" dirty="0"/>
              <a:t> 這類元件剪切力較低，但能不斷切割並重組流道，讓</a:t>
            </a:r>
            <a:r>
              <a:rPr lang="en-US" altLang="zh-TW" dirty="0"/>
              <a:t> CNTs </a:t>
            </a:r>
            <a:r>
              <a:rPr lang="zh-TW" altLang="zh-TW" dirty="0"/>
              <a:t>均勻散佈。</a:t>
            </a:r>
          </a:p>
          <a:p>
            <a:pPr lvl="0" fontAlgn="base">
              <a:lnSpc>
                <a:spcPct val="120000"/>
              </a:lnSpc>
              <a:spcBef>
                <a:spcPts val="500"/>
              </a:spcBef>
              <a:buFont typeface="Wingdings" panose="05000000000000000000" pitchFamily="2" charset="2"/>
              <a:buChar char="Ø"/>
            </a:pPr>
            <a:r>
              <a:rPr lang="zh-TW" altLang="zh-TW" b="1" dirty="0"/>
              <a:t>注意：</a:t>
            </a:r>
            <a:r>
              <a:rPr lang="zh-TW" altLang="zh-TW" dirty="0"/>
              <a:t> 如果剪切過度，會切斷</a:t>
            </a:r>
            <a:r>
              <a:rPr lang="en-US" altLang="zh-TW" dirty="0"/>
              <a:t> CNTs </a:t>
            </a:r>
            <a:r>
              <a:rPr lang="zh-TW" altLang="zh-TW" dirty="0"/>
              <a:t>的長徑比（</a:t>
            </a:r>
            <a:r>
              <a:rPr lang="en-US" altLang="zh-TW" dirty="0"/>
              <a:t>Aspect Ratio</a:t>
            </a:r>
            <a:r>
              <a:rPr lang="zh-TW" altLang="zh-TW" dirty="0"/>
              <a:t>），反而會導致導電率下降。因此，後段應轉向溫和的分佈混合。</a:t>
            </a:r>
          </a:p>
          <a:p>
            <a:pPr marL="0" indent="0">
              <a:lnSpc>
                <a:spcPct val="120000"/>
              </a:lnSpc>
              <a:spcBef>
                <a:spcPts val="500"/>
              </a:spcBef>
              <a:buNone/>
            </a:pPr>
            <a:r>
              <a:rPr lang="en-US" altLang="zh-TW" b="1" dirty="0"/>
              <a:t>5. </a:t>
            </a:r>
            <a:r>
              <a:rPr lang="zh-TW" altLang="zh-TW" b="1" dirty="0">
                <a:solidFill>
                  <a:srgbClr val="FF0000"/>
                </a:solidFill>
              </a:rPr>
              <a:t>真空脫氣與穩定</a:t>
            </a:r>
            <a:r>
              <a:rPr lang="en-US" altLang="zh-TW" b="1" dirty="0">
                <a:solidFill>
                  <a:srgbClr val="FF0000"/>
                </a:solidFill>
              </a:rPr>
              <a:t> (Venting &amp; Discharge)</a:t>
            </a:r>
            <a:endParaRPr lang="zh-TW" altLang="zh-TW" dirty="0">
              <a:solidFill>
                <a:srgbClr val="FF0000"/>
              </a:solidFill>
            </a:endParaRPr>
          </a:p>
          <a:p>
            <a:pPr lvl="0" fontAlgn="base">
              <a:lnSpc>
                <a:spcPct val="120000"/>
              </a:lnSpc>
              <a:spcBef>
                <a:spcPts val="500"/>
              </a:spcBef>
              <a:buFont typeface="Wingdings" panose="05000000000000000000" pitchFamily="2" charset="2"/>
              <a:buChar char="Ø"/>
            </a:pPr>
            <a:r>
              <a:rPr lang="zh-TW" altLang="zh-TW" b="1" dirty="0"/>
              <a:t>真空段：</a:t>
            </a:r>
            <a:r>
              <a:rPr lang="en-US" altLang="zh-TW" dirty="0"/>
              <a:t> CNTs </a:t>
            </a:r>
            <a:r>
              <a:rPr lang="zh-TW" altLang="zh-TW" dirty="0"/>
              <a:t>夾帶大量空氣，必須在高真空（</a:t>
            </a:r>
            <a:r>
              <a:rPr lang="en-US" altLang="zh-TW" dirty="0"/>
              <a:t>-0.09 MPa </a:t>
            </a:r>
            <a:r>
              <a:rPr lang="zh-TW" altLang="zh-TW" dirty="0"/>
              <a:t>以上）下排除，否則成品會</a:t>
            </a:r>
            <a:r>
              <a:rPr lang="zh-TW" altLang="en-US" dirty="0"/>
              <a:t>出現很</a:t>
            </a:r>
            <a:r>
              <a:rPr lang="zh-TW" altLang="zh-TW" dirty="0"/>
              <a:t>多</a:t>
            </a:r>
            <a:r>
              <a:rPr lang="zh-TW" altLang="en-US" dirty="0"/>
              <a:t>氣</a:t>
            </a:r>
            <a:r>
              <a:rPr lang="zh-TW" altLang="zh-TW" dirty="0"/>
              <a:t>孔。</a:t>
            </a:r>
          </a:p>
          <a:p>
            <a:pPr lvl="0" fontAlgn="base">
              <a:lnSpc>
                <a:spcPct val="120000"/>
              </a:lnSpc>
              <a:spcBef>
                <a:spcPts val="500"/>
              </a:spcBef>
              <a:buFont typeface="Wingdings" panose="05000000000000000000" pitchFamily="2" charset="2"/>
              <a:buChar char="Ø"/>
            </a:pPr>
            <a:r>
              <a:rPr lang="zh-TW" altLang="zh-TW" b="1" dirty="0"/>
              <a:t>計量段：</a:t>
            </a:r>
            <a:r>
              <a:rPr lang="zh-TW" altLang="zh-TW" dirty="0"/>
              <a:t> 使用小導程元件</a:t>
            </a:r>
            <a:r>
              <a:rPr lang="zh-TW" altLang="en-US" dirty="0"/>
              <a:t>來增壓並</a:t>
            </a:r>
            <a:r>
              <a:rPr lang="zh-TW" altLang="zh-TW" dirty="0"/>
              <a:t>穩定擠出。</a:t>
            </a:r>
          </a:p>
          <a:p>
            <a:pPr>
              <a:lnSpc>
                <a:spcPct val="120000"/>
              </a:lnSpc>
              <a:spcBef>
                <a:spcPts val="500"/>
              </a:spcBef>
            </a:pPr>
            <a:endParaRPr lang="zh-TW" altLang="en-US" dirty="0"/>
          </a:p>
        </p:txBody>
      </p:sp>
    </p:spTree>
    <p:extLst>
      <p:ext uri="{BB962C8B-B14F-4D97-AF65-F5344CB8AC3E}">
        <p14:creationId xmlns:p14="http://schemas.microsoft.com/office/powerpoint/2010/main" val="477980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投影片編號版面配置區 4"/>
          <p:cNvSpPr>
            <a:spLocks noGrp="1"/>
          </p:cNvSpPr>
          <p:nvPr>
            <p:ph type="sldNum" sz="quarter" idx="12"/>
          </p:nvPr>
        </p:nvSpPr>
        <p:spPr>
          <a:noFill/>
        </p:spPr>
        <p:txBody>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CCDACD2F-1851-43BE-BA5F-AE50DCC5BE03}" type="slidenum">
              <a:rPr lang="en-US" altLang="zh-TW" sz="1400" smtClean="0"/>
              <a:pPr eaLnBrk="1" hangingPunct="1"/>
              <a:t>11</a:t>
            </a:fld>
            <a:endParaRPr lang="en-US" altLang="zh-TW" sz="1400"/>
          </a:p>
        </p:txBody>
      </p:sp>
      <p:sp>
        <p:nvSpPr>
          <p:cNvPr id="353283" name="Rectangle 2"/>
          <p:cNvSpPr>
            <a:spLocks noGrp="1" noChangeArrowheads="1"/>
          </p:cNvSpPr>
          <p:nvPr>
            <p:ph type="title"/>
          </p:nvPr>
        </p:nvSpPr>
        <p:spPr/>
        <p:txBody>
          <a:bodyPr>
            <a:normAutofit/>
          </a:bodyPr>
          <a:lstStyle/>
          <a:p>
            <a:pPr eaLnBrk="1" hangingPunct="1"/>
            <a:r>
              <a:rPr lang="zh-TW" altLang="en-US" sz="4000" dirty="0"/>
              <a:t>在塑料</a:t>
            </a:r>
            <a:r>
              <a:rPr lang="en-US" altLang="zh-TW" sz="4000" dirty="0"/>
              <a:t>PP</a:t>
            </a:r>
            <a:r>
              <a:rPr lang="zh-TW" altLang="en-US" sz="4000" dirty="0"/>
              <a:t>中</a:t>
            </a:r>
            <a:r>
              <a:rPr lang="en-US" altLang="zh-TW" sz="4000" dirty="0"/>
              <a:t>CaCO</a:t>
            </a:r>
            <a:r>
              <a:rPr lang="en-US" altLang="zh-TW" sz="1800" dirty="0"/>
              <a:t>3</a:t>
            </a:r>
            <a:r>
              <a:rPr lang="zh-TW" altLang="en-US" sz="4000" dirty="0"/>
              <a:t>平均粒徑對衝擊強度的影響</a:t>
            </a:r>
          </a:p>
        </p:txBody>
      </p:sp>
      <p:pic>
        <p:nvPicPr>
          <p:cNvPr id="3532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02063"/>
            <a:ext cx="5618162" cy="471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圖說文字 2"/>
          <p:cNvSpPr/>
          <p:nvPr/>
        </p:nvSpPr>
        <p:spPr>
          <a:xfrm>
            <a:off x="6804248" y="3501008"/>
            <a:ext cx="1800200" cy="1512168"/>
          </a:xfrm>
          <a:prstGeom prst="wedgeRectCallout">
            <a:avLst>
              <a:gd name="adj1" fmla="val -104221"/>
              <a:gd name="adj2" fmla="val 10539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solidFill>
                  <a:schemeClr val="tx1"/>
                </a:solidFill>
              </a:rPr>
              <a:t>CaCO3</a:t>
            </a:r>
            <a:r>
              <a:rPr lang="zh-TW" altLang="en-US" sz="2000" dirty="0">
                <a:solidFill>
                  <a:schemeClr val="tx1"/>
                </a:solidFill>
              </a:rPr>
              <a:t>粒徑過大</a:t>
            </a:r>
            <a:r>
              <a:rPr lang="zh-TW" altLang="en-US" sz="2000" dirty="0">
                <a:solidFill>
                  <a:schemeClr val="tx1"/>
                </a:solidFill>
                <a:latin typeface="新細明體"/>
              </a:rPr>
              <a:t>，既使分散性良好</a:t>
            </a:r>
            <a:r>
              <a:rPr lang="zh-TW" altLang="en-US" sz="2000" dirty="0">
                <a:solidFill>
                  <a:schemeClr val="tx1"/>
                </a:solidFill>
                <a:latin typeface="新細明體"/>
                <a:ea typeface="新細明體"/>
              </a:rPr>
              <a:t>，</a:t>
            </a:r>
            <a:r>
              <a:rPr lang="zh-TW" altLang="en-US" sz="2000" dirty="0">
                <a:solidFill>
                  <a:schemeClr val="tx1"/>
                </a:solidFill>
              </a:rPr>
              <a:t>衝擊強度仍會明顯下降</a:t>
            </a:r>
          </a:p>
        </p:txBody>
      </p:sp>
      <p:sp>
        <p:nvSpPr>
          <p:cNvPr id="7" name="矩形圖說文字 6"/>
          <p:cNvSpPr/>
          <p:nvPr/>
        </p:nvSpPr>
        <p:spPr>
          <a:xfrm>
            <a:off x="290836" y="4486260"/>
            <a:ext cx="1800200" cy="1512168"/>
          </a:xfrm>
          <a:prstGeom prst="wedgeRectCallout">
            <a:avLst>
              <a:gd name="adj1" fmla="val 109115"/>
              <a:gd name="adj2" fmla="val 1720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solidFill>
                  <a:schemeClr val="tx1"/>
                </a:solidFill>
              </a:rPr>
              <a:t>CaCO3</a:t>
            </a:r>
            <a:r>
              <a:rPr lang="zh-TW" altLang="en-US" sz="2000" dirty="0">
                <a:solidFill>
                  <a:schemeClr val="tx1"/>
                </a:solidFill>
              </a:rPr>
              <a:t>粒徑太小</a:t>
            </a:r>
            <a:r>
              <a:rPr lang="zh-TW" altLang="en-US" sz="2000" dirty="0">
                <a:solidFill>
                  <a:schemeClr val="tx1"/>
                </a:solidFill>
                <a:latin typeface="新細明體"/>
              </a:rPr>
              <a:t>，容易聚集成大顆粒</a:t>
            </a:r>
            <a:r>
              <a:rPr lang="zh-TW" altLang="en-US" sz="2000" dirty="0">
                <a:solidFill>
                  <a:schemeClr val="tx1"/>
                </a:solidFill>
                <a:latin typeface="新細明體"/>
                <a:ea typeface="新細明體"/>
              </a:rPr>
              <a:t>，導致</a:t>
            </a:r>
            <a:r>
              <a:rPr lang="zh-TW" altLang="en-US" sz="2000" dirty="0">
                <a:solidFill>
                  <a:schemeClr val="tx1"/>
                </a:solidFill>
              </a:rPr>
              <a:t>衝擊強度明顯下降</a:t>
            </a:r>
          </a:p>
        </p:txBody>
      </p:sp>
    </p:spTree>
    <p:extLst>
      <p:ext uri="{BB962C8B-B14F-4D97-AF65-F5344CB8AC3E}">
        <p14:creationId xmlns:p14="http://schemas.microsoft.com/office/powerpoint/2010/main" val="35972566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EF4A0D-9285-4CBA-AD14-FCF987C4AE35}"/>
              </a:ext>
            </a:extLst>
          </p:cNvPr>
          <p:cNvSpPr>
            <a:spLocks noGrp="1"/>
          </p:cNvSpPr>
          <p:nvPr>
            <p:ph type="title"/>
          </p:nvPr>
        </p:nvSpPr>
        <p:spPr/>
        <p:txBody>
          <a:bodyPr/>
          <a:lstStyle/>
          <a:p>
            <a:r>
              <a:rPr lang="zh-TW" altLang="en-US" dirty="0"/>
              <a:t>其他注意事項</a:t>
            </a:r>
          </a:p>
        </p:txBody>
      </p:sp>
      <p:sp>
        <p:nvSpPr>
          <p:cNvPr id="3" name="內容版面配置區 2">
            <a:extLst>
              <a:ext uri="{FF2B5EF4-FFF2-40B4-BE49-F238E27FC236}">
                <a16:creationId xmlns:a16="http://schemas.microsoft.com/office/drawing/2014/main" id="{47C9ED5F-BE06-4368-9879-1FE46DF3B7F8}"/>
              </a:ext>
            </a:extLst>
          </p:cNvPr>
          <p:cNvSpPr>
            <a:spLocks noGrp="1"/>
          </p:cNvSpPr>
          <p:nvPr>
            <p:ph idx="1"/>
          </p:nvPr>
        </p:nvSpPr>
        <p:spPr>
          <a:xfrm>
            <a:off x="628650" y="1845503"/>
            <a:ext cx="8217176" cy="4351338"/>
          </a:xfrm>
        </p:spPr>
        <p:txBody>
          <a:bodyPr>
            <a:normAutofit/>
          </a:bodyPr>
          <a:lstStyle/>
          <a:p>
            <a:pPr lvl="0" fontAlgn="base">
              <a:lnSpc>
                <a:spcPct val="100000"/>
              </a:lnSpc>
              <a:buFont typeface="Wingdings" panose="05000000000000000000" pitchFamily="2" charset="2"/>
              <a:buChar char="n"/>
            </a:pPr>
            <a:r>
              <a:rPr lang="zh-TW" altLang="zh-TW" sz="2400" b="1" dirty="0"/>
              <a:t>母粒法</a:t>
            </a:r>
            <a:r>
              <a:rPr lang="en-US" altLang="zh-TW" sz="2400" b="1" dirty="0"/>
              <a:t> (Masterbatch)</a:t>
            </a:r>
            <a:r>
              <a:rPr lang="zh-TW" altLang="zh-TW" sz="2400" b="1" dirty="0"/>
              <a:t>：</a:t>
            </a:r>
            <a:r>
              <a:rPr lang="zh-TW" altLang="zh-TW" sz="2400" dirty="0"/>
              <a:t> 若直接添加</a:t>
            </a:r>
            <a:r>
              <a:rPr lang="en-US" altLang="zh-TW" sz="2400" dirty="0"/>
              <a:t> CNTs </a:t>
            </a:r>
            <a:r>
              <a:rPr lang="zh-TW" altLang="zh-TW" sz="2400" dirty="0"/>
              <a:t>難度太大，建議先製作</a:t>
            </a:r>
            <a:r>
              <a:rPr lang="en-US" altLang="zh-TW" sz="2400" dirty="0"/>
              <a:t> 10-15% </a:t>
            </a:r>
            <a:r>
              <a:rPr lang="zh-TW" altLang="zh-TW" sz="2400" dirty="0"/>
              <a:t>的</a:t>
            </a:r>
            <a:r>
              <a:rPr lang="en-US" altLang="zh-TW" sz="2400" dirty="0"/>
              <a:t> CNTs </a:t>
            </a:r>
            <a:r>
              <a:rPr lang="zh-TW" altLang="zh-TW" sz="2400" dirty="0"/>
              <a:t>母粒，再進行二次稀釋。</a:t>
            </a:r>
          </a:p>
          <a:p>
            <a:pPr lvl="0" fontAlgn="base">
              <a:lnSpc>
                <a:spcPct val="100000"/>
              </a:lnSpc>
              <a:buFont typeface="Wingdings" panose="05000000000000000000" pitchFamily="2" charset="2"/>
              <a:buChar char="n"/>
            </a:pPr>
            <a:r>
              <a:rPr lang="zh-TW" altLang="zh-TW" sz="2400" b="1" dirty="0"/>
              <a:t>黏度控制：</a:t>
            </a:r>
            <a:r>
              <a:rPr lang="zh-TW" altLang="zh-TW" sz="2400" dirty="0"/>
              <a:t> 混煉</a:t>
            </a:r>
            <a:r>
              <a:rPr lang="en-US" altLang="zh-TW" sz="2400" dirty="0"/>
              <a:t> CNTs </a:t>
            </a:r>
            <a:r>
              <a:rPr lang="zh-TW" altLang="zh-TW" sz="2400" dirty="0"/>
              <a:t>時，樹脂黏度越高（加工溫度設定略低），剪切力傳遞越有效，分散效果越好。</a:t>
            </a:r>
          </a:p>
          <a:p>
            <a:pPr lvl="0" fontAlgn="base">
              <a:lnSpc>
                <a:spcPct val="100000"/>
              </a:lnSpc>
              <a:buFont typeface="Wingdings" panose="05000000000000000000" pitchFamily="2" charset="2"/>
              <a:buChar char="n"/>
            </a:pPr>
            <a:r>
              <a:rPr lang="zh-TW" altLang="zh-TW" sz="2400" b="1" dirty="0"/>
              <a:t>螺桿轉速：</a:t>
            </a:r>
            <a:r>
              <a:rPr lang="zh-TW" altLang="zh-TW" sz="2400" dirty="0"/>
              <a:t> 通常需要較高的轉速（如</a:t>
            </a:r>
            <a:r>
              <a:rPr lang="en-US" altLang="zh-TW" sz="2400" dirty="0"/>
              <a:t> 500 RPM </a:t>
            </a:r>
            <a:r>
              <a:rPr lang="zh-TW" altLang="zh-TW" sz="2400" dirty="0"/>
              <a:t>以上）來獲得足夠的剪切率，但需嚴格監控熔體溫度，防止過熱。</a:t>
            </a:r>
            <a:endParaRPr lang="en-US" altLang="zh-TW" sz="2400" dirty="0"/>
          </a:p>
          <a:p>
            <a:pPr lvl="0" fontAlgn="base">
              <a:lnSpc>
                <a:spcPct val="100000"/>
              </a:lnSpc>
              <a:buFont typeface="Wingdings" panose="05000000000000000000" pitchFamily="2" charset="2"/>
              <a:buChar char="n"/>
            </a:pPr>
            <a:endParaRPr lang="en-US" altLang="zh-TW" sz="2400" dirty="0"/>
          </a:p>
          <a:p>
            <a:pPr marL="0" lvl="0" indent="0" algn="ctr" fontAlgn="base">
              <a:lnSpc>
                <a:spcPct val="100000"/>
              </a:lnSpc>
              <a:buNone/>
            </a:pPr>
            <a:r>
              <a:rPr lang="en-US" altLang="zh-TW" sz="2400" dirty="0"/>
              <a:t>(</a:t>
            </a:r>
            <a:r>
              <a:rPr lang="zh-TW" altLang="zh-TW" sz="2400" dirty="0"/>
              <a:t>剪切應力</a:t>
            </a:r>
            <a:r>
              <a:rPr lang="en-US" altLang="zh-TW" sz="2400" dirty="0"/>
              <a:t> =</a:t>
            </a:r>
            <a:r>
              <a:rPr lang="zh-TW" altLang="en-US" sz="2400" dirty="0"/>
              <a:t>黏度</a:t>
            </a:r>
            <a:r>
              <a:rPr lang="en-US" altLang="zh-TW" sz="2400" dirty="0">
                <a:latin typeface="Univers" panose="020B0503020202020204" pitchFamily="34" charset="0"/>
              </a:rPr>
              <a:t>×</a:t>
            </a:r>
            <a:r>
              <a:rPr lang="zh-TW" altLang="en-US" sz="2400" dirty="0">
                <a:latin typeface="Univers" panose="020B0503020202020204" pitchFamily="34" charset="0"/>
              </a:rPr>
              <a:t>剪切率</a:t>
            </a:r>
            <a:r>
              <a:rPr lang="en-US" altLang="zh-TW" sz="2400" dirty="0">
                <a:latin typeface="Univers" panose="020B0503020202020204" pitchFamily="34" charset="0"/>
              </a:rPr>
              <a:t>)</a:t>
            </a:r>
            <a:endParaRPr lang="zh-TW" altLang="en-US" sz="2400" dirty="0"/>
          </a:p>
        </p:txBody>
      </p:sp>
    </p:spTree>
    <p:extLst>
      <p:ext uri="{BB962C8B-B14F-4D97-AF65-F5344CB8AC3E}">
        <p14:creationId xmlns:p14="http://schemas.microsoft.com/office/powerpoint/2010/main" val="42409276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1AC875-9F54-4A40-AE66-C46993BC0907}"/>
              </a:ext>
            </a:extLst>
          </p:cNvPr>
          <p:cNvSpPr>
            <a:spLocks noGrp="1"/>
          </p:cNvSpPr>
          <p:nvPr>
            <p:ph type="title"/>
          </p:nvPr>
        </p:nvSpPr>
        <p:spPr/>
        <p:txBody>
          <a:bodyPr/>
          <a:lstStyle/>
          <a:p>
            <a:pPr algn="ctr"/>
            <a:r>
              <a:rPr lang="zh-TW" altLang="zh-TW" dirty="0"/>
              <a:t>塑料與玻纖的混煉</a:t>
            </a:r>
            <a:endParaRPr lang="zh-TW" altLang="en-US" dirty="0"/>
          </a:p>
        </p:txBody>
      </p:sp>
      <p:sp>
        <p:nvSpPr>
          <p:cNvPr id="3" name="內容版面配置區 2">
            <a:extLst>
              <a:ext uri="{FF2B5EF4-FFF2-40B4-BE49-F238E27FC236}">
                <a16:creationId xmlns:a16="http://schemas.microsoft.com/office/drawing/2014/main" id="{AF3599F2-5A5D-408C-97B0-B52AACC0A1E4}"/>
              </a:ext>
            </a:extLst>
          </p:cNvPr>
          <p:cNvSpPr>
            <a:spLocks noGrp="1"/>
          </p:cNvSpPr>
          <p:nvPr>
            <p:ph idx="1"/>
          </p:nvPr>
        </p:nvSpPr>
        <p:spPr>
          <a:xfrm>
            <a:off x="628650" y="1467816"/>
            <a:ext cx="7886700" cy="1686201"/>
          </a:xfrm>
        </p:spPr>
        <p:txBody>
          <a:bodyPr>
            <a:normAutofit/>
          </a:bodyPr>
          <a:lstStyle/>
          <a:p>
            <a:pPr>
              <a:lnSpc>
                <a:spcPct val="110000"/>
              </a:lnSpc>
              <a:spcBef>
                <a:spcPts val="0"/>
              </a:spcBef>
              <a:buFont typeface="Wingdings" panose="05000000000000000000" pitchFamily="2" charset="2"/>
              <a:buChar char="n"/>
            </a:pPr>
            <a:r>
              <a:rPr lang="zh-TW" altLang="zh-TW" sz="2200" dirty="0"/>
              <a:t>玻纖混煉的</a:t>
            </a:r>
            <a:r>
              <a:rPr lang="zh-TW" altLang="en-US" sz="2200" dirty="0"/>
              <a:t>關鍵</a:t>
            </a:r>
            <a:r>
              <a:rPr lang="zh-TW" altLang="zh-TW" sz="2200" dirty="0"/>
              <a:t>在於：</a:t>
            </a:r>
            <a:r>
              <a:rPr lang="zh-TW" altLang="zh-TW" sz="2200" b="1" dirty="0">
                <a:solidFill>
                  <a:srgbClr val="FF0000"/>
                </a:solidFill>
              </a:rPr>
              <a:t>既要將玻纖束徹底打開並均勻分散，又要儘可能保留玻纖的長度</a:t>
            </a:r>
            <a:r>
              <a:rPr lang="zh-TW" altLang="zh-TW" sz="2200" dirty="0"/>
              <a:t>。玻纖若被螺桿剪得太短，增強效果（如抗張強度、衝擊強度）會大幅下降。以下是針對玻纖強化塑料的螺桿排列建議：</a:t>
            </a:r>
            <a:endParaRPr lang="zh-TW" altLang="en-US" sz="2200" dirty="0"/>
          </a:p>
        </p:txBody>
      </p:sp>
      <p:graphicFrame>
        <p:nvGraphicFramePr>
          <p:cNvPr id="4" name="表格 3">
            <a:extLst>
              <a:ext uri="{FF2B5EF4-FFF2-40B4-BE49-F238E27FC236}">
                <a16:creationId xmlns:a16="http://schemas.microsoft.com/office/drawing/2014/main" id="{B246BCD9-C323-4FAF-947B-63896CD93D18}"/>
              </a:ext>
            </a:extLst>
          </p:cNvPr>
          <p:cNvGraphicFramePr>
            <a:graphicFrameLocks noGrp="1"/>
          </p:cNvGraphicFramePr>
          <p:nvPr>
            <p:extLst>
              <p:ext uri="{D42A27DB-BD31-4B8C-83A1-F6EECF244321}">
                <p14:modId xmlns:p14="http://schemas.microsoft.com/office/powerpoint/2010/main" val="3193935538"/>
              </p:ext>
            </p:extLst>
          </p:nvPr>
        </p:nvGraphicFramePr>
        <p:xfrm>
          <a:off x="833582" y="3288264"/>
          <a:ext cx="7476836" cy="3346017"/>
        </p:xfrm>
        <a:graphic>
          <a:graphicData uri="http://schemas.openxmlformats.org/drawingml/2006/table">
            <a:tbl>
              <a:tblPr firstRow="1" firstCol="1" bandRow="1">
                <a:tableStyleId>{5940675A-B579-460E-94D1-54222C63F5DA}</a:tableStyleId>
              </a:tblPr>
              <a:tblGrid>
                <a:gridCol w="1838036">
                  <a:extLst>
                    <a:ext uri="{9D8B030D-6E8A-4147-A177-3AD203B41FA5}">
                      <a16:colId xmlns:a16="http://schemas.microsoft.com/office/drawing/2014/main" val="889545574"/>
                    </a:ext>
                  </a:extLst>
                </a:gridCol>
                <a:gridCol w="2690191">
                  <a:extLst>
                    <a:ext uri="{9D8B030D-6E8A-4147-A177-3AD203B41FA5}">
                      <a16:colId xmlns:a16="http://schemas.microsoft.com/office/drawing/2014/main" val="631619173"/>
                    </a:ext>
                  </a:extLst>
                </a:gridCol>
                <a:gridCol w="2948609">
                  <a:extLst>
                    <a:ext uri="{9D8B030D-6E8A-4147-A177-3AD203B41FA5}">
                      <a16:colId xmlns:a16="http://schemas.microsoft.com/office/drawing/2014/main" val="3932288019"/>
                    </a:ext>
                  </a:extLst>
                </a:gridCol>
              </a:tblGrid>
              <a:tr h="504851">
                <a:tc>
                  <a:txBody>
                    <a:bodyPr/>
                    <a:lstStyle/>
                    <a:p>
                      <a:pPr>
                        <a:spcBef>
                          <a:spcPts val="1200"/>
                        </a:spcBef>
                        <a:spcAft>
                          <a:spcPts val="1200"/>
                        </a:spcAft>
                      </a:pPr>
                      <a:r>
                        <a:rPr lang="zh-TW" sz="1600" kern="0">
                          <a:effectLst/>
                        </a:rPr>
                        <a:t>區段</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dirty="0">
                          <a:effectLst/>
                        </a:rPr>
                        <a:t>建議元件排列</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dirty="0">
                          <a:effectLst/>
                        </a:rPr>
                        <a:t>目的與功能</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20203" marB="120203"/>
                </a:tc>
                <a:extLst>
                  <a:ext uri="{0D108BD9-81ED-4DB2-BD59-A6C34878D82A}">
                    <a16:rowId xmlns:a16="http://schemas.microsoft.com/office/drawing/2014/main" val="4019924374"/>
                  </a:ext>
                </a:extLst>
              </a:tr>
              <a:tr h="639737">
                <a:tc>
                  <a:txBody>
                    <a:bodyPr/>
                    <a:lstStyle/>
                    <a:p>
                      <a:pPr>
                        <a:spcBef>
                          <a:spcPts val="1200"/>
                        </a:spcBef>
                        <a:spcAft>
                          <a:spcPts val="1200"/>
                        </a:spcAft>
                      </a:pPr>
                      <a:r>
                        <a:rPr lang="zh-TW" sz="1600" kern="0">
                          <a:effectLst/>
                        </a:rPr>
                        <a:t>第一段：加料</a:t>
                      </a:r>
                      <a:r>
                        <a:rPr lang="en-US" sz="1600" kern="0">
                          <a:effectLst/>
                        </a:rPr>
                        <a:t>/</a:t>
                      </a:r>
                      <a:r>
                        <a:rPr lang="zh-TW" sz="1600" kern="0">
                          <a:effectLst/>
                        </a:rPr>
                        <a:t>熔融</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dirty="0">
                          <a:effectLst/>
                        </a:rPr>
                        <a:t>輸送元件</a:t>
                      </a:r>
                      <a:r>
                        <a:rPr lang="en-US" sz="1600" kern="0" dirty="0">
                          <a:effectLst/>
                        </a:rPr>
                        <a:t> + 45</a:t>
                      </a:r>
                      <a:r>
                        <a:rPr lang="zh-TW" altLang="en-US" sz="1600" kern="0" dirty="0">
                          <a:effectLst/>
                        </a:rPr>
                        <a:t>度</a:t>
                      </a:r>
                      <a:r>
                        <a:rPr lang="en-US" sz="1600" kern="0" dirty="0">
                          <a:effectLst/>
                        </a:rPr>
                        <a:t>KB + 90</a:t>
                      </a:r>
                      <a:r>
                        <a:rPr lang="zh-TW" altLang="en-US" sz="1600" kern="0" dirty="0">
                          <a:effectLst/>
                        </a:rPr>
                        <a:t>度</a:t>
                      </a:r>
                      <a:r>
                        <a:rPr lang="en-US" sz="1600" kern="0" dirty="0">
                          <a:effectLst/>
                        </a:rPr>
                        <a:t>KB</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a:effectLst/>
                        </a:rPr>
                        <a:t>確保樹脂在</a:t>
                      </a:r>
                      <a:r>
                        <a:rPr lang="en-US" sz="1600" kern="0">
                          <a:effectLst/>
                        </a:rPr>
                        <a:t> GF </a:t>
                      </a:r>
                      <a:r>
                        <a:rPr lang="zh-TW" sz="1600" kern="0">
                          <a:effectLst/>
                        </a:rPr>
                        <a:t>加入前</a:t>
                      </a:r>
                      <a:r>
                        <a:rPr lang="en-US" sz="1600" kern="0">
                          <a:effectLst/>
                        </a:rPr>
                        <a:t> 100% </a:t>
                      </a:r>
                      <a:r>
                        <a:rPr lang="zh-TW" sz="1600" kern="0">
                          <a:effectLst/>
                        </a:rPr>
                        <a:t>熔融</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20203" marB="120203"/>
                </a:tc>
                <a:extLst>
                  <a:ext uri="{0D108BD9-81ED-4DB2-BD59-A6C34878D82A}">
                    <a16:rowId xmlns:a16="http://schemas.microsoft.com/office/drawing/2014/main" val="2584556841"/>
                  </a:ext>
                </a:extLst>
              </a:tr>
              <a:tr h="436437">
                <a:tc>
                  <a:txBody>
                    <a:bodyPr/>
                    <a:lstStyle/>
                    <a:p>
                      <a:pPr>
                        <a:spcBef>
                          <a:spcPts val="1200"/>
                        </a:spcBef>
                        <a:spcAft>
                          <a:spcPts val="1200"/>
                        </a:spcAft>
                      </a:pPr>
                      <a:r>
                        <a:rPr lang="zh-TW" sz="1600" kern="0">
                          <a:effectLst/>
                        </a:rPr>
                        <a:t>第二段：玻纖入口</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a:effectLst/>
                        </a:rPr>
                        <a:t>超大導程螺紋</a:t>
                      </a:r>
                      <a:r>
                        <a:rPr lang="en-US" sz="1600" kern="0">
                          <a:effectLst/>
                        </a:rPr>
                        <a:t> (Large Lead)</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dirty="0">
                          <a:effectLst/>
                        </a:rPr>
                        <a:t>接收玻纖，避免入口處堆料阻塞</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20203" marB="120203"/>
                </a:tc>
                <a:extLst>
                  <a:ext uri="{0D108BD9-81ED-4DB2-BD59-A6C34878D82A}">
                    <a16:rowId xmlns:a16="http://schemas.microsoft.com/office/drawing/2014/main" val="1342009339"/>
                  </a:ext>
                </a:extLst>
              </a:tr>
              <a:tr h="638654">
                <a:tc>
                  <a:txBody>
                    <a:bodyPr/>
                    <a:lstStyle/>
                    <a:p>
                      <a:pPr>
                        <a:spcBef>
                          <a:spcPts val="1200"/>
                        </a:spcBef>
                        <a:spcAft>
                          <a:spcPts val="1200"/>
                        </a:spcAft>
                      </a:pPr>
                      <a:r>
                        <a:rPr lang="zh-TW" sz="1600" kern="0">
                          <a:effectLst/>
                        </a:rPr>
                        <a:t>第三段：玻纖混合</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dirty="0">
                          <a:effectLst/>
                        </a:rPr>
                        <a:t>中角度寬捏合塊</a:t>
                      </a:r>
                      <a:r>
                        <a:rPr lang="en-US" sz="1600" kern="0" dirty="0">
                          <a:effectLst/>
                        </a:rPr>
                        <a:t> (45</a:t>
                      </a:r>
                      <a:r>
                        <a:rPr lang="zh-TW" altLang="en-US" sz="1600" kern="0" dirty="0">
                          <a:effectLst/>
                        </a:rPr>
                        <a:t>度</a:t>
                      </a:r>
                      <a:r>
                        <a:rPr lang="en-US" sz="1600" kern="0" dirty="0">
                          <a:effectLst/>
                        </a:rPr>
                        <a:t> or 60</a:t>
                      </a:r>
                      <a:r>
                        <a:rPr lang="zh-TW" altLang="en-US" sz="1600" kern="0" dirty="0">
                          <a:effectLst/>
                        </a:rPr>
                        <a:t>度</a:t>
                      </a:r>
                      <a:r>
                        <a:rPr lang="en-US" altLang="zh-TW" sz="1600" kern="0" dirty="0">
                          <a:effectLst/>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dirty="0">
                          <a:effectLst/>
                        </a:rPr>
                        <a:t>潤濕玻纖，將纖維束分散成單絲，同時控制長度</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20203" marB="120203"/>
                </a:tc>
                <a:extLst>
                  <a:ext uri="{0D108BD9-81ED-4DB2-BD59-A6C34878D82A}">
                    <a16:rowId xmlns:a16="http://schemas.microsoft.com/office/drawing/2014/main" val="903569222"/>
                  </a:ext>
                </a:extLst>
              </a:tr>
              <a:tr h="481737">
                <a:tc>
                  <a:txBody>
                    <a:bodyPr/>
                    <a:lstStyle/>
                    <a:p>
                      <a:pPr>
                        <a:spcBef>
                          <a:spcPts val="1200"/>
                        </a:spcBef>
                        <a:spcAft>
                          <a:spcPts val="1200"/>
                        </a:spcAft>
                      </a:pPr>
                      <a:r>
                        <a:rPr lang="zh-TW" sz="1600" kern="0">
                          <a:effectLst/>
                        </a:rPr>
                        <a:t>第四段：排氣段</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a:effectLst/>
                        </a:rPr>
                        <a:t>大導程螺紋元件</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a:effectLst/>
                        </a:rPr>
                        <a:t>排除浸潤劑揮發物及夾帶空氣</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20203" marB="120203"/>
                </a:tc>
                <a:extLst>
                  <a:ext uri="{0D108BD9-81ED-4DB2-BD59-A6C34878D82A}">
                    <a16:rowId xmlns:a16="http://schemas.microsoft.com/office/drawing/2014/main" val="876504537"/>
                  </a:ext>
                </a:extLst>
              </a:tr>
              <a:tr h="504851">
                <a:tc>
                  <a:txBody>
                    <a:bodyPr/>
                    <a:lstStyle/>
                    <a:p>
                      <a:pPr>
                        <a:spcBef>
                          <a:spcPts val="1200"/>
                        </a:spcBef>
                        <a:spcAft>
                          <a:spcPts val="1200"/>
                        </a:spcAft>
                      </a:pPr>
                      <a:r>
                        <a:rPr lang="zh-TW" sz="1600" kern="0" dirty="0">
                          <a:effectLst/>
                        </a:rPr>
                        <a:t>第五段：擠出段</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a:effectLst/>
                        </a:rPr>
                        <a:t>小導程螺紋元件</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90152" marT="120203" marB="120203"/>
                </a:tc>
                <a:tc>
                  <a:txBody>
                    <a:bodyPr/>
                    <a:lstStyle/>
                    <a:p>
                      <a:pPr>
                        <a:spcBef>
                          <a:spcPts val="1200"/>
                        </a:spcBef>
                        <a:spcAft>
                          <a:spcPts val="1200"/>
                        </a:spcAft>
                      </a:pPr>
                      <a:r>
                        <a:rPr lang="zh-TW" sz="1600" kern="0" dirty="0">
                          <a:effectLst/>
                        </a:rPr>
                        <a:t>建立壓力，穩定出料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20203" marB="120203"/>
                </a:tc>
                <a:extLst>
                  <a:ext uri="{0D108BD9-81ED-4DB2-BD59-A6C34878D82A}">
                    <a16:rowId xmlns:a16="http://schemas.microsoft.com/office/drawing/2014/main" val="3282467217"/>
                  </a:ext>
                </a:extLst>
              </a:tr>
            </a:tbl>
          </a:graphicData>
        </a:graphic>
      </p:graphicFrame>
    </p:spTree>
    <p:extLst>
      <p:ext uri="{BB962C8B-B14F-4D97-AF65-F5344CB8AC3E}">
        <p14:creationId xmlns:p14="http://schemas.microsoft.com/office/powerpoint/2010/main" val="18883485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A2AE67-C8FA-4943-8D08-9C9F49803C61}"/>
              </a:ext>
            </a:extLst>
          </p:cNvPr>
          <p:cNvSpPr>
            <a:spLocks noGrp="1"/>
          </p:cNvSpPr>
          <p:nvPr>
            <p:ph type="title"/>
          </p:nvPr>
        </p:nvSpPr>
        <p:spPr>
          <a:xfrm>
            <a:off x="628650" y="365126"/>
            <a:ext cx="7886700" cy="807691"/>
          </a:xfrm>
        </p:spPr>
        <p:txBody>
          <a:bodyPr/>
          <a:lstStyle/>
          <a:p>
            <a:r>
              <a:rPr lang="zh-TW" altLang="en-US" dirty="0"/>
              <a:t>說明</a:t>
            </a:r>
          </a:p>
        </p:txBody>
      </p:sp>
      <p:sp>
        <p:nvSpPr>
          <p:cNvPr id="3" name="內容版面配置區 2">
            <a:extLst>
              <a:ext uri="{FF2B5EF4-FFF2-40B4-BE49-F238E27FC236}">
                <a16:creationId xmlns:a16="http://schemas.microsoft.com/office/drawing/2014/main" id="{971F0810-DCAC-4B3E-A9B2-8AE719F0CDE0}"/>
              </a:ext>
            </a:extLst>
          </p:cNvPr>
          <p:cNvSpPr>
            <a:spLocks noGrp="1"/>
          </p:cNvSpPr>
          <p:nvPr>
            <p:ph idx="1"/>
          </p:nvPr>
        </p:nvSpPr>
        <p:spPr>
          <a:xfrm>
            <a:off x="535884" y="1322042"/>
            <a:ext cx="7886700" cy="5217906"/>
          </a:xfrm>
        </p:spPr>
        <p:txBody>
          <a:bodyPr>
            <a:normAutofit/>
          </a:bodyPr>
          <a:lstStyle/>
          <a:p>
            <a:pPr marL="0" indent="0">
              <a:lnSpc>
                <a:spcPct val="100000"/>
              </a:lnSpc>
              <a:spcBef>
                <a:spcPts val="500"/>
              </a:spcBef>
              <a:buNone/>
            </a:pPr>
            <a:r>
              <a:rPr lang="en-US" altLang="zh-TW" sz="2200" b="1" dirty="0"/>
              <a:t>1. </a:t>
            </a:r>
            <a:r>
              <a:rPr lang="zh-TW" altLang="zh-TW" sz="2200" b="1" dirty="0">
                <a:solidFill>
                  <a:srgbClr val="FF0000"/>
                </a:solidFill>
              </a:rPr>
              <a:t>樹脂熔融段</a:t>
            </a:r>
            <a:r>
              <a:rPr lang="en-US" altLang="zh-TW" sz="2200" b="1" dirty="0">
                <a:solidFill>
                  <a:srgbClr val="FF0000"/>
                </a:solidFill>
              </a:rPr>
              <a:t> (Resin Melting Zone)</a:t>
            </a:r>
            <a:endParaRPr lang="zh-TW" altLang="zh-TW" sz="2200" dirty="0">
              <a:solidFill>
                <a:srgbClr val="FF0000"/>
              </a:solidFill>
            </a:endParaRPr>
          </a:p>
          <a:p>
            <a:pPr>
              <a:lnSpc>
                <a:spcPct val="100000"/>
              </a:lnSpc>
              <a:spcBef>
                <a:spcPts val="500"/>
              </a:spcBef>
              <a:buFont typeface="Wingdings" panose="05000000000000000000" pitchFamily="2" charset="2"/>
              <a:buChar char="Ø"/>
            </a:pPr>
            <a:r>
              <a:rPr lang="zh-TW" altLang="zh-TW" sz="2200" dirty="0"/>
              <a:t>在玻纖加入之前，基體樹脂必須</a:t>
            </a:r>
            <a:r>
              <a:rPr lang="zh-TW" altLang="zh-TW" sz="2200" b="1" dirty="0"/>
              <a:t>完全熔融</a:t>
            </a:r>
            <a:r>
              <a:rPr lang="zh-TW" altLang="zh-TW" sz="2200" dirty="0"/>
              <a:t>。</a:t>
            </a:r>
          </a:p>
          <a:p>
            <a:pPr lvl="0" fontAlgn="base">
              <a:lnSpc>
                <a:spcPct val="100000"/>
              </a:lnSpc>
              <a:spcBef>
                <a:spcPts val="500"/>
              </a:spcBef>
              <a:buFont typeface="Wingdings" panose="05000000000000000000" pitchFamily="2" charset="2"/>
              <a:buChar char="Ø"/>
            </a:pPr>
            <a:r>
              <a:rPr lang="zh-TW" altLang="zh-TW" sz="2200" b="1" dirty="0"/>
              <a:t>排列建議：</a:t>
            </a:r>
            <a:r>
              <a:rPr lang="zh-TW" altLang="zh-TW" sz="2200" dirty="0"/>
              <a:t> 使用強力的</a:t>
            </a:r>
            <a:r>
              <a:rPr lang="en-US" altLang="zh-TW" sz="2200" dirty="0"/>
              <a:t> 45</a:t>
            </a:r>
            <a:r>
              <a:rPr lang="zh-TW" altLang="en-US" sz="2200" dirty="0"/>
              <a:t>度</a:t>
            </a:r>
            <a:r>
              <a:rPr lang="zh-TW" altLang="zh-TW" sz="2200" dirty="0"/>
              <a:t>或</a:t>
            </a:r>
            <a:r>
              <a:rPr lang="en-US" altLang="zh-TW" sz="2200" dirty="0"/>
              <a:t> 60</a:t>
            </a:r>
            <a:r>
              <a:rPr lang="zh-TW" altLang="en-US" sz="2200" dirty="0"/>
              <a:t>度</a:t>
            </a:r>
            <a:r>
              <a:rPr lang="en-US" altLang="zh-TW" sz="2200" dirty="0"/>
              <a:t>(</a:t>
            </a:r>
            <a:r>
              <a:rPr lang="zh-TW" altLang="en-US" sz="2200" dirty="0"/>
              <a:t>或</a:t>
            </a:r>
            <a:r>
              <a:rPr lang="en-US" altLang="zh-TW" sz="2200" dirty="0"/>
              <a:t>90</a:t>
            </a:r>
            <a:r>
              <a:rPr lang="zh-TW" altLang="en-US" sz="2200" dirty="0"/>
              <a:t>度</a:t>
            </a:r>
            <a:r>
              <a:rPr lang="en-US" altLang="zh-TW" sz="2200" dirty="0"/>
              <a:t>)</a:t>
            </a:r>
            <a:r>
              <a:rPr lang="zh-TW" altLang="zh-TW" sz="2200" dirty="0"/>
              <a:t>捏合塊組合。</a:t>
            </a:r>
          </a:p>
          <a:p>
            <a:pPr lvl="0" fontAlgn="base">
              <a:lnSpc>
                <a:spcPct val="100000"/>
              </a:lnSpc>
              <a:spcBef>
                <a:spcPts val="500"/>
              </a:spcBef>
              <a:buFont typeface="Wingdings" panose="05000000000000000000" pitchFamily="2" charset="2"/>
              <a:buChar char="Ø"/>
            </a:pPr>
            <a:r>
              <a:rPr lang="zh-TW" altLang="zh-TW" sz="2200" b="1" dirty="0"/>
              <a:t>目的：</a:t>
            </a:r>
            <a:r>
              <a:rPr lang="zh-TW" altLang="zh-TW" sz="2200" dirty="0"/>
              <a:t> 建立「熔封」，防止玻纖段的空氣回流到加料口，並確保玻纖進入時是被熔體包覆，而非與固體樹脂硬碰硬摩擦。</a:t>
            </a:r>
          </a:p>
          <a:p>
            <a:pPr marL="0" indent="0">
              <a:lnSpc>
                <a:spcPct val="100000"/>
              </a:lnSpc>
              <a:spcBef>
                <a:spcPts val="500"/>
              </a:spcBef>
              <a:buNone/>
            </a:pPr>
            <a:r>
              <a:rPr lang="en-US" altLang="zh-TW" sz="2200" b="1" dirty="0"/>
              <a:t>2. </a:t>
            </a:r>
            <a:r>
              <a:rPr lang="zh-TW" altLang="zh-TW" sz="2200" b="1" dirty="0">
                <a:solidFill>
                  <a:srgbClr val="FF0000"/>
                </a:solidFill>
              </a:rPr>
              <a:t>玻纖側餵料段</a:t>
            </a:r>
            <a:r>
              <a:rPr lang="en-US" altLang="zh-TW" sz="2200" b="1" dirty="0">
                <a:solidFill>
                  <a:srgbClr val="FF0000"/>
                </a:solidFill>
              </a:rPr>
              <a:t> (Glass Fiber Side Feeding)</a:t>
            </a:r>
            <a:endParaRPr lang="zh-TW" altLang="zh-TW" sz="2200" dirty="0">
              <a:solidFill>
                <a:srgbClr val="FF0000"/>
              </a:solidFill>
            </a:endParaRPr>
          </a:p>
          <a:p>
            <a:pPr>
              <a:lnSpc>
                <a:spcPct val="100000"/>
              </a:lnSpc>
              <a:spcBef>
                <a:spcPts val="500"/>
              </a:spcBef>
              <a:buFont typeface="Wingdings" panose="05000000000000000000" pitchFamily="2" charset="2"/>
              <a:buChar char="Ø"/>
            </a:pPr>
            <a:r>
              <a:rPr lang="zh-TW" altLang="en-US" sz="2200" dirty="0"/>
              <a:t>絕對不可</a:t>
            </a:r>
            <a:r>
              <a:rPr lang="zh-TW" altLang="zh-TW" sz="2200" dirty="0"/>
              <a:t>將玻纖與樹脂從主餵料口一同加入，否則玻纖會被剪成粉末。</a:t>
            </a:r>
          </a:p>
          <a:p>
            <a:pPr lvl="0" fontAlgn="base">
              <a:lnSpc>
                <a:spcPct val="100000"/>
              </a:lnSpc>
              <a:spcBef>
                <a:spcPts val="500"/>
              </a:spcBef>
              <a:buFont typeface="Wingdings" panose="05000000000000000000" pitchFamily="2" charset="2"/>
              <a:buChar char="Ø"/>
            </a:pPr>
            <a:r>
              <a:rPr lang="zh-TW" altLang="zh-TW" sz="2200" b="1" dirty="0"/>
              <a:t>元件建議：</a:t>
            </a:r>
            <a:r>
              <a:rPr lang="zh-TW" altLang="zh-TW" sz="2200" dirty="0"/>
              <a:t> 側餵料口下方使用</a:t>
            </a:r>
            <a:r>
              <a:rPr lang="zh-TW" altLang="zh-TW" sz="2200" b="1" dirty="0"/>
              <a:t>大導程螺紋元件</a:t>
            </a:r>
            <a:r>
              <a:rPr lang="zh-TW" altLang="zh-TW" sz="2200" dirty="0"/>
              <a:t>。</a:t>
            </a:r>
          </a:p>
          <a:p>
            <a:pPr lvl="0" fontAlgn="base">
              <a:lnSpc>
                <a:spcPct val="100000"/>
              </a:lnSpc>
              <a:spcBef>
                <a:spcPts val="500"/>
              </a:spcBef>
              <a:buFont typeface="Wingdings" panose="05000000000000000000" pitchFamily="2" charset="2"/>
              <a:buChar char="Ø"/>
            </a:pPr>
            <a:r>
              <a:rPr lang="zh-TW" altLang="zh-TW" sz="2200" b="1" dirty="0"/>
              <a:t>設計重點：</a:t>
            </a:r>
            <a:r>
              <a:rPr lang="zh-TW" altLang="zh-TW" sz="2200" dirty="0"/>
              <a:t> 此處需提供足夠的空間容納蓬鬆的玻纖束，並迅速將其帶入機筒內部。</a:t>
            </a:r>
          </a:p>
          <a:p>
            <a:pPr>
              <a:lnSpc>
                <a:spcPct val="100000"/>
              </a:lnSpc>
              <a:spcBef>
                <a:spcPts val="500"/>
              </a:spcBef>
            </a:pPr>
            <a:endParaRPr lang="zh-TW" altLang="en-US" sz="2200" dirty="0"/>
          </a:p>
        </p:txBody>
      </p:sp>
    </p:spTree>
    <p:extLst>
      <p:ext uri="{BB962C8B-B14F-4D97-AF65-F5344CB8AC3E}">
        <p14:creationId xmlns:p14="http://schemas.microsoft.com/office/powerpoint/2010/main" val="4622731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1D6A29C-3C0D-4201-8A63-F88B21393266}"/>
              </a:ext>
            </a:extLst>
          </p:cNvPr>
          <p:cNvSpPr>
            <a:spLocks noGrp="1"/>
          </p:cNvSpPr>
          <p:nvPr>
            <p:ph idx="1"/>
          </p:nvPr>
        </p:nvSpPr>
        <p:spPr>
          <a:xfrm>
            <a:off x="628650" y="977486"/>
            <a:ext cx="7886700" cy="4351338"/>
          </a:xfrm>
        </p:spPr>
        <p:txBody>
          <a:bodyPr>
            <a:noAutofit/>
          </a:bodyPr>
          <a:lstStyle/>
          <a:p>
            <a:pPr marL="0" indent="0">
              <a:buNone/>
            </a:pPr>
            <a:r>
              <a:rPr lang="en-US" altLang="zh-TW" sz="2200" b="1" dirty="0"/>
              <a:t>3. </a:t>
            </a:r>
            <a:r>
              <a:rPr lang="zh-TW" altLang="zh-TW" sz="2200" b="1" dirty="0">
                <a:solidFill>
                  <a:srgbClr val="FF0000"/>
                </a:solidFill>
              </a:rPr>
              <a:t>玻纖分散與混合段</a:t>
            </a:r>
            <a:r>
              <a:rPr lang="en-US" altLang="zh-TW" sz="2200" b="1" dirty="0">
                <a:solidFill>
                  <a:srgbClr val="FF0000"/>
                </a:solidFill>
              </a:rPr>
              <a:t> (Fiber Wetting &amp; Distribution)</a:t>
            </a:r>
            <a:endParaRPr lang="zh-TW" altLang="zh-TW" sz="2200" dirty="0">
              <a:solidFill>
                <a:srgbClr val="FF0000"/>
              </a:solidFill>
            </a:endParaRPr>
          </a:p>
          <a:p>
            <a:pPr>
              <a:buFont typeface="Wingdings" panose="05000000000000000000" pitchFamily="2" charset="2"/>
              <a:buChar char="Ø"/>
            </a:pPr>
            <a:r>
              <a:rPr lang="zh-TW" altLang="zh-TW" sz="2200" dirty="0"/>
              <a:t>這是最關鍵的一段。目標是利用熔體的剪切力將玻纖束「潤濕」並撥開。</a:t>
            </a:r>
          </a:p>
          <a:p>
            <a:pPr lvl="0" fontAlgn="base">
              <a:buFont typeface="Wingdings" panose="05000000000000000000" pitchFamily="2" charset="2"/>
              <a:buChar char="Ø"/>
            </a:pPr>
            <a:r>
              <a:rPr lang="zh-TW" altLang="zh-TW" sz="2200" b="1" dirty="0"/>
              <a:t>排列建議：</a:t>
            </a:r>
            <a:r>
              <a:rPr lang="zh-TW" altLang="zh-TW" sz="2200" dirty="0"/>
              <a:t>使用</a:t>
            </a:r>
            <a:r>
              <a:rPr lang="zh-TW" altLang="zh-TW" sz="2200" b="1" dirty="0"/>
              <a:t>寬厚的捏合塊</a:t>
            </a:r>
            <a:r>
              <a:rPr lang="en-US" altLang="zh-TW" sz="2200" b="1" dirty="0"/>
              <a:t> (45</a:t>
            </a:r>
            <a:r>
              <a:rPr lang="zh-TW" altLang="en-US" sz="2200" b="1" dirty="0"/>
              <a:t>度</a:t>
            </a:r>
            <a:r>
              <a:rPr lang="zh-TW" altLang="zh-TW" sz="2200" b="1" dirty="0"/>
              <a:t>或</a:t>
            </a:r>
            <a:r>
              <a:rPr lang="en-US" altLang="zh-TW" sz="2200" b="1" dirty="0"/>
              <a:t> 60</a:t>
            </a:r>
            <a:r>
              <a:rPr lang="zh-TW" altLang="en-US" sz="2200" b="1" dirty="0"/>
              <a:t>度</a:t>
            </a:r>
            <a:r>
              <a:rPr lang="en-US" altLang="zh-TW" sz="2200" b="1" dirty="0"/>
              <a:t> KB)</a:t>
            </a:r>
            <a:r>
              <a:rPr lang="zh-TW" altLang="zh-TW" sz="2200" dirty="0"/>
              <a:t>。嚴禁使用左旋元件（</a:t>
            </a:r>
            <a:r>
              <a:rPr lang="en-US" altLang="zh-TW" sz="2200" dirty="0"/>
              <a:t>Reverse Elements</a:t>
            </a:r>
            <a:r>
              <a:rPr lang="zh-TW" altLang="zh-TW" sz="2200" dirty="0"/>
              <a:t>）或過窄的小角度捏合塊。</a:t>
            </a:r>
          </a:p>
          <a:p>
            <a:pPr lvl="0" fontAlgn="base">
              <a:buFont typeface="Wingdings" panose="05000000000000000000" pitchFamily="2" charset="2"/>
              <a:buChar char="Ø"/>
            </a:pPr>
            <a:r>
              <a:rPr lang="zh-TW" altLang="zh-TW" sz="2200" b="1" dirty="0"/>
              <a:t>策略：</a:t>
            </a:r>
            <a:r>
              <a:rPr lang="zh-TW" altLang="zh-TW" sz="2200" dirty="0"/>
              <a:t> 採用「低剪切、高分佈」原則。利用熔體的高黏度產生的剪切力（</a:t>
            </a:r>
            <a:r>
              <a:rPr lang="en-US" altLang="zh-TW" sz="2200" dirty="0"/>
              <a:t>Hydrodynamic Force</a:t>
            </a:r>
            <a:r>
              <a:rPr lang="zh-TW" altLang="zh-TW" sz="2200" dirty="0"/>
              <a:t>）來拆解纖維束，而不是靠螺桿元件的幾何邊緣去切斷纖維。</a:t>
            </a:r>
          </a:p>
          <a:p>
            <a:pPr marL="0" indent="0">
              <a:buNone/>
            </a:pPr>
            <a:r>
              <a:rPr lang="en-US" altLang="zh-TW" sz="2200" b="1" dirty="0"/>
              <a:t>4. </a:t>
            </a:r>
            <a:r>
              <a:rPr lang="zh-TW" altLang="zh-TW" sz="2200" b="1" dirty="0">
                <a:solidFill>
                  <a:srgbClr val="FF0000"/>
                </a:solidFill>
              </a:rPr>
              <a:t>排氣與計量段</a:t>
            </a:r>
            <a:r>
              <a:rPr lang="en-US" altLang="zh-TW" sz="2200" b="1" dirty="0">
                <a:solidFill>
                  <a:srgbClr val="FF0000"/>
                </a:solidFill>
              </a:rPr>
              <a:t> (Venting &amp; Pumping)</a:t>
            </a:r>
            <a:endParaRPr lang="zh-TW" altLang="zh-TW" sz="2200" dirty="0">
              <a:solidFill>
                <a:srgbClr val="FF0000"/>
              </a:solidFill>
            </a:endParaRPr>
          </a:p>
          <a:p>
            <a:pPr>
              <a:buFont typeface="Wingdings" panose="05000000000000000000" pitchFamily="2" charset="2"/>
              <a:buChar char="Ø"/>
            </a:pPr>
            <a:r>
              <a:rPr lang="zh-TW" altLang="zh-TW" sz="2200" dirty="0"/>
              <a:t>玻纖表面通常含有浸潤劑（</a:t>
            </a:r>
            <a:r>
              <a:rPr lang="en-US" altLang="zh-TW" sz="2200" dirty="0"/>
              <a:t>Sizing</a:t>
            </a:r>
            <a:r>
              <a:rPr lang="zh-TW" altLang="zh-TW" sz="2200" dirty="0"/>
              <a:t>），受熱後會產生氣體。</a:t>
            </a:r>
          </a:p>
          <a:p>
            <a:pPr lvl="0" fontAlgn="base">
              <a:buFont typeface="Wingdings" panose="05000000000000000000" pitchFamily="2" charset="2"/>
              <a:buChar char="Ø"/>
            </a:pPr>
            <a:r>
              <a:rPr lang="zh-TW" altLang="zh-TW" sz="2200" b="1" dirty="0"/>
              <a:t>真空段：</a:t>
            </a:r>
            <a:r>
              <a:rPr lang="zh-TW" altLang="zh-TW" sz="2200" dirty="0"/>
              <a:t> 使用大導程元件，降低熔體壓力，讓氣體順利排出。</a:t>
            </a:r>
          </a:p>
          <a:p>
            <a:pPr lvl="0" fontAlgn="base">
              <a:buFont typeface="Wingdings" panose="05000000000000000000" pitchFamily="2" charset="2"/>
              <a:buChar char="Ø"/>
            </a:pPr>
            <a:r>
              <a:rPr lang="zh-TW" altLang="zh-TW" sz="2200" b="1" dirty="0"/>
              <a:t>計量段：</a:t>
            </a:r>
            <a:r>
              <a:rPr lang="zh-TW" altLang="zh-TW" sz="2200" dirty="0"/>
              <a:t> 採用小導程螺紋，建立穩定擠出壓力。</a:t>
            </a:r>
          </a:p>
          <a:p>
            <a:endParaRPr lang="zh-TW" altLang="en-US" sz="2200" dirty="0"/>
          </a:p>
        </p:txBody>
      </p:sp>
    </p:spTree>
    <p:extLst>
      <p:ext uri="{BB962C8B-B14F-4D97-AF65-F5344CB8AC3E}">
        <p14:creationId xmlns:p14="http://schemas.microsoft.com/office/powerpoint/2010/main" val="4970070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124654-0AD7-46C0-831E-95BFE9EDAB59}"/>
              </a:ext>
            </a:extLst>
          </p:cNvPr>
          <p:cNvSpPr>
            <a:spLocks noGrp="1"/>
          </p:cNvSpPr>
          <p:nvPr>
            <p:ph type="title"/>
          </p:nvPr>
        </p:nvSpPr>
        <p:spPr/>
        <p:txBody>
          <a:bodyPr/>
          <a:lstStyle/>
          <a:p>
            <a:r>
              <a:rPr lang="zh-TW" altLang="en-US" dirty="0"/>
              <a:t>其他注意事項</a:t>
            </a:r>
          </a:p>
        </p:txBody>
      </p:sp>
      <p:sp>
        <p:nvSpPr>
          <p:cNvPr id="3" name="內容版面配置區 2">
            <a:extLst>
              <a:ext uri="{FF2B5EF4-FFF2-40B4-BE49-F238E27FC236}">
                <a16:creationId xmlns:a16="http://schemas.microsoft.com/office/drawing/2014/main" id="{936A4409-B3DD-412A-87A4-D94D85711A1D}"/>
              </a:ext>
            </a:extLst>
          </p:cNvPr>
          <p:cNvSpPr>
            <a:spLocks noGrp="1"/>
          </p:cNvSpPr>
          <p:nvPr>
            <p:ph idx="1"/>
          </p:nvPr>
        </p:nvSpPr>
        <p:spPr>
          <a:xfrm>
            <a:off x="549137" y="1567208"/>
            <a:ext cx="7886700" cy="4925666"/>
          </a:xfrm>
        </p:spPr>
        <p:txBody>
          <a:bodyPr>
            <a:normAutofit/>
          </a:bodyPr>
          <a:lstStyle/>
          <a:p>
            <a:pPr lvl="0" fontAlgn="base">
              <a:lnSpc>
                <a:spcPct val="100000"/>
              </a:lnSpc>
              <a:buFont typeface="Wingdings" panose="05000000000000000000" pitchFamily="2" charset="2"/>
              <a:buChar char="n"/>
            </a:pPr>
            <a:r>
              <a:rPr lang="zh-TW" altLang="zh-TW" sz="2400" b="1" dirty="0">
                <a:solidFill>
                  <a:srgbClr val="FF0000"/>
                </a:solidFill>
              </a:rPr>
              <a:t>玻纖長度控制</a:t>
            </a:r>
            <a:r>
              <a:rPr lang="zh-TW" altLang="zh-TW" sz="2400" b="1" dirty="0"/>
              <a:t>：</a:t>
            </a:r>
            <a:br>
              <a:rPr lang="en-US" altLang="zh-TW" sz="2400" dirty="0"/>
            </a:br>
            <a:r>
              <a:rPr lang="zh-TW" altLang="zh-TW" sz="2400" dirty="0"/>
              <a:t>如果發現成品強度不夠，通常是因為螺桿剪切太強。可以嘗試</a:t>
            </a:r>
            <a:r>
              <a:rPr lang="zh-TW" altLang="zh-TW" sz="2400" b="1" dirty="0"/>
              <a:t>減少捏合塊的數量</a:t>
            </a:r>
            <a:r>
              <a:rPr lang="zh-TW" altLang="zh-TW" sz="2400" dirty="0"/>
              <a:t>，或</a:t>
            </a:r>
            <a:r>
              <a:rPr lang="zh-TW" altLang="zh-TW" sz="2400" b="1" dirty="0"/>
              <a:t>提高螺桿轉速</a:t>
            </a:r>
            <a:r>
              <a:rPr lang="zh-TW" altLang="zh-TW" sz="2400" dirty="0"/>
              <a:t>（轉速提高有時反而會因為溫升降低黏度，減少</a:t>
            </a:r>
            <a:r>
              <a:rPr lang="zh-TW" altLang="en-US" sz="2400" dirty="0"/>
              <a:t>融體</a:t>
            </a:r>
            <a:r>
              <a:rPr lang="zh-TW" altLang="zh-TW" sz="2400" dirty="0"/>
              <a:t>對纖維的剪切力。</a:t>
            </a:r>
          </a:p>
          <a:p>
            <a:pPr lvl="0" fontAlgn="base">
              <a:lnSpc>
                <a:spcPct val="100000"/>
              </a:lnSpc>
              <a:buFont typeface="Wingdings" panose="05000000000000000000" pitchFamily="2" charset="2"/>
              <a:buChar char="n"/>
            </a:pPr>
            <a:r>
              <a:rPr lang="zh-TW" altLang="zh-TW" sz="2400" b="1" dirty="0">
                <a:solidFill>
                  <a:srgbClr val="FF0000"/>
                </a:solidFill>
              </a:rPr>
              <a:t>機件磨耗</a:t>
            </a:r>
            <a:r>
              <a:rPr lang="en-US" altLang="zh-TW" sz="2400" b="1" dirty="0">
                <a:solidFill>
                  <a:srgbClr val="FF0000"/>
                </a:solidFill>
              </a:rPr>
              <a:t> </a:t>
            </a:r>
            <a:r>
              <a:rPr lang="en-US" altLang="zh-TW" sz="2400" b="1" dirty="0"/>
              <a:t>(Abrasion)</a:t>
            </a:r>
            <a:r>
              <a:rPr lang="zh-TW" altLang="zh-TW" sz="2400" b="1" dirty="0"/>
              <a:t>：</a:t>
            </a:r>
            <a:br>
              <a:rPr lang="en-US" altLang="zh-TW" sz="2400" dirty="0"/>
            </a:br>
            <a:r>
              <a:rPr lang="zh-TW" altLang="zh-TW" sz="2400" dirty="0"/>
              <a:t>玻纖對金屬的磨耗極大。生產玻纖料時，螺桿元件必須使用高鉻鋼（</a:t>
            </a:r>
            <a:r>
              <a:rPr lang="en-US" altLang="zh-TW" sz="2400" dirty="0"/>
              <a:t>Cr12MoV</a:t>
            </a:r>
            <a:r>
              <a:rPr lang="zh-TW" altLang="zh-TW" sz="2400" dirty="0"/>
              <a:t>）</a:t>
            </a:r>
            <a:r>
              <a:rPr lang="zh-TW" altLang="zh-TW" sz="2400" b="1" dirty="0"/>
              <a:t>或</a:t>
            </a:r>
            <a:r>
              <a:rPr lang="zh-TW" altLang="zh-TW" sz="2400" dirty="0"/>
              <a:t>粉末冶金（</a:t>
            </a:r>
            <a:r>
              <a:rPr lang="en-US" altLang="zh-TW" sz="2400" dirty="0"/>
              <a:t>HIP</a:t>
            </a:r>
            <a:r>
              <a:rPr lang="zh-TW" altLang="zh-TW" sz="2400" dirty="0"/>
              <a:t>）材質，機筒內襯也需使用雙金屬（</a:t>
            </a:r>
            <a:r>
              <a:rPr lang="en-US" altLang="zh-TW" sz="2400" dirty="0"/>
              <a:t>Bimetallic</a:t>
            </a:r>
            <a:r>
              <a:rPr lang="zh-TW" altLang="zh-TW" sz="2400" dirty="0"/>
              <a:t>）耐磨層。</a:t>
            </a:r>
          </a:p>
          <a:p>
            <a:pPr lvl="0" fontAlgn="base">
              <a:lnSpc>
                <a:spcPct val="100000"/>
              </a:lnSpc>
              <a:buFont typeface="Wingdings" panose="05000000000000000000" pitchFamily="2" charset="2"/>
              <a:buChar char="n"/>
            </a:pPr>
            <a:r>
              <a:rPr lang="zh-TW" altLang="zh-TW" sz="2400" b="1" dirty="0">
                <a:solidFill>
                  <a:srgbClr val="FF0000"/>
                </a:solidFill>
              </a:rPr>
              <a:t>熔體溫度</a:t>
            </a:r>
            <a:r>
              <a:rPr lang="zh-TW" altLang="zh-TW" sz="2400" b="1" dirty="0"/>
              <a:t>：</a:t>
            </a:r>
            <a:br>
              <a:rPr lang="en-US" altLang="zh-TW" sz="2400" dirty="0"/>
            </a:br>
            <a:r>
              <a:rPr lang="zh-TW" altLang="zh-TW" sz="2400" dirty="0"/>
              <a:t>玻纖加入後，由於摩擦增加，熔體溫度會迅速上升。需加強機筒冷卻，避免樹脂降解。</a:t>
            </a:r>
          </a:p>
          <a:p>
            <a:pPr>
              <a:lnSpc>
                <a:spcPct val="100000"/>
              </a:lnSpc>
            </a:pPr>
            <a:endParaRPr lang="zh-TW" altLang="en-US" sz="2400" dirty="0"/>
          </a:p>
        </p:txBody>
      </p:sp>
    </p:spTree>
    <p:extLst>
      <p:ext uri="{BB962C8B-B14F-4D97-AF65-F5344CB8AC3E}">
        <p14:creationId xmlns:p14="http://schemas.microsoft.com/office/powerpoint/2010/main" val="29389068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DA309748-0F43-4752-B457-B4A0D3ABC469}" type="slidenum">
              <a:rPr lang="en-US" altLang="zh-TW" i="0" smtClean="0"/>
              <a:pPr eaLnBrk="1" hangingPunct="1"/>
              <a:t>115</a:t>
            </a:fld>
            <a:endParaRPr lang="en-US" altLang="zh-TW" i="0"/>
          </a:p>
        </p:txBody>
      </p:sp>
      <p:sp>
        <p:nvSpPr>
          <p:cNvPr id="78851" name="Rectangle 4"/>
          <p:cNvSpPr>
            <a:spLocks noGrp="1" noChangeArrowheads="1"/>
          </p:cNvSpPr>
          <p:nvPr>
            <p:ph type="title"/>
          </p:nvPr>
        </p:nvSpPr>
        <p:spPr/>
        <p:txBody>
          <a:bodyPr/>
          <a:lstStyle/>
          <a:p>
            <a:pPr algn="ctr" eaLnBrk="1" hangingPunct="1"/>
            <a:r>
              <a:rPr lang="zh-TW" altLang="en-US" dirty="0"/>
              <a:t>玻纖的加入混煉</a:t>
            </a:r>
          </a:p>
        </p:txBody>
      </p:sp>
      <p:pic>
        <p:nvPicPr>
          <p:cNvPr id="788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429000"/>
            <a:ext cx="7561262" cy="266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628775"/>
            <a:ext cx="461962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341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332DBDFE-CAD4-4DEF-86E5-C8B1AA90EC36}" type="slidenum">
              <a:rPr lang="en-US" altLang="zh-TW" i="0" smtClean="0"/>
              <a:pPr eaLnBrk="1" hangingPunct="1"/>
              <a:t>116</a:t>
            </a:fld>
            <a:endParaRPr lang="en-US" altLang="zh-TW" i="0"/>
          </a:p>
        </p:txBody>
      </p:sp>
      <p:sp>
        <p:nvSpPr>
          <p:cNvPr id="79875" name="Rectangle 4"/>
          <p:cNvSpPr>
            <a:spLocks noGrp="1" noChangeArrowheads="1"/>
          </p:cNvSpPr>
          <p:nvPr>
            <p:ph type="title"/>
          </p:nvPr>
        </p:nvSpPr>
        <p:spPr>
          <a:xfrm>
            <a:off x="179388" y="274638"/>
            <a:ext cx="8507412" cy="1143000"/>
          </a:xfrm>
        </p:spPr>
        <p:txBody>
          <a:bodyPr/>
          <a:lstStyle/>
          <a:p>
            <a:pPr eaLnBrk="1" hangingPunct="1"/>
            <a:r>
              <a:rPr lang="zh-TW" altLang="en-US" sz="4000"/>
              <a:t>不同加入位置對玻纖長度維持的影響</a:t>
            </a:r>
          </a:p>
        </p:txBody>
      </p:sp>
      <p:pic>
        <p:nvPicPr>
          <p:cNvPr id="798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557338"/>
            <a:ext cx="662622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橢圓 1"/>
          <p:cNvSpPr/>
          <p:nvPr/>
        </p:nvSpPr>
        <p:spPr>
          <a:xfrm>
            <a:off x="7164288" y="6093296"/>
            <a:ext cx="432048" cy="4170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6660232" y="2060848"/>
            <a:ext cx="2160240" cy="1200329"/>
          </a:xfrm>
          <a:prstGeom prst="rect">
            <a:avLst/>
          </a:prstGeom>
          <a:solidFill>
            <a:srgbClr val="FFFF00"/>
          </a:solidFill>
        </p:spPr>
        <p:txBody>
          <a:bodyPr wrap="square" rtlCol="0">
            <a:spAutoFit/>
          </a:bodyPr>
          <a:lstStyle/>
          <a:p>
            <a:r>
              <a:rPr lang="zh-TW" altLang="en-US" dirty="0"/>
              <a:t>從入口</a:t>
            </a:r>
            <a:r>
              <a:rPr lang="en-US" altLang="zh-TW" dirty="0"/>
              <a:t>2</a:t>
            </a:r>
            <a:r>
              <a:rPr lang="zh-TW" altLang="en-US" dirty="0"/>
              <a:t>進入</a:t>
            </a:r>
            <a:r>
              <a:rPr lang="zh-TW" altLang="en-US" dirty="0">
                <a:latin typeface="新細明體"/>
                <a:ea typeface="新細明體"/>
              </a:rPr>
              <a:t>，在出口時玻纖長度可維持較長，且長短比例不會差太多</a:t>
            </a:r>
            <a:endParaRPr lang="zh-TW" altLang="en-US" dirty="0"/>
          </a:p>
        </p:txBody>
      </p:sp>
    </p:spTree>
    <p:extLst>
      <p:ext uri="{BB962C8B-B14F-4D97-AF65-F5344CB8AC3E}">
        <p14:creationId xmlns:p14="http://schemas.microsoft.com/office/powerpoint/2010/main" val="6060913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75DEF2-5B42-43D4-A9CD-56C5E1939F5B}"/>
              </a:ext>
            </a:extLst>
          </p:cNvPr>
          <p:cNvSpPr>
            <a:spLocks noGrp="1"/>
          </p:cNvSpPr>
          <p:nvPr>
            <p:ph type="title"/>
          </p:nvPr>
        </p:nvSpPr>
        <p:spPr/>
        <p:txBody>
          <a:bodyPr/>
          <a:lstStyle/>
          <a:p>
            <a:r>
              <a:rPr lang="zh-TW" altLang="zh-TW" dirty="0"/>
              <a:t>兩種</a:t>
            </a:r>
            <a:r>
              <a:rPr lang="zh-TW" altLang="en-US" dirty="0"/>
              <a:t>不相容塑</a:t>
            </a:r>
            <a:r>
              <a:rPr lang="zh-TW" altLang="zh-TW" dirty="0"/>
              <a:t>料相混</a:t>
            </a:r>
            <a:r>
              <a:rPr lang="en-US" altLang="zh-TW" dirty="0"/>
              <a:t>/ </a:t>
            </a:r>
            <a:r>
              <a:rPr lang="zh-TW" altLang="zh-TW" dirty="0"/>
              <a:t>相分離的問題與對策</a:t>
            </a:r>
            <a:endParaRPr lang="zh-TW" altLang="en-US" dirty="0"/>
          </a:p>
        </p:txBody>
      </p:sp>
      <p:sp>
        <p:nvSpPr>
          <p:cNvPr id="3" name="內容版面配置區 2">
            <a:extLst>
              <a:ext uri="{FF2B5EF4-FFF2-40B4-BE49-F238E27FC236}">
                <a16:creationId xmlns:a16="http://schemas.microsoft.com/office/drawing/2014/main" id="{AE8F2D4D-2180-4F67-AF1E-31F59F42B4A3}"/>
              </a:ext>
            </a:extLst>
          </p:cNvPr>
          <p:cNvSpPr>
            <a:spLocks noGrp="1"/>
          </p:cNvSpPr>
          <p:nvPr>
            <p:ph idx="1"/>
          </p:nvPr>
        </p:nvSpPr>
        <p:spPr/>
        <p:txBody>
          <a:bodyPr>
            <a:noAutofit/>
          </a:bodyPr>
          <a:lstStyle/>
          <a:p>
            <a:pPr>
              <a:lnSpc>
                <a:spcPct val="100000"/>
              </a:lnSpc>
              <a:spcBef>
                <a:spcPts val="0"/>
              </a:spcBef>
              <a:buFont typeface="Wingdings" panose="05000000000000000000" pitchFamily="2" charset="2"/>
              <a:buChar char="n"/>
            </a:pPr>
            <a:r>
              <a:rPr lang="zh-TW" altLang="zh-TW" dirty="0"/>
              <a:t>在雙螺桿押出機（</a:t>
            </a:r>
            <a:r>
              <a:rPr lang="en-US" altLang="zh-TW" dirty="0"/>
              <a:t>TSE</a:t>
            </a:r>
            <a:r>
              <a:rPr lang="zh-TW" altLang="zh-TW" dirty="0"/>
              <a:t>）中混煉兩種不相容的塑料（如</a:t>
            </a:r>
            <a:r>
              <a:rPr lang="en-US" altLang="zh-TW" dirty="0"/>
              <a:t> PE/PA</a:t>
            </a:r>
            <a:r>
              <a:rPr lang="zh-TW" altLang="zh-TW" dirty="0"/>
              <a:t>、</a:t>
            </a:r>
            <a:r>
              <a:rPr lang="en-US" altLang="zh-TW" dirty="0"/>
              <a:t>PP/PET </a:t>
            </a:r>
            <a:r>
              <a:rPr lang="zh-TW" altLang="zh-TW" dirty="0"/>
              <a:t>等），核心目標是減小分散相的粒徑</a:t>
            </a:r>
            <a:r>
              <a:rPr lang="en-US" altLang="zh-TW" dirty="0"/>
              <a:t>(</a:t>
            </a:r>
            <a:r>
              <a:rPr lang="zh-TW" altLang="en-US" dirty="0"/>
              <a:t>細化</a:t>
            </a:r>
            <a:r>
              <a:rPr lang="en-US" altLang="zh-TW" dirty="0"/>
              <a:t>)</a:t>
            </a:r>
            <a:r>
              <a:rPr lang="zh-TW" altLang="zh-TW" dirty="0"/>
              <a:t>並強化界面結合力。</a:t>
            </a:r>
          </a:p>
          <a:p>
            <a:pPr>
              <a:lnSpc>
                <a:spcPct val="100000"/>
              </a:lnSpc>
              <a:spcBef>
                <a:spcPts val="0"/>
              </a:spcBef>
              <a:buFont typeface="Wingdings" panose="05000000000000000000" pitchFamily="2" charset="2"/>
              <a:buChar char="n"/>
            </a:pPr>
            <a:r>
              <a:rPr lang="zh-TW" altLang="zh-TW" dirty="0"/>
              <a:t>要改善相溶性（</a:t>
            </a:r>
            <a:r>
              <a:rPr lang="en-US" altLang="zh-TW" dirty="0"/>
              <a:t>Compatibility</a:t>
            </a:r>
            <a:r>
              <a:rPr lang="zh-TW" altLang="zh-TW" dirty="0"/>
              <a:t>）並抑制相分離（</a:t>
            </a:r>
            <a:r>
              <a:rPr lang="en-US" altLang="zh-TW" dirty="0"/>
              <a:t>Phase Separation</a:t>
            </a:r>
            <a:r>
              <a:rPr lang="zh-TW" altLang="zh-TW" dirty="0"/>
              <a:t>），必須從「</a:t>
            </a:r>
            <a:r>
              <a:rPr lang="zh-TW" altLang="zh-TW" dirty="0">
                <a:solidFill>
                  <a:srgbClr val="FF0000"/>
                </a:solidFill>
              </a:rPr>
              <a:t>化學增容</a:t>
            </a:r>
            <a:r>
              <a:rPr lang="zh-TW" altLang="zh-TW" dirty="0"/>
              <a:t>」</a:t>
            </a:r>
            <a:r>
              <a:rPr lang="en-US" altLang="zh-TW" dirty="0"/>
              <a:t>(</a:t>
            </a:r>
            <a:r>
              <a:rPr lang="zh-TW" altLang="zh-TW" dirty="0"/>
              <a:t>強化界面結合力</a:t>
            </a:r>
            <a:r>
              <a:rPr lang="en-US" altLang="zh-TW" dirty="0"/>
              <a:t>)</a:t>
            </a:r>
            <a:r>
              <a:rPr lang="zh-TW" altLang="zh-TW" dirty="0"/>
              <a:t>與「</a:t>
            </a:r>
            <a:r>
              <a:rPr lang="zh-TW" altLang="zh-TW" dirty="0">
                <a:solidFill>
                  <a:srgbClr val="FF0000"/>
                </a:solidFill>
              </a:rPr>
              <a:t>物理剪切</a:t>
            </a:r>
            <a:r>
              <a:rPr lang="zh-TW" altLang="zh-TW" dirty="0"/>
              <a:t>」</a:t>
            </a:r>
            <a:r>
              <a:rPr lang="en-US" altLang="zh-TW" dirty="0"/>
              <a:t>(</a:t>
            </a:r>
            <a:r>
              <a:rPr lang="zh-TW" altLang="en-US" dirty="0"/>
              <a:t>細化</a:t>
            </a:r>
            <a:r>
              <a:rPr lang="en-US" altLang="zh-TW" dirty="0"/>
              <a:t>)</a:t>
            </a:r>
            <a:r>
              <a:rPr lang="zh-TW" altLang="zh-TW" dirty="0"/>
              <a:t>兩</a:t>
            </a:r>
            <a:r>
              <a:rPr lang="zh-TW" altLang="en-US" dirty="0"/>
              <a:t>方面</a:t>
            </a:r>
            <a:r>
              <a:rPr lang="zh-TW" altLang="zh-TW" dirty="0"/>
              <a:t>同時下手。</a:t>
            </a:r>
            <a:endParaRPr lang="en-US" altLang="zh-TW" dirty="0"/>
          </a:p>
        </p:txBody>
      </p:sp>
    </p:spTree>
    <p:extLst>
      <p:ext uri="{BB962C8B-B14F-4D97-AF65-F5344CB8AC3E}">
        <p14:creationId xmlns:p14="http://schemas.microsoft.com/office/powerpoint/2010/main" val="25989705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2FBCA9-3F77-4AEF-A3F4-F9C877119024}"/>
              </a:ext>
            </a:extLst>
          </p:cNvPr>
          <p:cNvSpPr>
            <a:spLocks noGrp="1"/>
          </p:cNvSpPr>
          <p:nvPr>
            <p:ph type="title"/>
          </p:nvPr>
        </p:nvSpPr>
        <p:spPr>
          <a:xfrm>
            <a:off x="628650" y="365126"/>
            <a:ext cx="7886700" cy="754683"/>
          </a:xfrm>
        </p:spPr>
        <p:txBody>
          <a:bodyPr/>
          <a:lstStyle/>
          <a:p>
            <a:pPr algn="ctr"/>
            <a:r>
              <a:rPr lang="zh-TW" altLang="zh-TW" dirty="0"/>
              <a:t>物理剪切</a:t>
            </a:r>
            <a:endParaRPr lang="zh-TW" altLang="en-US" dirty="0"/>
          </a:p>
        </p:txBody>
      </p:sp>
      <p:sp>
        <p:nvSpPr>
          <p:cNvPr id="3" name="內容版面配置區 2">
            <a:extLst>
              <a:ext uri="{FF2B5EF4-FFF2-40B4-BE49-F238E27FC236}">
                <a16:creationId xmlns:a16="http://schemas.microsoft.com/office/drawing/2014/main" id="{BF5871E0-01AE-4C70-9DD8-6F6A5B78775F}"/>
              </a:ext>
            </a:extLst>
          </p:cNvPr>
          <p:cNvSpPr>
            <a:spLocks noGrp="1"/>
          </p:cNvSpPr>
          <p:nvPr>
            <p:ph idx="1"/>
          </p:nvPr>
        </p:nvSpPr>
        <p:spPr>
          <a:xfrm>
            <a:off x="337932" y="1229277"/>
            <a:ext cx="8607286" cy="5105262"/>
          </a:xfrm>
        </p:spPr>
        <p:txBody>
          <a:bodyPr>
            <a:noAutofit/>
          </a:bodyPr>
          <a:lstStyle/>
          <a:p>
            <a:pPr marL="0" indent="0">
              <a:lnSpc>
                <a:spcPct val="100000"/>
              </a:lnSpc>
              <a:spcBef>
                <a:spcPts val="0"/>
              </a:spcBef>
              <a:buNone/>
            </a:pPr>
            <a:r>
              <a:rPr lang="en-US" altLang="zh-TW" sz="2000" b="1" dirty="0"/>
              <a:t>1. </a:t>
            </a:r>
            <a:r>
              <a:rPr lang="zh-TW" altLang="en-US" sz="2000" b="1" dirty="0">
                <a:solidFill>
                  <a:srgbClr val="FF0000"/>
                </a:solidFill>
              </a:rPr>
              <a:t>利用</a:t>
            </a:r>
            <a:r>
              <a:rPr lang="zh-TW" altLang="zh-TW" sz="2000" b="1" dirty="0">
                <a:solidFill>
                  <a:srgbClr val="FF0000"/>
                </a:solidFill>
              </a:rPr>
              <a:t>螺桿元件排列：強化物理剪切</a:t>
            </a:r>
            <a:endParaRPr lang="zh-TW" altLang="zh-TW" sz="2000" dirty="0">
              <a:solidFill>
                <a:srgbClr val="FF0000"/>
              </a:solidFill>
            </a:endParaRPr>
          </a:p>
          <a:p>
            <a:pPr marL="265113" indent="0">
              <a:lnSpc>
                <a:spcPct val="100000"/>
              </a:lnSpc>
              <a:spcBef>
                <a:spcPts val="0"/>
              </a:spcBef>
              <a:buNone/>
            </a:pPr>
            <a:r>
              <a:rPr lang="zh-TW" altLang="zh-TW" sz="2000" dirty="0"/>
              <a:t>物理剪切的目的是將其中一種塑料（分散相）破碎成奈米級或微米級的液滴，增加兩相接觸的表面積。</a:t>
            </a:r>
          </a:p>
          <a:p>
            <a:pPr lvl="0" fontAlgn="base">
              <a:lnSpc>
                <a:spcPct val="100000"/>
              </a:lnSpc>
              <a:spcBef>
                <a:spcPts val="0"/>
              </a:spcBef>
              <a:buFont typeface="Wingdings" panose="05000000000000000000" pitchFamily="2" charset="2"/>
              <a:buChar char="n"/>
            </a:pPr>
            <a:r>
              <a:rPr lang="zh-TW" altLang="zh-TW" sz="2000" b="1" dirty="0">
                <a:solidFill>
                  <a:srgbClr val="FF0000"/>
                </a:solidFill>
              </a:rPr>
              <a:t>強剪切區</a:t>
            </a:r>
            <a:r>
              <a:rPr lang="en-US" altLang="zh-TW" sz="2000" b="1" dirty="0"/>
              <a:t> (High Shear Zone)</a:t>
            </a:r>
            <a:r>
              <a:rPr lang="zh-TW" altLang="zh-TW" sz="2000" b="1" dirty="0"/>
              <a:t>：</a:t>
            </a:r>
            <a:br>
              <a:rPr lang="en-US" altLang="zh-TW" sz="2000" dirty="0"/>
            </a:br>
            <a:r>
              <a:rPr lang="zh-TW" altLang="zh-TW" sz="2000" dirty="0"/>
              <a:t>在兩樹脂熔融後的匯合處，使用</a:t>
            </a:r>
            <a:r>
              <a:rPr lang="zh-TW" altLang="zh-TW" sz="2000" b="1" dirty="0"/>
              <a:t>薄型捏合塊（</a:t>
            </a:r>
            <a:r>
              <a:rPr lang="en-US" altLang="zh-TW" sz="2000" b="1" dirty="0"/>
              <a:t>Narrow KB</a:t>
            </a:r>
            <a:r>
              <a:rPr lang="zh-TW" altLang="zh-TW" sz="2000" b="1" dirty="0"/>
              <a:t>）</a:t>
            </a:r>
            <a:r>
              <a:rPr lang="zh-TW" altLang="zh-TW" sz="2000" dirty="0"/>
              <a:t>。</a:t>
            </a:r>
          </a:p>
          <a:p>
            <a:pPr marL="450850" lvl="0" indent="-185738" fontAlgn="base">
              <a:lnSpc>
                <a:spcPct val="100000"/>
              </a:lnSpc>
              <a:spcBef>
                <a:spcPts val="0"/>
              </a:spcBef>
              <a:buFont typeface="Wingdings" panose="05000000000000000000" pitchFamily="2" charset="2"/>
              <a:buChar char="Ø"/>
            </a:pPr>
            <a:r>
              <a:rPr lang="zh-TW" altLang="zh-TW" sz="2000" b="1" dirty="0"/>
              <a:t>排列建議：</a:t>
            </a:r>
            <a:r>
              <a:rPr lang="zh-TW" altLang="zh-TW" sz="2000" dirty="0"/>
              <a:t> 採用</a:t>
            </a:r>
            <a:r>
              <a:rPr lang="en-US" altLang="zh-TW" sz="2000" dirty="0"/>
              <a:t> 60</a:t>
            </a:r>
            <a:r>
              <a:rPr lang="zh-TW" altLang="en-US" sz="2000" dirty="0"/>
              <a:t>度</a:t>
            </a:r>
            <a:r>
              <a:rPr lang="zh-TW" altLang="zh-TW" sz="2000" dirty="0"/>
              <a:t>或</a:t>
            </a:r>
            <a:r>
              <a:rPr lang="en-US" altLang="zh-TW" sz="2000" dirty="0"/>
              <a:t> 90</a:t>
            </a:r>
            <a:r>
              <a:rPr lang="zh-TW" altLang="en-US" sz="2000" dirty="0"/>
              <a:t>度</a:t>
            </a:r>
            <a:r>
              <a:rPr lang="zh-TW" altLang="zh-TW" sz="2000" dirty="0"/>
              <a:t>的組合，增加剪切頻率。</a:t>
            </a:r>
          </a:p>
          <a:p>
            <a:pPr marL="450850" lvl="0" indent="-185738" fontAlgn="base">
              <a:lnSpc>
                <a:spcPct val="100000"/>
              </a:lnSpc>
              <a:spcBef>
                <a:spcPts val="0"/>
              </a:spcBef>
              <a:buFont typeface="Wingdings" panose="05000000000000000000" pitchFamily="2" charset="2"/>
              <a:buChar char="Ø"/>
            </a:pPr>
            <a:r>
              <a:rPr lang="zh-TW" altLang="zh-TW" sz="2000" b="1" dirty="0"/>
              <a:t>效果：</a:t>
            </a:r>
            <a:r>
              <a:rPr lang="zh-TW" altLang="zh-TW" sz="2000" dirty="0"/>
              <a:t> 透過強大的流場剪切應力</a:t>
            </a:r>
            <a:r>
              <a:rPr lang="en-US" altLang="zh-TW" sz="2000" dirty="0"/>
              <a:t> </a:t>
            </a:r>
            <a:r>
              <a:rPr lang="zh-TW" altLang="zh-TW" sz="2000" dirty="0"/>
              <a:t>克服表面張力，將分散相液滴拉伸並破碎。</a:t>
            </a:r>
          </a:p>
          <a:p>
            <a:pPr lvl="0" fontAlgn="base">
              <a:lnSpc>
                <a:spcPct val="100000"/>
              </a:lnSpc>
              <a:spcBef>
                <a:spcPts val="0"/>
              </a:spcBef>
              <a:buFont typeface="Wingdings" panose="05000000000000000000" pitchFamily="2" charset="2"/>
              <a:buChar char="n"/>
            </a:pPr>
            <a:r>
              <a:rPr lang="zh-TW" altLang="zh-TW" sz="2000" b="1" dirty="0">
                <a:solidFill>
                  <a:srgbClr val="FF0000"/>
                </a:solidFill>
              </a:rPr>
              <a:t>混沌混合</a:t>
            </a:r>
            <a:r>
              <a:rPr lang="en-US" altLang="zh-TW" sz="2000" b="1" dirty="0">
                <a:solidFill>
                  <a:srgbClr val="FF0000"/>
                </a:solidFill>
              </a:rPr>
              <a:t> </a:t>
            </a:r>
            <a:r>
              <a:rPr lang="en-US" altLang="zh-TW" sz="2000" b="1" dirty="0"/>
              <a:t>(Chaotic Mixing)</a:t>
            </a:r>
            <a:r>
              <a:rPr lang="zh-TW" altLang="zh-TW" sz="2000" b="1" dirty="0"/>
              <a:t>：</a:t>
            </a:r>
            <a:endParaRPr lang="en-US" altLang="zh-TW" sz="2000" b="1" dirty="0"/>
          </a:p>
          <a:p>
            <a:pPr marL="450850" lvl="0" fontAlgn="base">
              <a:lnSpc>
                <a:spcPct val="100000"/>
              </a:lnSpc>
              <a:spcBef>
                <a:spcPts val="0"/>
              </a:spcBef>
              <a:buFont typeface="Wingdings" panose="05000000000000000000" pitchFamily="2" charset="2"/>
              <a:buChar char="Ø"/>
            </a:pPr>
            <a:r>
              <a:rPr lang="zh-TW" altLang="zh-TW" sz="2000" b="1" dirty="0"/>
              <a:t>排列建議：</a:t>
            </a:r>
            <a:r>
              <a:rPr lang="zh-TW" altLang="zh-TW" sz="2000" dirty="0"/>
              <a:t>使用</a:t>
            </a:r>
            <a:r>
              <a:rPr lang="zh-TW" altLang="zh-TW" sz="2000" b="1" dirty="0"/>
              <a:t>齒形混合元件（</a:t>
            </a:r>
            <a:r>
              <a:rPr lang="en-US" altLang="zh-TW" sz="2000" b="1" dirty="0"/>
              <a:t>TME </a:t>
            </a:r>
            <a:r>
              <a:rPr lang="zh-TW" altLang="zh-TW" sz="2000" b="1" dirty="0"/>
              <a:t>或</a:t>
            </a:r>
            <a:r>
              <a:rPr lang="en-US" altLang="zh-TW" sz="2000" b="1" dirty="0"/>
              <a:t> SME</a:t>
            </a:r>
            <a:r>
              <a:rPr lang="zh-TW" altLang="zh-TW" sz="2000" b="1" dirty="0"/>
              <a:t>）</a:t>
            </a:r>
            <a:r>
              <a:rPr lang="zh-TW" altLang="zh-TW" sz="2000" dirty="0"/>
              <a:t>。</a:t>
            </a:r>
            <a:endParaRPr lang="en-US" altLang="zh-TW" sz="2000" dirty="0"/>
          </a:p>
          <a:p>
            <a:pPr marL="450850" lvl="0" fontAlgn="base">
              <a:lnSpc>
                <a:spcPct val="100000"/>
              </a:lnSpc>
              <a:spcBef>
                <a:spcPts val="0"/>
              </a:spcBef>
              <a:buFont typeface="Wingdings" panose="05000000000000000000" pitchFamily="2" charset="2"/>
              <a:buChar char="Ø"/>
            </a:pPr>
            <a:r>
              <a:rPr lang="zh-TW" altLang="zh-TW" sz="2000" b="1" dirty="0"/>
              <a:t>效果：</a:t>
            </a:r>
            <a:r>
              <a:rPr lang="zh-TW" altLang="zh-TW" sz="2000" dirty="0"/>
              <a:t> 齒形元件能不斷切割、摺疊熔體流線，防止已經分散的液滴在螺桿槽內重新聚結（</a:t>
            </a:r>
            <a:r>
              <a:rPr lang="en-US" altLang="zh-TW" sz="2000" dirty="0"/>
              <a:t>Coalescence</a:t>
            </a:r>
            <a:r>
              <a:rPr lang="zh-TW" altLang="zh-TW" sz="2000" dirty="0"/>
              <a:t>）。</a:t>
            </a:r>
          </a:p>
          <a:p>
            <a:pPr lvl="0" fontAlgn="base">
              <a:lnSpc>
                <a:spcPct val="100000"/>
              </a:lnSpc>
              <a:spcBef>
                <a:spcPts val="0"/>
              </a:spcBef>
              <a:buFont typeface="Wingdings" panose="05000000000000000000" pitchFamily="2" charset="2"/>
              <a:buChar char="n"/>
            </a:pPr>
            <a:r>
              <a:rPr lang="zh-TW" altLang="zh-TW" sz="2000" b="1" dirty="0">
                <a:solidFill>
                  <a:srgbClr val="FF0000"/>
                </a:solidFill>
              </a:rPr>
              <a:t>增加停留時間</a:t>
            </a:r>
            <a:r>
              <a:rPr lang="zh-TW" altLang="zh-TW" sz="2000" b="1" dirty="0"/>
              <a:t>：</a:t>
            </a:r>
            <a:endParaRPr lang="en-US" altLang="zh-TW" sz="2000" b="1" dirty="0"/>
          </a:p>
          <a:p>
            <a:pPr marL="450850" lvl="0" fontAlgn="base">
              <a:lnSpc>
                <a:spcPct val="100000"/>
              </a:lnSpc>
              <a:spcBef>
                <a:spcPts val="0"/>
              </a:spcBef>
              <a:buFont typeface="Wingdings" panose="05000000000000000000" pitchFamily="2" charset="2"/>
              <a:buChar char="Ø"/>
            </a:pPr>
            <a:r>
              <a:rPr lang="zh-TW" altLang="zh-TW" sz="2000" b="1" dirty="0"/>
              <a:t>排列建議：</a:t>
            </a:r>
            <a:r>
              <a:rPr lang="zh-TW" altLang="zh-TW" sz="2000" dirty="0"/>
              <a:t>在混煉區末端放置一組</a:t>
            </a:r>
            <a:r>
              <a:rPr lang="zh-TW" altLang="zh-TW" sz="2000" b="1" dirty="0"/>
              <a:t>左旋（</a:t>
            </a:r>
            <a:r>
              <a:rPr lang="en-US" altLang="zh-TW" sz="2000" b="1" dirty="0"/>
              <a:t>Reverse</a:t>
            </a:r>
            <a:r>
              <a:rPr lang="zh-TW" altLang="zh-TW" sz="2000" b="1" dirty="0"/>
              <a:t>）螺紋元件</a:t>
            </a:r>
            <a:r>
              <a:rPr lang="zh-TW" altLang="zh-TW" sz="2000" dirty="0"/>
              <a:t>。</a:t>
            </a:r>
            <a:endParaRPr lang="en-US" altLang="zh-TW" sz="2000" dirty="0"/>
          </a:p>
          <a:p>
            <a:pPr marL="450850" lvl="0" fontAlgn="base">
              <a:lnSpc>
                <a:spcPct val="100000"/>
              </a:lnSpc>
              <a:spcBef>
                <a:spcPts val="0"/>
              </a:spcBef>
              <a:buFont typeface="Wingdings" panose="05000000000000000000" pitchFamily="2" charset="2"/>
              <a:buChar char="Ø"/>
            </a:pPr>
            <a:r>
              <a:rPr lang="zh-TW" altLang="zh-TW" sz="2000" b="1" dirty="0"/>
              <a:t>效果：</a:t>
            </a:r>
            <a:r>
              <a:rPr lang="zh-TW" altLang="zh-TW" sz="2000" dirty="0"/>
              <a:t> 建立回流，增加兩相在強剪切區的停留時間，確保反應型增容劑有足夠時間在界面發生化學反應。</a:t>
            </a:r>
            <a:endParaRPr lang="zh-TW" altLang="en-US" sz="2000" dirty="0"/>
          </a:p>
          <a:p>
            <a:endParaRPr lang="zh-TW" altLang="en-US" sz="2000" dirty="0"/>
          </a:p>
        </p:txBody>
      </p:sp>
    </p:spTree>
    <p:extLst>
      <p:ext uri="{BB962C8B-B14F-4D97-AF65-F5344CB8AC3E}">
        <p14:creationId xmlns:p14="http://schemas.microsoft.com/office/powerpoint/2010/main" val="32204517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D8EC12-F9F3-4FCF-8A43-C9377BFBBDE1}"/>
              </a:ext>
            </a:extLst>
          </p:cNvPr>
          <p:cNvSpPr>
            <a:spLocks noGrp="1"/>
          </p:cNvSpPr>
          <p:nvPr>
            <p:ph type="title"/>
          </p:nvPr>
        </p:nvSpPr>
        <p:spPr/>
        <p:txBody>
          <a:bodyPr/>
          <a:lstStyle/>
          <a:p>
            <a:pPr algn="ctr"/>
            <a:r>
              <a:rPr lang="zh-TW" altLang="zh-TW" dirty="0"/>
              <a:t>化學增容</a:t>
            </a:r>
            <a:endParaRPr lang="zh-TW" altLang="en-US" dirty="0"/>
          </a:p>
        </p:txBody>
      </p:sp>
      <p:sp>
        <p:nvSpPr>
          <p:cNvPr id="3" name="內容版面配置區 2">
            <a:extLst>
              <a:ext uri="{FF2B5EF4-FFF2-40B4-BE49-F238E27FC236}">
                <a16:creationId xmlns:a16="http://schemas.microsoft.com/office/drawing/2014/main" id="{DED25F9F-1EA3-45DA-A8E2-3ACD597F966F}"/>
              </a:ext>
            </a:extLst>
          </p:cNvPr>
          <p:cNvSpPr>
            <a:spLocks noGrp="1"/>
          </p:cNvSpPr>
          <p:nvPr>
            <p:ph idx="1"/>
          </p:nvPr>
        </p:nvSpPr>
        <p:spPr>
          <a:xfrm>
            <a:off x="628650" y="1690689"/>
            <a:ext cx="7886700" cy="4351338"/>
          </a:xfrm>
        </p:spPr>
        <p:txBody>
          <a:bodyPr>
            <a:normAutofit/>
          </a:bodyPr>
          <a:lstStyle/>
          <a:p>
            <a:pPr marL="0" indent="0">
              <a:lnSpc>
                <a:spcPct val="100000"/>
              </a:lnSpc>
              <a:spcBef>
                <a:spcPts val="0"/>
              </a:spcBef>
              <a:buNone/>
            </a:pPr>
            <a:r>
              <a:rPr lang="zh-TW" altLang="zh-TW" sz="2400" b="1" dirty="0"/>
              <a:t>添加增容劑</a:t>
            </a:r>
            <a:r>
              <a:rPr lang="en-US" altLang="zh-TW" sz="2400" b="1" dirty="0"/>
              <a:t> (Compatibilizers) — </a:t>
            </a:r>
            <a:r>
              <a:rPr lang="zh-TW" altLang="zh-TW" sz="2400" b="1" dirty="0"/>
              <a:t>最有效的方法</a:t>
            </a:r>
            <a:endParaRPr lang="zh-TW" altLang="zh-TW" sz="2400" dirty="0"/>
          </a:p>
          <a:p>
            <a:pPr>
              <a:lnSpc>
                <a:spcPct val="100000"/>
              </a:lnSpc>
              <a:spcBef>
                <a:spcPts val="0"/>
              </a:spcBef>
              <a:buFont typeface="Wingdings" panose="05000000000000000000" pitchFamily="2" charset="2"/>
              <a:buChar char="n"/>
            </a:pPr>
            <a:r>
              <a:rPr lang="zh-TW" altLang="zh-TW" sz="2400" dirty="0"/>
              <a:t>增容劑就像「分子膠水」，其分子鏈的一端與塑料</a:t>
            </a:r>
            <a:r>
              <a:rPr lang="en-US" altLang="zh-TW" sz="2400" dirty="0"/>
              <a:t> A </a:t>
            </a:r>
            <a:r>
              <a:rPr lang="zh-TW" altLang="zh-TW" sz="2400" dirty="0"/>
              <a:t>親和，另一端與塑料</a:t>
            </a:r>
            <a:r>
              <a:rPr lang="en-US" altLang="zh-TW" sz="2400" dirty="0"/>
              <a:t> B </a:t>
            </a:r>
            <a:r>
              <a:rPr lang="zh-TW" altLang="zh-TW" sz="2400" dirty="0"/>
              <a:t>親和。</a:t>
            </a:r>
          </a:p>
          <a:p>
            <a:pPr lvl="0" fontAlgn="base">
              <a:lnSpc>
                <a:spcPct val="100000"/>
              </a:lnSpc>
              <a:spcBef>
                <a:spcPts val="0"/>
              </a:spcBef>
              <a:buFont typeface="Wingdings" panose="05000000000000000000" pitchFamily="2" charset="2"/>
              <a:buChar char="n"/>
            </a:pPr>
            <a:r>
              <a:rPr lang="zh-TW" altLang="zh-TW" sz="2400" b="1" dirty="0"/>
              <a:t>非反應型：</a:t>
            </a:r>
            <a:r>
              <a:rPr lang="zh-TW" altLang="zh-TW" sz="2400" dirty="0"/>
              <a:t> 如接枝了馬來酸酐的聚烯烴（</a:t>
            </a:r>
            <a:r>
              <a:rPr lang="en-US" altLang="zh-TW" sz="2400" dirty="0"/>
              <a:t>PE-g-MAH</a:t>
            </a:r>
            <a:r>
              <a:rPr lang="zh-TW" altLang="zh-TW" sz="2400" dirty="0"/>
              <a:t>、</a:t>
            </a:r>
            <a:r>
              <a:rPr lang="en-US" altLang="zh-TW" sz="2400" dirty="0"/>
              <a:t>PP-g-MAH</a:t>
            </a:r>
            <a:r>
              <a:rPr lang="zh-TW" altLang="zh-TW" sz="2400" dirty="0"/>
              <a:t>）或嵌段共聚物（</a:t>
            </a:r>
            <a:r>
              <a:rPr lang="en-US" altLang="zh-TW" sz="2400" dirty="0"/>
              <a:t>SBS</a:t>
            </a:r>
            <a:r>
              <a:rPr lang="zh-TW" altLang="zh-TW" sz="2400" dirty="0"/>
              <a:t>、</a:t>
            </a:r>
            <a:r>
              <a:rPr lang="en-US" altLang="zh-TW" sz="2400" dirty="0"/>
              <a:t>SEBS</a:t>
            </a:r>
            <a:r>
              <a:rPr lang="zh-TW" altLang="zh-TW" sz="2400" dirty="0"/>
              <a:t>）。</a:t>
            </a:r>
          </a:p>
          <a:p>
            <a:pPr lvl="0" fontAlgn="base">
              <a:lnSpc>
                <a:spcPct val="100000"/>
              </a:lnSpc>
              <a:spcBef>
                <a:spcPts val="0"/>
              </a:spcBef>
              <a:buFont typeface="Wingdings" panose="05000000000000000000" pitchFamily="2" charset="2"/>
              <a:buChar char="n"/>
            </a:pPr>
            <a:r>
              <a:rPr lang="zh-TW" altLang="zh-TW" sz="2400" b="1" dirty="0"/>
              <a:t>反應型：</a:t>
            </a:r>
            <a:r>
              <a:rPr lang="zh-TW" altLang="zh-TW" sz="2400" dirty="0"/>
              <a:t> 在押出過程中直接在界面形成共價鍵（</a:t>
            </a:r>
            <a:r>
              <a:rPr lang="en-US" altLang="zh-TW" sz="2400" dirty="0"/>
              <a:t>Reactive Extrusion</a:t>
            </a:r>
            <a:r>
              <a:rPr lang="zh-TW" altLang="zh-TW" sz="2400" dirty="0"/>
              <a:t>）。</a:t>
            </a:r>
            <a:r>
              <a:rPr lang="zh-TW" altLang="zh-TW" sz="2400" b="1" dirty="0"/>
              <a:t>螺桿建議：</a:t>
            </a:r>
            <a:r>
              <a:rPr lang="zh-TW" altLang="zh-TW" sz="2400" dirty="0"/>
              <a:t> 此時螺桿需具備較長的</a:t>
            </a:r>
            <a:r>
              <a:rPr lang="zh-TW" altLang="zh-TW" sz="2400" b="1" dirty="0"/>
              <a:t>反應段</a:t>
            </a:r>
            <a:r>
              <a:rPr lang="en-US" altLang="zh-TW" sz="2400" b="1" dirty="0"/>
              <a:t> (L/D </a:t>
            </a:r>
            <a:r>
              <a:rPr lang="zh-TW" altLang="zh-TW" sz="2400" b="1" dirty="0"/>
              <a:t>比大</a:t>
            </a:r>
            <a:r>
              <a:rPr lang="en-US" altLang="zh-TW" sz="2400" b="1" dirty="0"/>
              <a:t>)</a:t>
            </a:r>
            <a:r>
              <a:rPr lang="zh-TW" altLang="zh-TW" sz="2400" dirty="0"/>
              <a:t>，並設置多段溫控，以維持化學反應所需的能量。</a:t>
            </a:r>
            <a:endParaRPr lang="zh-TW" altLang="en-US" sz="2400" dirty="0"/>
          </a:p>
        </p:txBody>
      </p:sp>
    </p:spTree>
    <p:extLst>
      <p:ext uri="{BB962C8B-B14F-4D97-AF65-F5344CB8AC3E}">
        <p14:creationId xmlns:p14="http://schemas.microsoft.com/office/powerpoint/2010/main" val="310330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FCF8FE7D-4566-4369-9B96-C5FFF15E8E18}" type="slidenum">
              <a:rPr lang="en-US" altLang="zh-TW" i="0" smtClean="0"/>
              <a:pPr eaLnBrk="1" hangingPunct="1"/>
              <a:t>12</a:t>
            </a:fld>
            <a:endParaRPr lang="en-US" altLang="zh-TW" i="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5908675" cy="503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276872"/>
            <a:ext cx="2808288"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3"/>
          <p:cNvSpPr>
            <a:spLocks noChangeArrowheads="1"/>
          </p:cNvSpPr>
          <p:nvPr/>
        </p:nvSpPr>
        <p:spPr bwMode="auto">
          <a:xfrm>
            <a:off x="5652120" y="1556792"/>
            <a:ext cx="3312368" cy="2246769"/>
          </a:xfrm>
          <a:prstGeom prst="rect">
            <a:avLst/>
          </a:prstGeom>
          <a:solidFill>
            <a:srgbClr val="FFFF00"/>
          </a:solidFill>
          <a:ln>
            <a:noFill/>
          </a:ln>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t>隨著顆粒聚集的狀態</a:t>
            </a:r>
            <a:r>
              <a:rPr lang="en-US" altLang="zh-TW" sz="2000" dirty="0"/>
              <a:t>(</a:t>
            </a:r>
            <a:r>
              <a:rPr lang="zh-TW" altLang="en-US" sz="2000" dirty="0"/>
              <a:t>每</a:t>
            </a:r>
            <a:r>
              <a:rPr lang="en-US" altLang="zh-TW" sz="2000" dirty="0"/>
              <a:t>2.25cm</a:t>
            </a:r>
            <a:r>
              <a:rPr lang="en-US" altLang="zh-TW" sz="2000" baseline="30000" dirty="0"/>
              <a:t>2</a:t>
            </a:r>
            <a:r>
              <a:rPr lang="zh-TW" altLang="en-US" sz="2000" dirty="0"/>
              <a:t>內含有粒徑</a:t>
            </a:r>
            <a:r>
              <a:rPr lang="en-US" altLang="zh-TW" sz="2000" dirty="0"/>
              <a:t>(</a:t>
            </a:r>
            <a:r>
              <a:rPr lang="zh-TW" altLang="en-US" sz="2000" dirty="0"/>
              <a:t>顆粒團聚後的直徑</a:t>
            </a:r>
            <a:r>
              <a:rPr lang="en-US" altLang="zh-TW" sz="2000" dirty="0"/>
              <a:t>)&gt;100</a:t>
            </a:r>
            <a:r>
              <a:rPr lang="en-US" altLang="zh-TW" sz="2000" dirty="0">
                <a:sym typeface="Symbol"/>
              </a:rPr>
              <a:t> m</a:t>
            </a:r>
            <a:r>
              <a:rPr lang="zh-TW" altLang="en-US" sz="2000" dirty="0">
                <a:sym typeface="Symbol"/>
              </a:rPr>
              <a:t>的</a:t>
            </a:r>
            <a:r>
              <a:rPr lang="zh-TW" altLang="en-US" sz="2000" dirty="0"/>
              <a:t>數目增加時</a:t>
            </a:r>
            <a:r>
              <a:rPr lang="zh-TW" altLang="en-US" sz="2000" dirty="0">
                <a:latin typeface="新細明體"/>
                <a:ea typeface="新細明體"/>
              </a:rPr>
              <a:t>，</a:t>
            </a:r>
            <a:r>
              <a:rPr lang="zh-TW" altLang="en-US" sz="2000" dirty="0"/>
              <a:t>衝擊強度明顯下降</a:t>
            </a:r>
            <a:r>
              <a:rPr lang="zh-TW" altLang="en-US" sz="2000" dirty="0">
                <a:latin typeface="新細明體"/>
                <a:ea typeface="新細明體"/>
              </a:rPr>
              <a:t>，當大顆粒數目達</a:t>
            </a:r>
            <a:r>
              <a:rPr lang="zh-TW" altLang="en-US" sz="2000" dirty="0"/>
              <a:t>每</a:t>
            </a:r>
            <a:r>
              <a:rPr lang="en-US" altLang="zh-TW" sz="2000" dirty="0"/>
              <a:t>2.25cm</a:t>
            </a:r>
            <a:r>
              <a:rPr lang="en-US" altLang="zh-TW" sz="2000" baseline="30000" dirty="0"/>
              <a:t>2</a:t>
            </a:r>
            <a:r>
              <a:rPr lang="zh-TW" altLang="en-US" sz="2000" dirty="0"/>
              <a:t>內含有約</a:t>
            </a:r>
            <a:r>
              <a:rPr lang="en-US" altLang="zh-TW" sz="2000" dirty="0"/>
              <a:t>80</a:t>
            </a:r>
            <a:r>
              <a:rPr lang="zh-TW" altLang="en-US" sz="2000" dirty="0"/>
              <a:t>顆以上時</a:t>
            </a:r>
            <a:r>
              <a:rPr lang="zh-TW" altLang="en-US" sz="2000" dirty="0">
                <a:latin typeface="新細明體"/>
                <a:ea typeface="新細明體"/>
              </a:rPr>
              <a:t>，</a:t>
            </a:r>
            <a:r>
              <a:rPr lang="zh-TW" altLang="en-US" sz="2000" dirty="0"/>
              <a:t>衝擊強度已無明顯變化</a:t>
            </a:r>
          </a:p>
        </p:txBody>
      </p:sp>
      <p:sp>
        <p:nvSpPr>
          <p:cNvPr id="2" name="標題 1"/>
          <p:cNvSpPr>
            <a:spLocks noGrp="1"/>
          </p:cNvSpPr>
          <p:nvPr>
            <p:ph type="title"/>
          </p:nvPr>
        </p:nvSpPr>
        <p:spPr>
          <a:xfrm>
            <a:off x="179512" y="274638"/>
            <a:ext cx="8712968" cy="1143000"/>
          </a:xfrm>
        </p:spPr>
        <p:txBody>
          <a:bodyPr>
            <a:normAutofit fontScale="90000"/>
          </a:bodyPr>
          <a:lstStyle/>
          <a:p>
            <a:r>
              <a:rPr lang="zh-TW" altLang="en-US" dirty="0"/>
              <a:t>聚集</a:t>
            </a:r>
            <a:r>
              <a:rPr lang="en-US" altLang="zh-TW" dirty="0"/>
              <a:t>(</a:t>
            </a:r>
            <a:r>
              <a:rPr lang="zh-TW" altLang="en-US" dirty="0"/>
              <a:t>大顆粒</a:t>
            </a:r>
            <a:r>
              <a:rPr lang="en-US" altLang="zh-TW" dirty="0"/>
              <a:t>)</a:t>
            </a:r>
            <a:r>
              <a:rPr lang="zh-TW" altLang="en-US" dirty="0"/>
              <a:t>的數目對衝擊強度的影響</a:t>
            </a:r>
          </a:p>
        </p:txBody>
      </p:sp>
      <p:grpSp>
        <p:nvGrpSpPr>
          <p:cNvPr id="8" name="群組 7"/>
          <p:cNvGrpSpPr/>
          <p:nvPr/>
        </p:nvGrpSpPr>
        <p:grpSpPr>
          <a:xfrm>
            <a:off x="5652120" y="4160411"/>
            <a:ext cx="1513483" cy="1445594"/>
            <a:chOff x="2550071" y="1796433"/>
            <a:chExt cx="1513483" cy="1445594"/>
          </a:xfrm>
        </p:grpSpPr>
        <p:grpSp>
          <p:nvGrpSpPr>
            <p:cNvPr id="9" name="群組 8"/>
            <p:cNvGrpSpPr/>
            <p:nvPr/>
          </p:nvGrpSpPr>
          <p:grpSpPr>
            <a:xfrm>
              <a:off x="3171280" y="2442592"/>
              <a:ext cx="892274" cy="799435"/>
              <a:chOff x="2927152" y="3880604"/>
              <a:chExt cx="892274" cy="799435"/>
            </a:xfrm>
          </p:grpSpPr>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904" y="3880604"/>
                <a:ext cx="7810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橢圓 16"/>
              <p:cNvSpPr/>
              <p:nvPr/>
            </p:nvSpPr>
            <p:spPr>
              <a:xfrm>
                <a:off x="2927152" y="3885803"/>
                <a:ext cx="892274" cy="79423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 name="群組 9"/>
            <p:cNvGrpSpPr/>
            <p:nvPr/>
          </p:nvGrpSpPr>
          <p:grpSpPr>
            <a:xfrm>
              <a:off x="2550071" y="2211778"/>
              <a:ext cx="892274" cy="794236"/>
              <a:chOff x="2843808" y="3858900"/>
              <a:chExt cx="892274" cy="794236"/>
            </a:xfrm>
          </p:grpSpPr>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904" y="3880604"/>
                <a:ext cx="7810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橢圓 14"/>
              <p:cNvSpPr/>
              <p:nvPr/>
            </p:nvSpPr>
            <p:spPr>
              <a:xfrm>
                <a:off x="2843808" y="3858900"/>
                <a:ext cx="892274" cy="79423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 name="群組 10"/>
            <p:cNvGrpSpPr/>
            <p:nvPr/>
          </p:nvGrpSpPr>
          <p:grpSpPr>
            <a:xfrm>
              <a:off x="3152974" y="1796433"/>
              <a:ext cx="892274" cy="794236"/>
              <a:chOff x="2843808" y="3858900"/>
              <a:chExt cx="892274" cy="794236"/>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904" y="3880604"/>
                <a:ext cx="7810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橢圓 12"/>
              <p:cNvSpPr/>
              <p:nvPr/>
            </p:nvSpPr>
            <p:spPr>
              <a:xfrm>
                <a:off x="2843808" y="3858900"/>
                <a:ext cx="892274" cy="79423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cxnSp>
        <p:nvCxnSpPr>
          <p:cNvPr id="18" name="直線接點 17"/>
          <p:cNvCxnSpPr/>
          <p:nvPr/>
        </p:nvCxnSpPr>
        <p:spPr>
          <a:xfrm>
            <a:off x="6975659" y="4138707"/>
            <a:ext cx="12241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6975820" y="5606005"/>
            <a:ext cx="12241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a:off x="7587727" y="4160411"/>
            <a:ext cx="161" cy="1445594"/>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7767747" y="4597460"/>
            <a:ext cx="324036" cy="369332"/>
          </a:xfrm>
          <a:prstGeom prst="rect">
            <a:avLst/>
          </a:prstGeom>
          <a:noFill/>
          <a:ln w="19050">
            <a:noFill/>
          </a:ln>
        </p:spPr>
        <p:txBody>
          <a:bodyPr wrap="square" rtlCol="0">
            <a:spAutoFit/>
          </a:bodyPr>
          <a:lstStyle/>
          <a:p>
            <a:r>
              <a:rPr lang="en-US" altLang="zh-TW" dirty="0"/>
              <a:t>d</a:t>
            </a:r>
            <a:endParaRPr lang="zh-TW" altLang="en-US" dirty="0"/>
          </a:p>
        </p:txBody>
      </p:sp>
      <p:cxnSp>
        <p:nvCxnSpPr>
          <p:cNvPr id="22" name="直線接點 21"/>
          <p:cNvCxnSpPr/>
          <p:nvPr/>
        </p:nvCxnSpPr>
        <p:spPr>
          <a:xfrm>
            <a:off x="6966041" y="4144789"/>
            <a:ext cx="12241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6966202" y="5612087"/>
            <a:ext cx="12241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a:off x="7578109" y="4166493"/>
            <a:ext cx="161" cy="1445594"/>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7758128" y="4603542"/>
            <a:ext cx="1206359" cy="369332"/>
          </a:xfrm>
          <a:prstGeom prst="rect">
            <a:avLst/>
          </a:prstGeom>
          <a:noFill/>
          <a:ln w="19050">
            <a:noFill/>
          </a:ln>
        </p:spPr>
        <p:txBody>
          <a:bodyPr wrap="square" rtlCol="0">
            <a:spAutoFit/>
          </a:bodyPr>
          <a:lstStyle/>
          <a:p>
            <a:r>
              <a:rPr lang="zh-TW" altLang="en-US" dirty="0"/>
              <a:t>   </a:t>
            </a:r>
            <a:r>
              <a:rPr lang="en-US" altLang="zh-TW" dirty="0"/>
              <a:t>&gt;100</a:t>
            </a:r>
            <a:r>
              <a:rPr lang="en-US" altLang="zh-TW" dirty="0">
                <a:sym typeface="Symbol"/>
              </a:rPr>
              <a:t>m</a:t>
            </a:r>
            <a:endParaRPr lang="zh-TW" altLang="en-US" dirty="0"/>
          </a:p>
        </p:txBody>
      </p:sp>
      <p:sp>
        <p:nvSpPr>
          <p:cNvPr id="3" name="矩形 2">
            <a:extLst>
              <a:ext uri="{FF2B5EF4-FFF2-40B4-BE49-F238E27FC236}">
                <a16:creationId xmlns:a16="http://schemas.microsoft.com/office/drawing/2014/main" id="{D239AE9A-8D71-4E6A-8B0E-1C4E9B9E7011}"/>
              </a:ext>
            </a:extLst>
          </p:cNvPr>
          <p:cNvSpPr/>
          <p:nvPr/>
        </p:nvSpPr>
        <p:spPr>
          <a:xfrm>
            <a:off x="1679705" y="4896490"/>
            <a:ext cx="3234812" cy="646331"/>
          </a:xfrm>
          <a:prstGeom prst="rect">
            <a:avLst/>
          </a:prstGeom>
        </p:spPr>
        <p:txBody>
          <a:bodyPr wrap="square">
            <a:spAutoFit/>
          </a:bodyPr>
          <a:lstStyle/>
          <a:p>
            <a:r>
              <a:rPr lang="zh-TW" altLang="en-US" dirty="0">
                <a:solidFill>
                  <a:srgbClr val="FF0000"/>
                </a:solidFill>
              </a:rPr>
              <a:t>每</a:t>
            </a:r>
            <a:r>
              <a:rPr lang="en-US" altLang="zh-TW" dirty="0">
                <a:solidFill>
                  <a:srgbClr val="FF0000"/>
                </a:solidFill>
              </a:rPr>
              <a:t>2.25cm</a:t>
            </a:r>
            <a:r>
              <a:rPr lang="en-US" altLang="zh-TW" baseline="30000" dirty="0">
                <a:solidFill>
                  <a:srgbClr val="FF0000"/>
                </a:solidFill>
              </a:rPr>
              <a:t>2</a:t>
            </a:r>
            <a:r>
              <a:rPr lang="zh-TW" altLang="en-US" dirty="0">
                <a:solidFill>
                  <a:srgbClr val="FF0000"/>
                </a:solidFill>
              </a:rPr>
              <a:t>面積中粒徑</a:t>
            </a:r>
            <a:r>
              <a:rPr lang="en-US" altLang="zh-TW" dirty="0">
                <a:solidFill>
                  <a:srgbClr val="FF0000"/>
                </a:solidFill>
              </a:rPr>
              <a:t>&gt;100</a:t>
            </a:r>
            <a:r>
              <a:rPr lang="en-US" altLang="zh-TW" dirty="0">
                <a:solidFill>
                  <a:srgbClr val="FF0000"/>
                </a:solidFill>
                <a:latin typeface="Univers" panose="020B0503020202020204" pitchFamily="34" charset="0"/>
              </a:rPr>
              <a:t>µm</a:t>
            </a:r>
            <a:r>
              <a:rPr lang="zh-TW" altLang="en-US" dirty="0">
                <a:solidFill>
                  <a:srgbClr val="FF0000"/>
                </a:solidFill>
                <a:latin typeface="Univers" panose="020B0503020202020204" pitchFamily="34" charset="0"/>
              </a:rPr>
              <a:t>的</a:t>
            </a:r>
            <a:r>
              <a:rPr lang="zh-TW" altLang="en-US" dirty="0">
                <a:solidFill>
                  <a:srgbClr val="FF0000"/>
                </a:solidFill>
              </a:rPr>
              <a:t>凝集粒子數目</a:t>
            </a:r>
            <a:endParaRPr lang="zh-TW" altLang="en-US" baseline="30000" dirty="0"/>
          </a:p>
        </p:txBody>
      </p:sp>
    </p:spTree>
    <p:extLst>
      <p:ext uri="{BB962C8B-B14F-4D97-AF65-F5344CB8AC3E}">
        <p14:creationId xmlns:p14="http://schemas.microsoft.com/office/powerpoint/2010/main" val="34428074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A96541F-C797-4FE4-BF95-CF959C48CA6A}"/>
              </a:ext>
            </a:extLst>
          </p:cNvPr>
          <p:cNvSpPr>
            <a:spLocks noGrp="1"/>
          </p:cNvSpPr>
          <p:nvPr>
            <p:ph type="title"/>
          </p:nvPr>
        </p:nvSpPr>
        <p:spPr>
          <a:xfrm>
            <a:off x="628649" y="365126"/>
            <a:ext cx="8323193" cy="1325563"/>
          </a:xfrm>
        </p:spPr>
        <p:txBody>
          <a:bodyPr/>
          <a:lstStyle/>
          <a:p>
            <a:r>
              <a:rPr lang="zh-TW" altLang="en-US" b="1" dirty="0"/>
              <a:t>其他重點</a:t>
            </a:r>
            <a:endParaRPr lang="zh-TW" altLang="en-US" dirty="0"/>
          </a:p>
        </p:txBody>
      </p:sp>
      <p:sp>
        <p:nvSpPr>
          <p:cNvPr id="3" name="內容版面配置區 2">
            <a:extLst>
              <a:ext uri="{FF2B5EF4-FFF2-40B4-BE49-F238E27FC236}">
                <a16:creationId xmlns:a16="http://schemas.microsoft.com/office/drawing/2014/main" id="{48D78CB1-4B94-4181-B2C1-BBB4C33ED4F7}"/>
              </a:ext>
            </a:extLst>
          </p:cNvPr>
          <p:cNvSpPr>
            <a:spLocks noGrp="1"/>
          </p:cNvSpPr>
          <p:nvPr>
            <p:ph idx="1"/>
          </p:nvPr>
        </p:nvSpPr>
        <p:spPr>
          <a:xfrm>
            <a:off x="542511" y="1560580"/>
            <a:ext cx="7886700" cy="3191321"/>
          </a:xfrm>
        </p:spPr>
        <p:txBody>
          <a:bodyPr>
            <a:noAutofit/>
          </a:bodyPr>
          <a:lstStyle/>
          <a:p>
            <a:pPr marL="0" indent="0">
              <a:lnSpc>
                <a:spcPct val="100000"/>
              </a:lnSpc>
              <a:spcBef>
                <a:spcPts val="0"/>
              </a:spcBef>
              <a:buNone/>
            </a:pPr>
            <a:r>
              <a:rPr lang="en-US" altLang="zh-TW" sz="2200" b="1" dirty="0"/>
              <a:t>1. </a:t>
            </a:r>
            <a:r>
              <a:rPr lang="zh-TW" altLang="zh-TW" sz="2200" b="1" dirty="0"/>
              <a:t>調整熔體黏度比</a:t>
            </a:r>
            <a:r>
              <a:rPr lang="en-US" altLang="zh-TW" sz="2200" b="1" dirty="0"/>
              <a:t> (Viscosity Ratio)</a:t>
            </a:r>
            <a:endParaRPr lang="zh-TW" altLang="zh-TW" sz="2200" dirty="0"/>
          </a:p>
          <a:p>
            <a:pPr>
              <a:lnSpc>
                <a:spcPct val="100000"/>
              </a:lnSpc>
              <a:spcBef>
                <a:spcPts val="0"/>
              </a:spcBef>
              <a:buFont typeface="Wingdings" panose="05000000000000000000" pitchFamily="2" charset="2"/>
              <a:buChar char="Ø"/>
            </a:pPr>
            <a:r>
              <a:rPr lang="zh-TW" altLang="zh-TW" sz="2200" dirty="0"/>
              <a:t>當兩相的黏度接近時（比值接近</a:t>
            </a:r>
            <a:r>
              <a:rPr lang="en-US" altLang="zh-TW" sz="2200" dirty="0"/>
              <a:t> 1</a:t>
            </a:r>
            <a:r>
              <a:rPr lang="zh-TW" altLang="zh-TW" sz="2200" dirty="0"/>
              <a:t>），最容易得到細微的分散效果。</a:t>
            </a:r>
          </a:p>
          <a:p>
            <a:pPr lvl="0" fontAlgn="base">
              <a:lnSpc>
                <a:spcPct val="100000"/>
              </a:lnSpc>
              <a:spcBef>
                <a:spcPts val="0"/>
              </a:spcBef>
              <a:buFont typeface="Wingdings" panose="05000000000000000000" pitchFamily="2" charset="2"/>
              <a:buChar char="Ø"/>
            </a:pPr>
            <a:r>
              <a:rPr lang="zh-TW" altLang="zh-TW" sz="2200" b="1" dirty="0"/>
              <a:t>技巧：</a:t>
            </a:r>
            <a:r>
              <a:rPr lang="zh-TW" altLang="zh-TW" sz="2200" dirty="0"/>
              <a:t> 透過</a:t>
            </a:r>
            <a:r>
              <a:rPr lang="zh-TW" altLang="zh-TW" sz="2200" b="1" dirty="0"/>
              <a:t>調整各段加熱區溫度</a:t>
            </a:r>
            <a:r>
              <a:rPr lang="zh-TW" altLang="zh-TW" sz="2200" dirty="0"/>
              <a:t>來改變兩者的流動性。例如，若</a:t>
            </a:r>
            <a:r>
              <a:rPr lang="en-US" altLang="zh-TW" sz="2200" dirty="0"/>
              <a:t> A </a:t>
            </a:r>
            <a:r>
              <a:rPr lang="zh-TW" altLang="zh-TW" sz="2200" dirty="0"/>
              <a:t>塑料太稀，可適度降低該區溫度以提高其黏度，使其更容易被螺桿傳遞的剪切力破碎。</a:t>
            </a:r>
          </a:p>
          <a:p>
            <a:pPr marL="0" indent="0">
              <a:lnSpc>
                <a:spcPct val="100000"/>
              </a:lnSpc>
              <a:spcBef>
                <a:spcPts val="0"/>
              </a:spcBef>
              <a:buNone/>
            </a:pPr>
            <a:r>
              <a:rPr lang="en-US" altLang="zh-TW" sz="2200" b="1" dirty="0"/>
              <a:t>2. </a:t>
            </a:r>
            <a:r>
              <a:rPr lang="zh-TW" altLang="zh-TW" sz="2200" b="1" dirty="0"/>
              <a:t>建立微多層結構</a:t>
            </a:r>
            <a:r>
              <a:rPr lang="en-US" altLang="zh-TW" sz="2200" b="1" dirty="0"/>
              <a:t> (Layering)</a:t>
            </a:r>
            <a:r>
              <a:rPr lang="zh-TW" altLang="en-US" sz="2200" b="1" dirty="0"/>
              <a:t>的混合型態</a:t>
            </a:r>
            <a:endParaRPr lang="zh-TW" altLang="zh-TW" sz="2200" dirty="0"/>
          </a:p>
          <a:p>
            <a:pPr>
              <a:lnSpc>
                <a:spcPct val="100000"/>
              </a:lnSpc>
              <a:spcBef>
                <a:spcPts val="0"/>
              </a:spcBef>
              <a:buFont typeface="Wingdings" panose="05000000000000000000" pitchFamily="2" charset="2"/>
              <a:buChar char="Ø"/>
            </a:pPr>
            <a:r>
              <a:rPr lang="zh-TW" altLang="zh-TW" sz="2200" dirty="0"/>
              <a:t>如果使用特殊的混合元件</a:t>
            </a:r>
            <a:r>
              <a:rPr lang="en-US" altLang="zh-TW" sz="2200" dirty="0"/>
              <a:t>(</a:t>
            </a:r>
            <a:r>
              <a:rPr lang="zh-TW" altLang="en-US" sz="2200" dirty="0"/>
              <a:t>窄的</a:t>
            </a:r>
            <a:r>
              <a:rPr lang="en-US" altLang="zh-TW" sz="2200" dirty="0"/>
              <a:t>KB</a:t>
            </a:r>
            <a:r>
              <a:rPr lang="zh-TW" altLang="en-US" sz="2200" dirty="0"/>
              <a:t>元件</a:t>
            </a:r>
            <a:r>
              <a:rPr lang="en-US" altLang="zh-TW" sz="2200" dirty="0"/>
              <a:t>)</a:t>
            </a:r>
            <a:r>
              <a:rPr lang="zh-TW" altLang="zh-TW" sz="2200" dirty="0"/>
              <a:t>，可以使不相容的兩相形成交錯的層狀結構而非球狀顆粒，這能顯著提升阻隔性能。</a:t>
            </a:r>
          </a:p>
          <a:p>
            <a:pPr>
              <a:lnSpc>
                <a:spcPct val="100000"/>
              </a:lnSpc>
              <a:spcBef>
                <a:spcPts val="0"/>
              </a:spcBef>
            </a:pPr>
            <a:endParaRPr lang="zh-TW" altLang="en-US" sz="2200" dirty="0"/>
          </a:p>
        </p:txBody>
      </p:sp>
      <p:pic>
        <p:nvPicPr>
          <p:cNvPr id="4" name="圖片 3">
            <a:extLst>
              <a:ext uri="{FF2B5EF4-FFF2-40B4-BE49-F238E27FC236}">
                <a16:creationId xmlns:a16="http://schemas.microsoft.com/office/drawing/2014/main" id="{2237EBBA-F090-46F8-A4A8-C323D961C238}"/>
              </a:ext>
            </a:extLst>
          </p:cNvPr>
          <p:cNvPicPr>
            <a:picLocks noChangeAspect="1"/>
          </p:cNvPicPr>
          <p:nvPr/>
        </p:nvPicPr>
        <p:blipFill>
          <a:blip r:embed="rId2"/>
          <a:stretch>
            <a:fillRect/>
          </a:stretch>
        </p:blipFill>
        <p:spPr>
          <a:xfrm>
            <a:off x="5899429" y="4896678"/>
            <a:ext cx="1977739" cy="1808921"/>
          </a:xfrm>
          <a:prstGeom prst="rect">
            <a:avLst/>
          </a:prstGeom>
        </p:spPr>
      </p:pic>
    </p:spTree>
    <p:extLst>
      <p:ext uri="{BB962C8B-B14F-4D97-AF65-F5344CB8AC3E}">
        <p14:creationId xmlns:p14="http://schemas.microsoft.com/office/powerpoint/2010/main" val="15038002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D725F-1F40-4520-93DA-10550CD844BD}"/>
              </a:ext>
            </a:extLst>
          </p:cNvPr>
          <p:cNvSpPr>
            <a:spLocks noGrp="1"/>
          </p:cNvSpPr>
          <p:nvPr>
            <p:ph type="title"/>
          </p:nvPr>
        </p:nvSpPr>
        <p:spPr/>
        <p:txBody>
          <a:bodyPr/>
          <a:lstStyle/>
          <a:p>
            <a:r>
              <a:rPr lang="zh-TW" altLang="en-US" b="1" dirty="0"/>
              <a:t>螺桿元件</a:t>
            </a:r>
            <a:r>
              <a:rPr lang="zh-TW" altLang="zh-TW" b="1" dirty="0"/>
              <a:t>關鍵配置</a:t>
            </a:r>
            <a:endParaRPr lang="zh-TW" altLang="en-US" dirty="0"/>
          </a:p>
        </p:txBody>
      </p:sp>
      <p:graphicFrame>
        <p:nvGraphicFramePr>
          <p:cNvPr id="3" name="表格 2">
            <a:extLst>
              <a:ext uri="{FF2B5EF4-FFF2-40B4-BE49-F238E27FC236}">
                <a16:creationId xmlns:a16="http://schemas.microsoft.com/office/drawing/2014/main" id="{060C8703-AEEF-441F-AC49-F1C60400C0D9}"/>
              </a:ext>
            </a:extLst>
          </p:cNvPr>
          <p:cNvGraphicFramePr>
            <a:graphicFrameLocks noGrp="1"/>
          </p:cNvGraphicFramePr>
          <p:nvPr>
            <p:extLst>
              <p:ext uri="{D42A27DB-BD31-4B8C-83A1-F6EECF244321}">
                <p14:modId xmlns:p14="http://schemas.microsoft.com/office/powerpoint/2010/main" val="2700513241"/>
              </p:ext>
            </p:extLst>
          </p:nvPr>
        </p:nvGraphicFramePr>
        <p:xfrm>
          <a:off x="696369" y="1805746"/>
          <a:ext cx="7287436" cy="3877080"/>
        </p:xfrm>
        <a:graphic>
          <a:graphicData uri="http://schemas.openxmlformats.org/drawingml/2006/table">
            <a:tbl>
              <a:tblPr firstRow="1" firstCol="1" bandRow="1">
                <a:tableStyleId>{5940675A-B579-460E-94D1-54222C63F5DA}</a:tableStyleId>
              </a:tblPr>
              <a:tblGrid>
                <a:gridCol w="1331214">
                  <a:extLst>
                    <a:ext uri="{9D8B030D-6E8A-4147-A177-3AD203B41FA5}">
                      <a16:colId xmlns:a16="http://schemas.microsoft.com/office/drawing/2014/main" val="253982920"/>
                    </a:ext>
                  </a:extLst>
                </a:gridCol>
                <a:gridCol w="2935356">
                  <a:extLst>
                    <a:ext uri="{9D8B030D-6E8A-4147-A177-3AD203B41FA5}">
                      <a16:colId xmlns:a16="http://schemas.microsoft.com/office/drawing/2014/main" val="2994743756"/>
                    </a:ext>
                  </a:extLst>
                </a:gridCol>
                <a:gridCol w="3020866">
                  <a:extLst>
                    <a:ext uri="{9D8B030D-6E8A-4147-A177-3AD203B41FA5}">
                      <a16:colId xmlns:a16="http://schemas.microsoft.com/office/drawing/2014/main" val="3504732698"/>
                    </a:ext>
                  </a:extLst>
                </a:gridCol>
              </a:tblGrid>
              <a:tr h="436542">
                <a:tc>
                  <a:txBody>
                    <a:bodyPr/>
                    <a:lstStyle/>
                    <a:p>
                      <a:pPr>
                        <a:spcBef>
                          <a:spcPts val="1200"/>
                        </a:spcBef>
                        <a:spcAft>
                          <a:spcPts val="1200"/>
                        </a:spcAft>
                      </a:pPr>
                      <a:r>
                        <a:rPr lang="zh-TW" sz="1800" kern="0">
                          <a:effectLst/>
                        </a:rPr>
                        <a:t>改善方向</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5615" marT="140820" marB="140820"/>
                </a:tc>
                <a:tc>
                  <a:txBody>
                    <a:bodyPr/>
                    <a:lstStyle/>
                    <a:p>
                      <a:pPr>
                        <a:spcBef>
                          <a:spcPts val="1200"/>
                        </a:spcBef>
                        <a:spcAft>
                          <a:spcPts val="1200"/>
                        </a:spcAft>
                      </a:pPr>
                      <a:r>
                        <a:rPr lang="zh-TW" sz="1800" kern="0">
                          <a:effectLst/>
                        </a:rPr>
                        <a:t>推薦螺桿配置</a:t>
                      </a:r>
                      <a:r>
                        <a:rPr lang="en-US" sz="1800" kern="0">
                          <a:effectLst/>
                        </a:rPr>
                        <a:t> / </a:t>
                      </a:r>
                      <a:r>
                        <a:rPr lang="zh-TW" sz="1800" kern="0">
                          <a:effectLst/>
                        </a:rPr>
                        <a:t>參數</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5615" marT="140820" marB="140820"/>
                </a:tc>
                <a:tc>
                  <a:txBody>
                    <a:bodyPr/>
                    <a:lstStyle/>
                    <a:p>
                      <a:pPr>
                        <a:spcBef>
                          <a:spcPts val="1200"/>
                        </a:spcBef>
                        <a:spcAft>
                          <a:spcPts val="1200"/>
                        </a:spcAft>
                      </a:pPr>
                      <a:r>
                        <a:rPr lang="zh-TW" sz="1800" kern="0">
                          <a:effectLst/>
                        </a:rPr>
                        <a:t>原理說明</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40820" marB="140820"/>
                </a:tc>
                <a:extLst>
                  <a:ext uri="{0D108BD9-81ED-4DB2-BD59-A6C34878D82A}">
                    <a16:rowId xmlns:a16="http://schemas.microsoft.com/office/drawing/2014/main" val="2112947815"/>
                  </a:ext>
                </a:extLst>
              </a:tr>
              <a:tr h="785685">
                <a:tc>
                  <a:txBody>
                    <a:bodyPr/>
                    <a:lstStyle/>
                    <a:p>
                      <a:pPr>
                        <a:spcBef>
                          <a:spcPts val="1200"/>
                        </a:spcBef>
                        <a:spcAft>
                          <a:spcPts val="1200"/>
                        </a:spcAft>
                      </a:pPr>
                      <a:r>
                        <a:rPr lang="zh-TW" sz="1800" kern="0">
                          <a:effectLst/>
                        </a:rPr>
                        <a:t>粒徑細化</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5615" marT="140820" marB="140820"/>
                </a:tc>
                <a:tc>
                  <a:txBody>
                    <a:bodyPr/>
                    <a:lstStyle/>
                    <a:p>
                      <a:pPr>
                        <a:spcBef>
                          <a:spcPts val="1200"/>
                        </a:spcBef>
                        <a:spcAft>
                          <a:spcPts val="1200"/>
                        </a:spcAft>
                      </a:pPr>
                      <a:r>
                        <a:rPr lang="zh-TW" sz="1800" kern="0" dirty="0">
                          <a:effectLst/>
                        </a:rPr>
                        <a:t>增加</a:t>
                      </a:r>
                      <a:r>
                        <a:rPr lang="en-US" sz="1800" kern="0" dirty="0">
                          <a:effectLst/>
                        </a:rPr>
                        <a:t> 90</a:t>
                      </a:r>
                      <a:r>
                        <a:rPr lang="zh-TW" altLang="en-US" sz="1800" kern="0" dirty="0">
                          <a:effectLst/>
                        </a:rPr>
                        <a:t>度</a:t>
                      </a:r>
                      <a:r>
                        <a:rPr lang="zh-TW" sz="1800" kern="0" dirty="0">
                          <a:effectLst/>
                        </a:rPr>
                        <a:t>捏合塊與反向元件</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5615" marT="140820" marB="140820"/>
                </a:tc>
                <a:tc>
                  <a:txBody>
                    <a:bodyPr/>
                    <a:lstStyle/>
                    <a:p>
                      <a:pPr>
                        <a:spcBef>
                          <a:spcPts val="1200"/>
                        </a:spcBef>
                        <a:spcAft>
                          <a:spcPts val="1200"/>
                        </a:spcAft>
                      </a:pPr>
                      <a:r>
                        <a:rPr lang="zh-TW" sz="1800" kern="0">
                          <a:effectLst/>
                        </a:rPr>
                        <a:t>提高垂直剪切力，強行破碎分散相</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40820" marB="140820"/>
                </a:tc>
                <a:extLst>
                  <a:ext uri="{0D108BD9-81ED-4DB2-BD59-A6C34878D82A}">
                    <a16:rowId xmlns:a16="http://schemas.microsoft.com/office/drawing/2014/main" val="1214904784"/>
                  </a:ext>
                </a:extLst>
              </a:tr>
              <a:tr h="823423">
                <a:tc>
                  <a:txBody>
                    <a:bodyPr/>
                    <a:lstStyle/>
                    <a:p>
                      <a:pPr>
                        <a:spcBef>
                          <a:spcPts val="1200"/>
                        </a:spcBef>
                        <a:spcAft>
                          <a:spcPts val="1200"/>
                        </a:spcAft>
                      </a:pPr>
                      <a:r>
                        <a:rPr lang="zh-TW" sz="1800" kern="0">
                          <a:effectLst/>
                        </a:rPr>
                        <a:t>抑制聚結</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5615" marT="140820" marB="140820"/>
                </a:tc>
                <a:tc>
                  <a:txBody>
                    <a:bodyPr/>
                    <a:lstStyle/>
                    <a:p>
                      <a:pPr>
                        <a:spcBef>
                          <a:spcPts val="1200"/>
                        </a:spcBef>
                        <a:spcAft>
                          <a:spcPts val="1200"/>
                        </a:spcAft>
                      </a:pPr>
                      <a:r>
                        <a:rPr lang="zh-TW" sz="1800" kern="0">
                          <a:effectLst/>
                        </a:rPr>
                        <a:t>增加齒形混合元件</a:t>
                      </a:r>
                      <a:r>
                        <a:rPr lang="en-US" sz="1800" kern="0">
                          <a:effectLst/>
                        </a:rPr>
                        <a:t> (TME)</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5615" marT="140820" marB="140820"/>
                </a:tc>
                <a:tc>
                  <a:txBody>
                    <a:bodyPr/>
                    <a:lstStyle/>
                    <a:p>
                      <a:pPr>
                        <a:spcBef>
                          <a:spcPts val="1200"/>
                        </a:spcBef>
                        <a:spcAft>
                          <a:spcPts val="1200"/>
                        </a:spcAft>
                      </a:pPr>
                      <a:r>
                        <a:rPr lang="zh-TW" sz="1800" kern="0">
                          <a:effectLst/>
                        </a:rPr>
                        <a:t>藉由不斷分流與重組，空間上隔離液滴</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40820" marB="140820"/>
                </a:tc>
                <a:extLst>
                  <a:ext uri="{0D108BD9-81ED-4DB2-BD59-A6C34878D82A}">
                    <a16:rowId xmlns:a16="http://schemas.microsoft.com/office/drawing/2014/main" val="3268416819"/>
                  </a:ext>
                </a:extLst>
              </a:tr>
              <a:tr h="788273">
                <a:tc>
                  <a:txBody>
                    <a:bodyPr/>
                    <a:lstStyle/>
                    <a:p>
                      <a:pPr>
                        <a:spcBef>
                          <a:spcPts val="1200"/>
                        </a:spcBef>
                        <a:spcAft>
                          <a:spcPts val="1200"/>
                        </a:spcAft>
                      </a:pPr>
                      <a:r>
                        <a:rPr lang="zh-TW" sz="1800" kern="0">
                          <a:effectLst/>
                        </a:rPr>
                        <a:t>反應增容</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5615" marT="140820" marB="140820"/>
                </a:tc>
                <a:tc>
                  <a:txBody>
                    <a:bodyPr/>
                    <a:lstStyle/>
                    <a:p>
                      <a:pPr>
                        <a:spcBef>
                          <a:spcPts val="1200"/>
                        </a:spcBef>
                        <a:spcAft>
                          <a:spcPts val="1200"/>
                        </a:spcAft>
                      </a:pPr>
                      <a:r>
                        <a:rPr lang="zh-TW" sz="1800" kern="0">
                          <a:effectLst/>
                        </a:rPr>
                        <a:t>增加</a:t>
                      </a:r>
                      <a:r>
                        <a:rPr lang="en-US" sz="1800" kern="0">
                          <a:effectLst/>
                        </a:rPr>
                        <a:t> L/D </a:t>
                      </a:r>
                      <a:r>
                        <a:rPr lang="zh-TW" sz="1800" kern="0">
                          <a:effectLst/>
                        </a:rPr>
                        <a:t>比</a:t>
                      </a:r>
                      <a:r>
                        <a:rPr lang="en-US" sz="1800" kern="0">
                          <a:effectLst/>
                        </a:rPr>
                        <a:t> (</a:t>
                      </a:r>
                      <a:r>
                        <a:rPr lang="zh-TW" sz="1800" kern="0">
                          <a:effectLst/>
                        </a:rPr>
                        <a:t>長徑比</a:t>
                      </a:r>
                      <a:r>
                        <a:rPr lang="en-US" sz="1800" kern="0">
                          <a:effectLst/>
                        </a:rPr>
                        <a:t>)</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5615" marT="140820" marB="140820"/>
                </a:tc>
                <a:tc>
                  <a:txBody>
                    <a:bodyPr/>
                    <a:lstStyle/>
                    <a:p>
                      <a:pPr>
                        <a:spcBef>
                          <a:spcPts val="1200"/>
                        </a:spcBef>
                        <a:spcAft>
                          <a:spcPts val="1200"/>
                        </a:spcAft>
                      </a:pPr>
                      <a:r>
                        <a:rPr lang="zh-TW" sz="1800" kern="0">
                          <a:effectLst/>
                        </a:rPr>
                        <a:t>給予增容劑足夠的反應與擴散時間</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40820" marB="140820"/>
                </a:tc>
                <a:extLst>
                  <a:ext uri="{0D108BD9-81ED-4DB2-BD59-A6C34878D82A}">
                    <a16:rowId xmlns:a16="http://schemas.microsoft.com/office/drawing/2014/main" val="3537249314"/>
                  </a:ext>
                </a:extLst>
              </a:tr>
              <a:tr h="759750">
                <a:tc>
                  <a:txBody>
                    <a:bodyPr/>
                    <a:lstStyle/>
                    <a:p>
                      <a:pPr>
                        <a:spcBef>
                          <a:spcPts val="1200"/>
                        </a:spcBef>
                        <a:spcAft>
                          <a:spcPts val="1200"/>
                        </a:spcAft>
                      </a:pPr>
                      <a:r>
                        <a:rPr lang="zh-TW" sz="1800" kern="0">
                          <a:effectLst/>
                        </a:rPr>
                        <a:t>熱穩定性</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5615" marT="140820" marB="140820"/>
                </a:tc>
                <a:tc>
                  <a:txBody>
                    <a:bodyPr/>
                    <a:lstStyle/>
                    <a:p>
                      <a:pPr>
                        <a:spcBef>
                          <a:spcPts val="1200"/>
                        </a:spcBef>
                        <a:spcAft>
                          <a:spcPts val="1200"/>
                        </a:spcAft>
                      </a:pPr>
                      <a:r>
                        <a:rPr lang="zh-TW" sz="1800" kern="0">
                          <a:effectLst/>
                        </a:rPr>
                        <a:t>增加液冷系統降溫</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5615" marT="140820" marB="140820"/>
                </a:tc>
                <a:tc>
                  <a:txBody>
                    <a:bodyPr/>
                    <a:lstStyle/>
                    <a:p>
                      <a:pPr>
                        <a:spcBef>
                          <a:spcPts val="1200"/>
                        </a:spcBef>
                        <a:spcAft>
                          <a:spcPts val="1200"/>
                        </a:spcAft>
                      </a:pPr>
                      <a:r>
                        <a:rPr lang="zh-TW" sz="1800" kern="0" dirty="0">
                          <a:effectLst/>
                        </a:rPr>
                        <a:t>避免為了追求高剪切而導致塑料熱降解</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40820" marB="140820"/>
                </a:tc>
                <a:extLst>
                  <a:ext uri="{0D108BD9-81ED-4DB2-BD59-A6C34878D82A}">
                    <a16:rowId xmlns:a16="http://schemas.microsoft.com/office/drawing/2014/main" val="2287683013"/>
                  </a:ext>
                </a:extLst>
              </a:tr>
            </a:tbl>
          </a:graphicData>
        </a:graphic>
      </p:graphicFrame>
    </p:spTree>
    <p:extLst>
      <p:ext uri="{BB962C8B-B14F-4D97-AF65-F5344CB8AC3E}">
        <p14:creationId xmlns:p14="http://schemas.microsoft.com/office/powerpoint/2010/main" val="20365306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9B1EBE-5237-46C5-BCE2-C5FD044993B2}"/>
              </a:ext>
            </a:extLst>
          </p:cNvPr>
          <p:cNvSpPr>
            <a:spLocks noGrp="1"/>
          </p:cNvSpPr>
          <p:nvPr>
            <p:ph type="title"/>
          </p:nvPr>
        </p:nvSpPr>
        <p:spPr>
          <a:xfrm>
            <a:off x="245165" y="365127"/>
            <a:ext cx="8270185" cy="1026352"/>
          </a:xfrm>
        </p:spPr>
        <p:txBody>
          <a:bodyPr>
            <a:normAutofit fontScale="90000"/>
          </a:bodyPr>
          <a:lstStyle/>
          <a:p>
            <a:r>
              <a:rPr lang="zh-TW" altLang="zh-TW" dirty="0"/>
              <a:t>兩種</a:t>
            </a:r>
            <a:r>
              <a:rPr lang="zh-TW" altLang="en-US" dirty="0"/>
              <a:t>不相容</a:t>
            </a:r>
            <a:r>
              <a:rPr lang="zh-TW" altLang="zh-TW" dirty="0"/>
              <a:t>材料相混</a:t>
            </a:r>
            <a:r>
              <a:rPr lang="en-US" altLang="zh-TW" dirty="0"/>
              <a:t>(</a:t>
            </a:r>
            <a:r>
              <a:rPr lang="zh-TW" altLang="en-US" dirty="0"/>
              <a:t>以</a:t>
            </a:r>
            <a:r>
              <a:rPr lang="en-US" altLang="zh-TW" dirty="0"/>
              <a:t>PP</a:t>
            </a:r>
            <a:r>
              <a:rPr lang="zh-TW" altLang="en-US" dirty="0"/>
              <a:t>與</a:t>
            </a:r>
            <a:r>
              <a:rPr lang="en-US" altLang="zh-TW" dirty="0"/>
              <a:t>PA</a:t>
            </a:r>
            <a:r>
              <a:rPr lang="zh-TW" altLang="en-US" dirty="0"/>
              <a:t>為例</a:t>
            </a:r>
            <a:r>
              <a:rPr lang="en-US" altLang="zh-TW" dirty="0"/>
              <a:t>)</a:t>
            </a:r>
            <a:endParaRPr lang="zh-TW" altLang="en-US" dirty="0"/>
          </a:p>
        </p:txBody>
      </p:sp>
      <p:sp>
        <p:nvSpPr>
          <p:cNvPr id="3" name="內容版面配置區 2">
            <a:extLst>
              <a:ext uri="{FF2B5EF4-FFF2-40B4-BE49-F238E27FC236}">
                <a16:creationId xmlns:a16="http://schemas.microsoft.com/office/drawing/2014/main" id="{307D7F83-FA8E-444C-B9DB-74AED09DC0D0}"/>
              </a:ext>
            </a:extLst>
          </p:cNvPr>
          <p:cNvSpPr>
            <a:spLocks noGrp="1"/>
          </p:cNvSpPr>
          <p:nvPr>
            <p:ph idx="1"/>
          </p:nvPr>
        </p:nvSpPr>
        <p:spPr>
          <a:xfrm>
            <a:off x="509381" y="1451251"/>
            <a:ext cx="7886700" cy="1977749"/>
          </a:xfrm>
        </p:spPr>
        <p:txBody>
          <a:bodyPr>
            <a:normAutofit/>
          </a:bodyPr>
          <a:lstStyle/>
          <a:p>
            <a:pPr>
              <a:buFont typeface="Wingdings" panose="05000000000000000000" pitchFamily="2" charset="2"/>
              <a:buChar char="n"/>
            </a:pPr>
            <a:r>
              <a:rPr lang="zh-TW" altLang="en-US" sz="2000" dirty="0"/>
              <a:t>例如</a:t>
            </a:r>
            <a:r>
              <a:rPr lang="zh-TW" altLang="zh-TW" sz="2000" dirty="0"/>
              <a:t>混煉</a:t>
            </a:r>
            <a:r>
              <a:rPr lang="en-US" altLang="zh-TW" sz="2000" dirty="0"/>
              <a:t> PP</a:t>
            </a:r>
            <a:r>
              <a:rPr lang="zh-TW" altLang="zh-TW" sz="2000" dirty="0"/>
              <a:t>（聚丙烯）與</a:t>
            </a:r>
            <a:r>
              <a:rPr lang="en-US" altLang="zh-TW" sz="2000" dirty="0"/>
              <a:t> PA</a:t>
            </a:r>
            <a:r>
              <a:rPr lang="zh-TW" altLang="zh-TW" sz="2000" dirty="0"/>
              <a:t>（尼龍）這兩種極性差異極大的不相容塑料，其</a:t>
            </a:r>
            <a:r>
              <a:rPr lang="zh-TW" altLang="en-US" sz="2000" dirty="0"/>
              <a:t>關鍵</a:t>
            </a:r>
            <a:r>
              <a:rPr lang="zh-TW" altLang="zh-TW" sz="2000" dirty="0"/>
              <a:t>在於如何降低界面張力，並將</a:t>
            </a:r>
            <a:r>
              <a:rPr lang="en-US" altLang="zh-TW" sz="2000" dirty="0"/>
              <a:t> PA </a:t>
            </a:r>
            <a:r>
              <a:rPr lang="zh-TW" altLang="zh-TW" sz="2000" dirty="0"/>
              <a:t>分散成微小的「島」均勻分布在</a:t>
            </a:r>
            <a:r>
              <a:rPr lang="en-US" altLang="zh-TW" sz="2000" dirty="0"/>
              <a:t> PP </a:t>
            </a:r>
            <a:r>
              <a:rPr lang="zh-TW" altLang="zh-TW" sz="2000" dirty="0"/>
              <a:t>的「海」中。</a:t>
            </a:r>
          </a:p>
          <a:p>
            <a:pPr>
              <a:buFont typeface="Wingdings" panose="05000000000000000000" pitchFamily="2" charset="2"/>
              <a:buChar char="n"/>
            </a:pPr>
            <a:r>
              <a:rPr lang="zh-TW" altLang="zh-TW" sz="2000" dirty="0"/>
              <a:t>要達成理想的合金化，螺桿元件組態（</a:t>
            </a:r>
            <a:r>
              <a:rPr lang="en-US" altLang="zh-TW" sz="2000" dirty="0"/>
              <a:t>Screw Configuration</a:t>
            </a:r>
            <a:r>
              <a:rPr lang="zh-TW" altLang="zh-TW" sz="2000" dirty="0"/>
              <a:t>）必須在「強制熔融」、「強剪切分散」與「反應增容」之間取得平衡。以下是各功能段的排列建議</a:t>
            </a:r>
            <a:endParaRPr lang="zh-TW" altLang="en-US" sz="2000" dirty="0"/>
          </a:p>
        </p:txBody>
      </p:sp>
      <p:graphicFrame>
        <p:nvGraphicFramePr>
          <p:cNvPr id="4" name="表格 3">
            <a:extLst>
              <a:ext uri="{FF2B5EF4-FFF2-40B4-BE49-F238E27FC236}">
                <a16:creationId xmlns:a16="http://schemas.microsoft.com/office/drawing/2014/main" id="{00A8A8A9-8BF6-422A-BDA0-DE243E60FED1}"/>
              </a:ext>
            </a:extLst>
          </p:cNvPr>
          <p:cNvGraphicFramePr>
            <a:graphicFrameLocks noGrp="1"/>
          </p:cNvGraphicFramePr>
          <p:nvPr>
            <p:extLst>
              <p:ext uri="{D42A27DB-BD31-4B8C-83A1-F6EECF244321}">
                <p14:modId xmlns:p14="http://schemas.microsoft.com/office/powerpoint/2010/main" val="2556378372"/>
              </p:ext>
            </p:extLst>
          </p:nvPr>
        </p:nvGraphicFramePr>
        <p:xfrm>
          <a:off x="628651" y="3340343"/>
          <a:ext cx="7886699" cy="3291840"/>
        </p:xfrm>
        <a:graphic>
          <a:graphicData uri="http://schemas.openxmlformats.org/drawingml/2006/table">
            <a:tbl>
              <a:tblPr firstRow="1" firstCol="1" bandRow="1">
                <a:tableStyleId>{5940675A-B579-460E-94D1-54222C63F5DA}</a:tableStyleId>
              </a:tblPr>
              <a:tblGrid>
                <a:gridCol w="1776620">
                  <a:extLst>
                    <a:ext uri="{9D8B030D-6E8A-4147-A177-3AD203B41FA5}">
                      <a16:colId xmlns:a16="http://schemas.microsoft.com/office/drawing/2014/main" val="3641520497"/>
                    </a:ext>
                  </a:extLst>
                </a:gridCol>
                <a:gridCol w="2623930">
                  <a:extLst>
                    <a:ext uri="{9D8B030D-6E8A-4147-A177-3AD203B41FA5}">
                      <a16:colId xmlns:a16="http://schemas.microsoft.com/office/drawing/2014/main" val="3244765360"/>
                    </a:ext>
                  </a:extLst>
                </a:gridCol>
                <a:gridCol w="3486149">
                  <a:extLst>
                    <a:ext uri="{9D8B030D-6E8A-4147-A177-3AD203B41FA5}">
                      <a16:colId xmlns:a16="http://schemas.microsoft.com/office/drawing/2014/main" val="1014202990"/>
                    </a:ext>
                  </a:extLst>
                </a:gridCol>
              </a:tblGrid>
              <a:tr h="525422">
                <a:tc>
                  <a:txBody>
                    <a:bodyPr/>
                    <a:lstStyle/>
                    <a:p>
                      <a:pPr>
                        <a:spcBef>
                          <a:spcPts val="0"/>
                        </a:spcBef>
                        <a:spcAft>
                          <a:spcPts val="0"/>
                        </a:spcAft>
                      </a:pPr>
                      <a:r>
                        <a:rPr lang="zh-TW" sz="1600" kern="0" dirty="0">
                          <a:effectLst/>
                        </a:rPr>
                        <a:t>區域</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zh-TW" sz="1600" kern="0" dirty="0">
                          <a:effectLst/>
                        </a:rPr>
                        <a:t>推薦元件類型</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zh-TW" sz="1600" kern="0">
                          <a:effectLst/>
                        </a:rPr>
                        <a:t>主要功能</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52400" marB="152400"/>
                </a:tc>
                <a:extLst>
                  <a:ext uri="{0D108BD9-81ED-4DB2-BD59-A6C34878D82A}">
                    <a16:rowId xmlns:a16="http://schemas.microsoft.com/office/drawing/2014/main" val="3053397598"/>
                  </a:ext>
                </a:extLst>
              </a:tr>
              <a:tr h="525422">
                <a:tc>
                  <a:txBody>
                    <a:bodyPr/>
                    <a:lstStyle/>
                    <a:p>
                      <a:pPr>
                        <a:spcBef>
                          <a:spcPts val="0"/>
                        </a:spcBef>
                        <a:spcAft>
                          <a:spcPts val="0"/>
                        </a:spcAft>
                      </a:pPr>
                      <a:r>
                        <a:rPr lang="zh-TW" sz="1600" kern="0" dirty="0">
                          <a:effectLst/>
                        </a:rPr>
                        <a:t>進料段</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zh-TW" sz="1600" kern="0" dirty="0">
                          <a:effectLst/>
                        </a:rPr>
                        <a:t>大導程正向螺紋</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zh-TW" sz="1600" kern="0">
                          <a:effectLst/>
                        </a:rPr>
                        <a:t>快速輸送、防止堆料</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52400" marB="152400"/>
                </a:tc>
                <a:extLst>
                  <a:ext uri="{0D108BD9-81ED-4DB2-BD59-A6C34878D82A}">
                    <a16:rowId xmlns:a16="http://schemas.microsoft.com/office/drawing/2014/main" val="1171130019"/>
                  </a:ext>
                </a:extLst>
              </a:tr>
              <a:tr h="525422">
                <a:tc>
                  <a:txBody>
                    <a:bodyPr/>
                    <a:lstStyle/>
                    <a:p>
                      <a:pPr>
                        <a:spcBef>
                          <a:spcPts val="0"/>
                        </a:spcBef>
                        <a:spcAft>
                          <a:spcPts val="0"/>
                        </a:spcAft>
                      </a:pPr>
                      <a:r>
                        <a:rPr lang="zh-TW" sz="1600" kern="0">
                          <a:effectLst/>
                        </a:rPr>
                        <a:t>熔融段</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en-US" sz="1600" kern="0" dirty="0">
                          <a:effectLst/>
                        </a:rPr>
                        <a:t>45°/60° </a:t>
                      </a:r>
                      <a:r>
                        <a:rPr lang="zh-TW" sz="1600" kern="0" dirty="0">
                          <a:effectLst/>
                        </a:rPr>
                        <a:t>捏合塊</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en-US" sz="1600" kern="0" dirty="0">
                          <a:effectLst/>
                        </a:rPr>
                        <a:t>PP </a:t>
                      </a:r>
                      <a:r>
                        <a:rPr lang="zh-TW" sz="1600" kern="0" dirty="0">
                          <a:effectLst/>
                        </a:rPr>
                        <a:t>與相容劑的熔融混合</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52400" marB="152400"/>
                </a:tc>
                <a:extLst>
                  <a:ext uri="{0D108BD9-81ED-4DB2-BD59-A6C34878D82A}">
                    <a16:rowId xmlns:a16="http://schemas.microsoft.com/office/drawing/2014/main" val="1083495977"/>
                  </a:ext>
                </a:extLst>
              </a:tr>
              <a:tr h="525422">
                <a:tc>
                  <a:txBody>
                    <a:bodyPr/>
                    <a:lstStyle/>
                    <a:p>
                      <a:pPr>
                        <a:spcBef>
                          <a:spcPts val="0"/>
                        </a:spcBef>
                        <a:spcAft>
                          <a:spcPts val="0"/>
                        </a:spcAft>
                      </a:pPr>
                      <a:r>
                        <a:rPr lang="zh-TW" sz="1600" kern="0">
                          <a:effectLst/>
                        </a:rPr>
                        <a:t>側餵料後</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zh-TW" sz="1600" kern="0" dirty="0">
                          <a:effectLst/>
                        </a:rPr>
                        <a:t>齒形混合元件</a:t>
                      </a:r>
                      <a:r>
                        <a:rPr lang="en-US" sz="1600" kern="0" dirty="0">
                          <a:effectLst/>
                        </a:rPr>
                        <a:t> (SME)</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zh-TW" sz="1600" kern="0" dirty="0">
                          <a:effectLst/>
                        </a:rPr>
                        <a:t>將</a:t>
                      </a:r>
                      <a:r>
                        <a:rPr lang="en-US" sz="1600" kern="0" dirty="0">
                          <a:effectLst/>
                        </a:rPr>
                        <a:t> PA </a:t>
                      </a:r>
                      <a:r>
                        <a:rPr lang="zh-TW" sz="1600" kern="0" dirty="0">
                          <a:effectLst/>
                        </a:rPr>
                        <a:t>均勻分布於</a:t>
                      </a:r>
                      <a:r>
                        <a:rPr lang="en-US" sz="1600" kern="0" dirty="0">
                          <a:effectLst/>
                        </a:rPr>
                        <a:t> PP </a:t>
                      </a:r>
                      <a:r>
                        <a:rPr lang="zh-TW" sz="1600" kern="0" dirty="0">
                          <a:effectLst/>
                        </a:rPr>
                        <a:t>熔體</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52400" marB="152400"/>
                </a:tc>
                <a:extLst>
                  <a:ext uri="{0D108BD9-81ED-4DB2-BD59-A6C34878D82A}">
                    <a16:rowId xmlns:a16="http://schemas.microsoft.com/office/drawing/2014/main" val="1775748737"/>
                  </a:ext>
                </a:extLst>
              </a:tr>
              <a:tr h="525422">
                <a:tc>
                  <a:txBody>
                    <a:bodyPr/>
                    <a:lstStyle/>
                    <a:p>
                      <a:pPr>
                        <a:spcBef>
                          <a:spcPts val="0"/>
                        </a:spcBef>
                        <a:spcAft>
                          <a:spcPts val="0"/>
                        </a:spcAft>
                      </a:pPr>
                      <a:r>
                        <a:rPr lang="zh-TW" sz="1600" kern="0">
                          <a:effectLst/>
                        </a:rPr>
                        <a:t>高剪切段</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en-US" sz="1600" kern="0" dirty="0">
                          <a:effectLst/>
                        </a:rPr>
                        <a:t>90° </a:t>
                      </a:r>
                      <a:r>
                        <a:rPr lang="zh-TW" sz="1600" kern="0" dirty="0">
                          <a:effectLst/>
                        </a:rPr>
                        <a:t>窄片捏合塊</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zh-TW" sz="1600" kern="0" dirty="0">
                          <a:effectLst/>
                        </a:rPr>
                        <a:t>強制分散</a:t>
                      </a:r>
                      <a:r>
                        <a:rPr lang="en-US" sz="1600" kern="0" dirty="0">
                          <a:effectLst/>
                        </a:rPr>
                        <a:t> PA </a:t>
                      </a:r>
                      <a:r>
                        <a:rPr lang="zh-TW" sz="1600" kern="0" dirty="0">
                          <a:effectLst/>
                        </a:rPr>
                        <a:t>成為微細顆粒</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52400" marB="152400"/>
                </a:tc>
                <a:extLst>
                  <a:ext uri="{0D108BD9-81ED-4DB2-BD59-A6C34878D82A}">
                    <a16:rowId xmlns:a16="http://schemas.microsoft.com/office/drawing/2014/main" val="2693029112"/>
                  </a:ext>
                </a:extLst>
              </a:tr>
              <a:tr h="525422">
                <a:tc>
                  <a:txBody>
                    <a:bodyPr/>
                    <a:lstStyle/>
                    <a:p>
                      <a:pPr>
                        <a:spcBef>
                          <a:spcPts val="0"/>
                        </a:spcBef>
                        <a:spcAft>
                          <a:spcPts val="0"/>
                        </a:spcAft>
                      </a:pPr>
                      <a:r>
                        <a:rPr lang="zh-TW" sz="1600" kern="0">
                          <a:effectLst/>
                        </a:rPr>
                        <a:t>排氣段前</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zh-TW" sz="1600" kern="0">
                          <a:effectLst/>
                        </a:rPr>
                        <a:t>反向螺紋元件</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14300" marT="152400" marB="152400"/>
                </a:tc>
                <a:tc>
                  <a:txBody>
                    <a:bodyPr/>
                    <a:lstStyle/>
                    <a:p>
                      <a:pPr>
                        <a:spcBef>
                          <a:spcPts val="0"/>
                        </a:spcBef>
                        <a:spcAft>
                          <a:spcPts val="0"/>
                        </a:spcAft>
                      </a:pPr>
                      <a:r>
                        <a:rPr lang="zh-TW" sz="1600" kern="0" dirty="0">
                          <a:effectLst/>
                        </a:rPr>
                        <a:t>建立密封壓，防止真空抽料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52400" marB="152400"/>
                </a:tc>
                <a:extLst>
                  <a:ext uri="{0D108BD9-81ED-4DB2-BD59-A6C34878D82A}">
                    <a16:rowId xmlns:a16="http://schemas.microsoft.com/office/drawing/2014/main" val="3649495503"/>
                  </a:ext>
                </a:extLst>
              </a:tr>
            </a:tbl>
          </a:graphicData>
        </a:graphic>
      </p:graphicFrame>
    </p:spTree>
    <p:extLst>
      <p:ext uri="{BB962C8B-B14F-4D97-AF65-F5344CB8AC3E}">
        <p14:creationId xmlns:p14="http://schemas.microsoft.com/office/powerpoint/2010/main" val="10226457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B41222B-70E5-458F-83A2-E14793741FEA}"/>
              </a:ext>
            </a:extLst>
          </p:cNvPr>
          <p:cNvSpPr>
            <a:spLocks noGrp="1"/>
          </p:cNvSpPr>
          <p:nvPr>
            <p:ph type="title"/>
          </p:nvPr>
        </p:nvSpPr>
        <p:spPr/>
        <p:txBody>
          <a:bodyPr/>
          <a:lstStyle/>
          <a:p>
            <a:r>
              <a:rPr lang="zh-TW" altLang="en-US" dirty="0"/>
              <a:t>說明</a:t>
            </a:r>
          </a:p>
        </p:txBody>
      </p:sp>
      <p:sp>
        <p:nvSpPr>
          <p:cNvPr id="3" name="內容版面配置區 2">
            <a:extLst>
              <a:ext uri="{FF2B5EF4-FFF2-40B4-BE49-F238E27FC236}">
                <a16:creationId xmlns:a16="http://schemas.microsoft.com/office/drawing/2014/main" id="{14783F82-2673-4BEA-AFEE-5ED96D907893}"/>
              </a:ext>
            </a:extLst>
          </p:cNvPr>
          <p:cNvSpPr>
            <a:spLocks noGrp="1"/>
          </p:cNvSpPr>
          <p:nvPr>
            <p:ph idx="1"/>
          </p:nvPr>
        </p:nvSpPr>
        <p:spPr>
          <a:xfrm>
            <a:off x="569015" y="1640093"/>
            <a:ext cx="7886700" cy="5125141"/>
          </a:xfrm>
        </p:spPr>
        <p:txBody>
          <a:bodyPr>
            <a:normAutofit fontScale="77500" lnSpcReduction="20000"/>
          </a:bodyPr>
          <a:lstStyle/>
          <a:p>
            <a:pPr marL="0" indent="0">
              <a:lnSpc>
                <a:spcPct val="120000"/>
              </a:lnSpc>
              <a:spcBef>
                <a:spcPts val="0"/>
              </a:spcBef>
              <a:buNone/>
            </a:pPr>
            <a:r>
              <a:rPr lang="en-US" altLang="zh-TW" b="1" dirty="0"/>
              <a:t>1. </a:t>
            </a:r>
            <a:r>
              <a:rPr lang="zh-TW" altLang="zh-TW" b="1" dirty="0">
                <a:solidFill>
                  <a:srgbClr val="FF0000"/>
                </a:solidFill>
              </a:rPr>
              <a:t>固體輸送與熔融段</a:t>
            </a:r>
            <a:r>
              <a:rPr lang="en-US" altLang="zh-TW" b="1" dirty="0">
                <a:solidFill>
                  <a:srgbClr val="FF0000"/>
                </a:solidFill>
              </a:rPr>
              <a:t> (Feeding &amp; Melting Zone)</a:t>
            </a:r>
            <a:endParaRPr lang="zh-TW" altLang="zh-TW" dirty="0">
              <a:solidFill>
                <a:srgbClr val="FF0000"/>
              </a:solidFill>
            </a:endParaRPr>
          </a:p>
          <a:p>
            <a:pPr>
              <a:lnSpc>
                <a:spcPct val="120000"/>
              </a:lnSpc>
              <a:spcBef>
                <a:spcPts val="0"/>
              </a:spcBef>
              <a:buFont typeface="Wingdings" panose="05000000000000000000" pitchFamily="2" charset="2"/>
              <a:buChar char="Ø"/>
            </a:pPr>
            <a:r>
              <a:rPr lang="zh-TW" altLang="zh-TW" dirty="0"/>
              <a:t>此段位於主加料口後。目標是讓</a:t>
            </a:r>
            <a:r>
              <a:rPr lang="en-US" altLang="zh-TW" dirty="0"/>
              <a:t> PP </a:t>
            </a:r>
            <a:r>
              <a:rPr lang="zh-TW" altLang="zh-TW" dirty="0"/>
              <a:t>與相容劑（如</a:t>
            </a:r>
            <a:r>
              <a:rPr lang="en-US" altLang="zh-TW" dirty="0"/>
              <a:t> PP-g-MAH</a:t>
            </a:r>
            <a:r>
              <a:rPr lang="zh-TW" altLang="zh-TW" dirty="0"/>
              <a:t>）快速熔融。</a:t>
            </a:r>
          </a:p>
          <a:p>
            <a:pPr lvl="0" fontAlgn="base">
              <a:lnSpc>
                <a:spcPct val="120000"/>
              </a:lnSpc>
              <a:spcBef>
                <a:spcPts val="0"/>
              </a:spcBef>
              <a:buFont typeface="Wingdings" panose="05000000000000000000" pitchFamily="2" charset="2"/>
              <a:buChar char="Ø"/>
            </a:pPr>
            <a:r>
              <a:rPr lang="zh-TW" altLang="zh-TW" b="1" dirty="0"/>
              <a:t>元件建議：</a:t>
            </a:r>
            <a:r>
              <a:rPr lang="zh-TW" altLang="zh-TW" dirty="0"/>
              <a:t> 使用大導程螺紋元件進行快速輸送，接著配置</a:t>
            </a:r>
            <a:r>
              <a:rPr lang="en-US" altLang="zh-TW" dirty="0"/>
              <a:t> 2~3 </a:t>
            </a:r>
            <a:r>
              <a:rPr lang="zh-TW" altLang="zh-TW" dirty="0"/>
              <a:t>組 </a:t>
            </a:r>
            <a:r>
              <a:rPr lang="en-US" altLang="zh-TW" b="1" dirty="0"/>
              <a:t>45° </a:t>
            </a:r>
            <a:r>
              <a:rPr lang="zh-TW" altLang="zh-TW" b="1" dirty="0"/>
              <a:t>或</a:t>
            </a:r>
            <a:r>
              <a:rPr lang="en-US" altLang="zh-TW" b="1" dirty="0"/>
              <a:t> 60° </a:t>
            </a:r>
            <a:r>
              <a:rPr lang="zh-TW" altLang="zh-TW" b="1" dirty="0"/>
              <a:t>交錯角的捏合塊</a:t>
            </a:r>
            <a:r>
              <a:rPr lang="en-US" altLang="zh-TW" b="1" dirty="0"/>
              <a:t> (Kneading Blocks)</a:t>
            </a:r>
            <a:r>
              <a:rPr lang="zh-TW" altLang="zh-TW" dirty="0"/>
              <a:t>。</a:t>
            </a:r>
          </a:p>
          <a:p>
            <a:pPr lvl="0" fontAlgn="base">
              <a:lnSpc>
                <a:spcPct val="120000"/>
              </a:lnSpc>
              <a:spcBef>
                <a:spcPts val="0"/>
              </a:spcBef>
              <a:buFont typeface="Wingdings" panose="05000000000000000000" pitchFamily="2" charset="2"/>
              <a:buChar char="Ø"/>
            </a:pPr>
            <a:r>
              <a:rPr lang="zh-TW" altLang="zh-TW" b="1" dirty="0"/>
              <a:t>關鍵點：</a:t>
            </a:r>
            <a:r>
              <a:rPr lang="zh-TW" altLang="zh-TW" dirty="0"/>
              <a:t> 必須確保</a:t>
            </a:r>
            <a:r>
              <a:rPr lang="en-US" altLang="zh-TW" dirty="0"/>
              <a:t> PP </a:t>
            </a:r>
            <a:r>
              <a:rPr lang="zh-TW" altLang="zh-TW" dirty="0"/>
              <a:t>在到達側餵料口前已完全轉變為熔融態，以利於後續包覆</a:t>
            </a:r>
            <a:r>
              <a:rPr lang="en-US" altLang="zh-TW" dirty="0"/>
              <a:t> PA </a:t>
            </a:r>
            <a:r>
              <a:rPr lang="zh-TW" altLang="zh-TW" dirty="0"/>
              <a:t>顆粒。</a:t>
            </a:r>
          </a:p>
          <a:p>
            <a:pPr marL="0" indent="0">
              <a:lnSpc>
                <a:spcPct val="120000"/>
              </a:lnSpc>
              <a:spcBef>
                <a:spcPts val="0"/>
              </a:spcBef>
              <a:buNone/>
            </a:pPr>
            <a:r>
              <a:rPr lang="en-US" altLang="zh-TW" b="1" dirty="0"/>
              <a:t>2. </a:t>
            </a:r>
            <a:r>
              <a:rPr lang="zh-TW" altLang="zh-TW" b="1" dirty="0">
                <a:solidFill>
                  <a:srgbClr val="FF0000"/>
                </a:solidFill>
              </a:rPr>
              <a:t>側餵料與初步混合段</a:t>
            </a:r>
            <a:r>
              <a:rPr lang="en-US" altLang="zh-TW" b="1" dirty="0">
                <a:solidFill>
                  <a:srgbClr val="FF0000"/>
                </a:solidFill>
              </a:rPr>
              <a:t> (Side Feeding &amp; Distributive Mixing)</a:t>
            </a:r>
            <a:endParaRPr lang="zh-TW" altLang="zh-TW" dirty="0">
              <a:solidFill>
                <a:srgbClr val="FF0000"/>
              </a:solidFill>
            </a:endParaRPr>
          </a:p>
          <a:p>
            <a:pPr>
              <a:lnSpc>
                <a:spcPct val="120000"/>
              </a:lnSpc>
              <a:spcBef>
                <a:spcPts val="0"/>
              </a:spcBef>
              <a:buFont typeface="Wingdings" panose="05000000000000000000" pitchFamily="2" charset="2"/>
              <a:buChar char="Ø"/>
            </a:pPr>
            <a:r>
              <a:rPr lang="zh-TW" altLang="zh-TW" b="1" dirty="0"/>
              <a:t>強烈建議將</a:t>
            </a:r>
            <a:r>
              <a:rPr lang="en-US" altLang="zh-TW" b="1" dirty="0"/>
              <a:t> PA </a:t>
            </a:r>
            <a:r>
              <a:rPr lang="zh-TW" altLang="zh-TW" b="1" dirty="0"/>
              <a:t>從側餵料口加入</a:t>
            </a:r>
            <a:r>
              <a:rPr lang="zh-TW" altLang="zh-TW" dirty="0"/>
              <a:t>。</a:t>
            </a:r>
          </a:p>
          <a:p>
            <a:pPr lvl="0" fontAlgn="base">
              <a:lnSpc>
                <a:spcPct val="120000"/>
              </a:lnSpc>
              <a:spcBef>
                <a:spcPts val="0"/>
              </a:spcBef>
              <a:buFont typeface="Wingdings" panose="05000000000000000000" pitchFamily="2" charset="2"/>
              <a:buChar char="Ø"/>
            </a:pPr>
            <a:r>
              <a:rPr lang="zh-TW" altLang="zh-TW" b="1" dirty="0"/>
              <a:t>元件建議：</a:t>
            </a:r>
            <a:r>
              <a:rPr lang="zh-TW" altLang="zh-TW" dirty="0"/>
              <a:t> 在側餵料口位置使用大導程元件以利進料，緊接著配置 </a:t>
            </a:r>
            <a:r>
              <a:rPr lang="zh-TW" altLang="zh-TW" b="1" dirty="0"/>
              <a:t>齒形混合元件</a:t>
            </a:r>
            <a:r>
              <a:rPr lang="en-US" altLang="zh-TW" b="1" dirty="0"/>
              <a:t> (ZME </a:t>
            </a:r>
            <a:r>
              <a:rPr lang="zh-TW" altLang="zh-TW" b="1" dirty="0"/>
              <a:t>或</a:t>
            </a:r>
            <a:r>
              <a:rPr lang="en-US" altLang="zh-TW" b="1" dirty="0"/>
              <a:t> SME)</a:t>
            </a:r>
            <a:r>
              <a:rPr lang="zh-TW" altLang="zh-TW" dirty="0"/>
              <a:t>。</a:t>
            </a:r>
          </a:p>
          <a:p>
            <a:pPr lvl="0" fontAlgn="base">
              <a:lnSpc>
                <a:spcPct val="120000"/>
              </a:lnSpc>
              <a:spcBef>
                <a:spcPts val="0"/>
              </a:spcBef>
              <a:buFont typeface="Wingdings" panose="05000000000000000000" pitchFamily="2" charset="2"/>
              <a:buChar char="Ø"/>
            </a:pPr>
            <a:r>
              <a:rPr lang="zh-TW" altLang="zh-TW" b="1" dirty="0"/>
              <a:t>理由：</a:t>
            </a:r>
            <a:r>
              <a:rPr lang="zh-TW" altLang="zh-TW" dirty="0"/>
              <a:t> 齒形元件提供優異的「分布性混合」，能將</a:t>
            </a:r>
            <a:r>
              <a:rPr lang="en-US" altLang="zh-TW" dirty="0"/>
              <a:t> PA </a:t>
            </a:r>
            <a:r>
              <a:rPr lang="zh-TW" altLang="zh-TW" dirty="0"/>
              <a:t>顆粒均勻切割並分散在</a:t>
            </a:r>
            <a:r>
              <a:rPr lang="en-US" altLang="zh-TW" dirty="0"/>
              <a:t> PP </a:t>
            </a:r>
            <a:r>
              <a:rPr lang="zh-TW" altLang="zh-TW" dirty="0"/>
              <a:t>熔體中，且不會產生過高的剪切熱，避免</a:t>
            </a:r>
            <a:r>
              <a:rPr lang="en-US" altLang="zh-TW" dirty="0"/>
              <a:t> PA </a:t>
            </a:r>
            <a:r>
              <a:rPr lang="zh-TW" altLang="zh-TW" dirty="0"/>
              <a:t>在初期就因局部高溫降解。</a:t>
            </a:r>
            <a:endParaRPr lang="zh-TW" altLang="en-US" dirty="0"/>
          </a:p>
        </p:txBody>
      </p:sp>
    </p:spTree>
    <p:extLst>
      <p:ext uri="{BB962C8B-B14F-4D97-AF65-F5344CB8AC3E}">
        <p14:creationId xmlns:p14="http://schemas.microsoft.com/office/powerpoint/2010/main" val="28170153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F72C5BD-2C99-4D1F-B4BB-D5C471AE49F1}"/>
              </a:ext>
            </a:extLst>
          </p:cNvPr>
          <p:cNvSpPr>
            <a:spLocks noGrp="1"/>
          </p:cNvSpPr>
          <p:nvPr>
            <p:ph idx="1"/>
          </p:nvPr>
        </p:nvSpPr>
        <p:spPr>
          <a:xfrm>
            <a:off x="628649" y="437322"/>
            <a:ext cx="8270185" cy="6341165"/>
          </a:xfrm>
        </p:spPr>
        <p:txBody>
          <a:bodyPr>
            <a:normAutofit fontScale="70000" lnSpcReduction="20000"/>
          </a:bodyPr>
          <a:lstStyle/>
          <a:p>
            <a:pPr marL="0" indent="0">
              <a:lnSpc>
                <a:spcPct val="120000"/>
              </a:lnSpc>
              <a:spcBef>
                <a:spcPts val="300"/>
              </a:spcBef>
              <a:buNone/>
            </a:pPr>
            <a:r>
              <a:rPr lang="en-US" altLang="zh-TW" b="1" dirty="0"/>
              <a:t>3. </a:t>
            </a:r>
            <a:r>
              <a:rPr lang="zh-TW" altLang="zh-TW" b="1" dirty="0">
                <a:solidFill>
                  <a:srgbClr val="FF0000"/>
                </a:solidFill>
              </a:rPr>
              <a:t>強力分散與剪切段</a:t>
            </a:r>
            <a:r>
              <a:rPr lang="en-US" altLang="zh-TW" b="1" dirty="0">
                <a:solidFill>
                  <a:srgbClr val="FF0000"/>
                </a:solidFill>
              </a:rPr>
              <a:t> (High-Shear Dispersion Zone)</a:t>
            </a:r>
            <a:endParaRPr lang="zh-TW" altLang="zh-TW" dirty="0">
              <a:solidFill>
                <a:srgbClr val="FF0000"/>
              </a:solidFill>
            </a:endParaRPr>
          </a:p>
          <a:p>
            <a:pPr>
              <a:lnSpc>
                <a:spcPct val="120000"/>
              </a:lnSpc>
              <a:spcBef>
                <a:spcPts val="300"/>
              </a:spcBef>
              <a:buFont typeface="Wingdings" panose="05000000000000000000" pitchFamily="2" charset="2"/>
              <a:buChar char="Ø"/>
            </a:pPr>
            <a:r>
              <a:rPr lang="zh-TW" altLang="zh-TW" dirty="0"/>
              <a:t>這是決定合金性能最關鍵的一段，目的是將</a:t>
            </a:r>
            <a:r>
              <a:rPr lang="en-US" altLang="zh-TW" dirty="0"/>
              <a:t> PA </a:t>
            </a:r>
            <a:r>
              <a:rPr lang="zh-TW" altLang="zh-TW" dirty="0"/>
              <a:t>破碎至微米級（</a:t>
            </a:r>
            <a:r>
              <a:rPr lang="en-US" altLang="zh-TW" dirty="0"/>
              <a:t>0.5 ~2 </a:t>
            </a:r>
            <a:r>
              <a:rPr lang="en-US" altLang="zh-TW" dirty="0">
                <a:latin typeface="Univers" panose="020B0503020202020204" pitchFamily="34" charset="0"/>
              </a:rPr>
              <a:t>µ</a:t>
            </a:r>
            <a:r>
              <a:rPr lang="en-US" altLang="zh-TW" dirty="0"/>
              <a:t>m</a:t>
            </a:r>
            <a:r>
              <a:rPr lang="zh-TW" altLang="zh-TW" dirty="0"/>
              <a:t>）。</a:t>
            </a:r>
          </a:p>
          <a:p>
            <a:pPr lvl="0" fontAlgn="base">
              <a:lnSpc>
                <a:spcPct val="120000"/>
              </a:lnSpc>
              <a:spcBef>
                <a:spcPts val="300"/>
              </a:spcBef>
              <a:buFont typeface="Wingdings" panose="05000000000000000000" pitchFamily="2" charset="2"/>
              <a:buChar char="Ø"/>
            </a:pPr>
            <a:r>
              <a:rPr lang="zh-TW" altLang="zh-TW" b="1" dirty="0"/>
              <a:t>元件建議：</a:t>
            </a:r>
            <a:r>
              <a:rPr lang="zh-TW" altLang="zh-TW" dirty="0"/>
              <a:t> 配置 </a:t>
            </a:r>
            <a:r>
              <a:rPr lang="en-US" altLang="zh-TW" b="1" dirty="0"/>
              <a:t>90° </a:t>
            </a:r>
            <a:r>
              <a:rPr lang="zh-TW" altLang="zh-TW" b="1" dirty="0"/>
              <a:t>交錯角的窄片捏合塊</a:t>
            </a:r>
            <a:r>
              <a:rPr lang="en-US" altLang="zh-TW" b="1" dirty="0"/>
              <a:t> (Thin Kneading Disks)</a:t>
            </a:r>
            <a:r>
              <a:rPr lang="zh-TW" altLang="zh-TW" dirty="0"/>
              <a:t>。</a:t>
            </a:r>
          </a:p>
          <a:p>
            <a:pPr lvl="0" fontAlgn="base">
              <a:lnSpc>
                <a:spcPct val="120000"/>
              </a:lnSpc>
              <a:spcBef>
                <a:spcPts val="300"/>
              </a:spcBef>
              <a:buFont typeface="Wingdings" panose="05000000000000000000" pitchFamily="2" charset="2"/>
              <a:buChar char="Ø"/>
            </a:pPr>
            <a:r>
              <a:rPr lang="zh-TW" altLang="zh-TW" b="1" dirty="0"/>
              <a:t>物理機制：</a:t>
            </a:r>
            <a:r>
              <a:rPr lang="en-US" altLang="zh-TW" dirty="0"/>
              <a:t> 90° </a:t>
            </a:r>
            <a:r>
              <a:rPr lang="zh-TW" altLang="zh-TW" dirty="0"/>
              <a:t>捏合塊具有最強的徑向剪切應力，能克服</a:t>
            </a:r>
            <a:r>
              <a:rPr lang="en-US" altLang="zh-TW" dirty="0"/>
              <a:t> PA/PP </a:t>
            </a:r>
            <a:r>
              <a:rPr lang="zh-TW" altLang="zh-TW" dirty="0"/>
              <a:t>之間的高界面張力，強制將</a:t>
            </a:r>
            <a:r>
              <a:rPr lang="en-US" altLang="zh-TW" dirty="0"/>
              <a:t> PA </a:t>
            </a:r>
            <a:r>
              <a:rPr lang="zh-TW" altLang="zh-TW" dirty="0"/>
              <a:t>分散。</a:t>
            </a:r>
          </a:p>
          <a:p>
            <a:pPr lvl="0" fontAlgn="base">
              <a:lnSpc>
                <a:spcPct val="120000"/>
              </a:lnSpc>
              <a:spcBef>
                <a:spcPts val="300"/>
              </a:spcBef>
              <a:buFont typeface="Wingdings" panose="05000000000000000000" pitchFamily="2" charset="2"/>
              <a:buChar char="Ø"/>
            </a:pPr>
            <a:r>
              <a:rPr lang="zh-TW" altLang="zh-TW" b="1" dirty="0"/>
              <a:t>配置技巧：</a:t>
            </a:r>
            <a:r>
              <a:rPr lang="zh-TW" altLang="zh-TW" dirty="0"/>
              <a:t> 採用「強</a:t>
            </a:r>
            <a:r>
              <a:rPr lang="en-US" altLang="zh-TW" dirty="0"/>
              <a:t>-</a:t>
            </a:r>
            <a:r>
              <a:rPr lang="zh-TW" altLang="zh-TW" dirty="0"/>
              <a:t>中</a:t>
            </a:r>
            <a:r>
              <a:rPr lang="en-US" altLang="zh-TW" dirty="0"/>
              <a:t>-</a:t>
            </a:r>
            <a:r>
              <a:rPr lang="zh-TW" altLang="zh-TW" dirty="0"/>
              <a:t>弱」的剪切梯度，避免連續過長的高剪切區導致物料溫升過高。</a:t>
            </a:r>
          </a:p>
          <a:p>
            <a:pPr marL="0" indent="0">
              <a:lnSpc>
                <a:spcPct val="120000"/>
              </a:lnSpc>
              <a:spcBef>
                <a:spcPts val="300"/>
              </a:spcBef>
              <a:buNone/>
            </a:pPr>
            <a:r>
              <a:rPr lang="en-US" altLang="zh-TW" b="1" dirty="0"/>
              <a:t>4. </a:t>
            </a:r>
            <a:r>
              <a:rPr lang="zh-TW" altLang="zh-TW" b="1" dirty="0">
                <a:solidFill>
                  <a:srgbClr val="FF0000"/>
                </a:solidFill>
              </a:rPr>
              <a:t>反應增容段</a:t>
            </a:r>
            <a:r>
              <a:rPr lang="en-US" altLang="zh-TW" b="1" dirty="0">
                <a:solidFill>
                  <a:srgbClr val="FF0000"/>
                </a:solidFill>
              </a:rPr>
              <a:t> (Reaction &amp; Residence Time Zone)</a:t>
            </a:r>
            <a:endParaRPr lang="zh-TW" altLang="zh-TW" dirty="0">
              <a:solidFill>
                <a:srgbClr val="FF0000"/>
              </a:solidFill>
            </a:endParaRPr>
          </a:p>
          <a:p>
            <a:pPr>
              <a:lnSpc>
                <a:spcPct val="120000"/>
              </a:lnSpc>
              <a:spcBef>
                <a:spcPts val="300"/>
              </a:spcBef>
              <a:buFont typeface="Wingdings" panose="05000000000000000000" pitchFamily="2" charset="2"/>
              <a:buChar char="Ø"/>
            </a:pPr>
            <a:r>
              <a:rPr lang="en-US" altLang="zh-TW" dirty="0"/>
              <a:t>PA </a:t>
            </a:r>
            <a:r>
              <a:rPr lang="zh-TW" altLang="zh-TW" dirty="0"/>
              <a:t>的端胺基與相容劑（如馬來酸酐）的化學反應需要一定的停留時間。</a:t>
            </a:r>
          </a:p>
          <a:p>
            <a:pPr lvl="0" fontAlgn="base">
              <a:lnSpc>
                <a:spcPct val="120000"/>
              </a:lnSpc>
              <a:spcBef>
                <a:spcPts val="300"/>
              </a:spcBef>
              <a:buFont typeface="Wingdings" panose="05000000000000000000" pitchFamily="2" charset="2"/>
              <a:buChar char="Ø"/>
            </a:pPr>
            <a:r>
              <a:rPr lang="zh-TW" altLang="zh-TW" b="1" dirty="0"/>
              <a:t>元件建議：</a:t>
            </a:r>
            <a:r>
              <a:rPr lang="zh-TW" altLang="zh-TW" dirty="0"/>
              <a:t> 使用中導程螺紋元件或 </a:t>
            </a:r>
            <a:r>
              <a:rPr lang="en-US" altLang="zh-TW" b="1" dirty="0"/>
              <a:t>30° </a:t>
            </a:r>
            <a:r>
              <a:rPr lang="zh-TW" altLang="zh-TW" b="1" dirty="0"/>
              <a:t>正向捏合塊</a:t>
            </a:r>
            <a:r>
              <a:rPr lang="zh-TW" altLang="zh-TW" dirty="0"/>
              <a:t>。</a:t>
            </a:r>
          </a:p>
          <a:p>
            <a:pPr lvl="0" fontAlgn="base">
              <a:lnSpc>
                <a:spcPct val="120000"/>
              </a:lnSpc>
              <a:spcBef>
                <a:spcPts val="300"/>
              </a:spcBef>
              <a:buFont typeface="Wingdings" panose="05000000000000000000" pitchFamily="2" charset="2"/>
              <a:buChar char="Ø"/>
            </a:pPr>
            <a:r>
              <a:rPr lang="zh-TW" altLang="zh-TW" b="1" dirty="0"/>
              <a:t>目的：</a:t>
            </a:r>
            <a:r>
              <a:rPr lang="zh-TW" altLang="zh-TW" dirty="0"/>
              <a:t> 維持穩定的壓力與適度的翻動，讓相容劑有足夠時間在界面處完成原位增容（</a:t>
            </a:r>
            <a:r>
              <a:rPr lang="en-US" altLang="zh-TW" dirty="0"/>
              <a:t>In-situ Compatibilization</a:t>
            </a:r>
            <a:r>
              <a:rPr lang="zh-TW" altLang="zh-TW" dirty="0"/>
              <a:t>），形成穩定的界面層。</a:t>
            </a:r>
          </a:p>
          <a:p>
            <a:pPr marL="0" indent="0">
              <a:lnSpc>
                <a:spcPct val="120000"/>
              </a:lnSpc>
              <a:spcBef>
                <a:spcPts val="300"/>
              </a:spcBef>
              <a:buNone/>
            </a:pPr>
            <a:r>
              <a:rPr lang="en-US" altLang="zh-TW" b="1" dirty="0"/>
              <a:t>5. </a:t>
            </a:r>
            <a:r>
              <a:rPr lang="zh-TW" altLang="zh-TW" b="1" dirty="0">
                <a:solidFill>
                  <a:srgbClr val="FF0000"/>
                </a:solidFill>
              </a:rPr>
              <a:t>真空排氣與穩定輸送段</a:t>
            </a:r>
            <a:r>
              <a:rPr lang="en-US" altLang="zh-TW" b="1" dirty="0">
                <a:solidFill>
                  <a:srgbClr val="FF0000"/>
                </a:solidFill>
              </a:rPr>
              <a:t> (Degassing &amp; Pumping)</a:t>
            </a:r>
            <a:endParaRPr lang="zh-TW" altLang="zh-TW" dirty="0">
              <a:solidFill>
                <a:srgbClr val="FF0000"/>
              </a:solidFill>
            </a:endParaRPr>
          </a:p>
          <a:p>
            <a:pPr lvl="0" fontAlgn="base">
              <a:lnSpc>
                <a:spcPct val="120000"/>
              </a:lnSpc>
              <a:spcBef>
                <a:spcPts val="300"/>
              </a:spcBef>
              <a:buFont typeface="Wingdings" panose="05000000000000000000" pitchFamily="2" charset="2"/>
              <a:buChar char="Ø"/>
            </a:pPr>
            <a:r>
              <a:rPr lang="zh-TW" altLang="zh-TW" b="1" dirty="0"/>
              <a:t>元件建議：</a:t>
            </a:r>
            <a:r>
              <a:rPr lang="zh-TW" altLang="zh-TW" dirty="0"/>
              <a:t> 設置 </a:t>
            </a:r>
            <a:r>
              <a:rPr lang="zh-TW" altLang="zh-TW" b="1" dirty="0"/>
              <a:t>反向螺紋元件</a:t>
            </a:r>
            <a:r>
              <a:rPr lang="en-US" altLang="zh-TW" b="1" dirty="0"/>
              <a:t> (Left-handed Element)</a:t>
            </a:r>
            <a:r>
              <a:rPr lang="en-US" altLang="zh-TW" dirty="0"/>
              <a:t> </a:t>
            </a:r>
            <a:r>
              <a:rPr lang="zh-TW" altLang="zh-TW" dirty="0"/>
              <a:t>形成熔封（</a:t>
            </a:r>
            <a:r>
              <a:rPr lang="en-US" altLang="zh-TW" dirty="0"/>
              <a:t>Melt Seal</a:t>
            </a:r>
            <a:r>
              <a:rPr lang="zh-TW" altLang="zh-TW" dirty="0"/>
              <a:t>），隨後接大導程元件釋放壓力進入真空區。</a:t>
            </a:r>
          </a:p>
          <a:p>
            <a:pPr>
              <a:lnSpc>
                <a:spcPct val="120000"/>
              </a:lnSpc>
              <a:spcBef>
                <a:spcPts val="300"/>
              </a:spcBef>
              <a:buFont typeface="Wingdings" panose="05000000000000000000" pitchFamily="2" charset="2"/>
              <a:buChar char="Ø"/>
            </a:pPr>
            <a:r>
              <a:rPr lang="zh-TW" altLang="zh-TW" b="1" dirty="0"/>
              <a:t>目的：</a:t>
            </a:r>
            <a:r>
              <a:rPr lang="zh-TW" altLang="zh-TW" dirty="0"/>
              <a:t> 排除反應副產物與水分。最後一段則使用逐漸減小導程的螺紋元件，建立足夠的壓力擠出模頭。</a:t>
            </a:r>
            <a:endParaRPr lang="zh-TW" altLang="en-US" dirty="0"/>
          </a:p>
        </p:txBody>
      </p:sp>
    </p:spTree>
    <p:extLst>
      <p:ext uri="{BB962C8B-B14F-4D97-AF65-F5344CB8AC3E}">
        <p14:creationId xmlns:p14="http://schemas.microsoft.com/office/powerpoint/2010/main" val="42126634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BC762A-5693-41CE-95EA-28D71C48F01B}"/>
              </a:ext>
            </a:extLst>
          </p:cNvPr>
          <p:cNvSpPr>
            <a:spLocks noGrp="1"/>
          </p:cNvSpPr>
          <p:nvPr>
            <p:ph type="title"/>
          </p:nvPr>
        </p:nvSpPr>
        <p:spPr/>
        <p:txBody>
          <a:bodyPr/>
          <a:lstStyle/>
          <a:p>
            <a:r>
              <a:rPr lang="zh-TW" altLang="en-US" dirty="0"/>
              <a:t>其他注意事項</a:t>
            </a:r>
          </a:p>
        </p:txBody>
      </p:sp>
      <p:sp>
        <p:nvSpPr>
          <p:cNvPr id="3" name="內容版面配置區 2">
            <a:extLst>
              <a:ext uri="{FF2B5EF4-FFF2-40B4-BE49-F238E27FC236}">
                <a16:creationId xmlns:a16="http://schemas.microsoft.com/office/drawing/2014/main" id="{E78FAE1B-6071-490C-9E22-3E042B7D5B2A}"/>
              </a:ext>
            </a:extLst>
          </p:cNvPr>
          <p:cNvSpPr>
            <a:spLocks noGrp="1"/>
          </p:cNvSpPr>
          <p:nvPr>
            <p:ph idx="1"/>
          </p:nvPr>
        </p:nvSpPr>
        <p:spPr>
          <a:xfrm>
            <a:off x="628650" y="1593712"/>
            <a:ext cx="7886700" cy="4351338"/>
          </a:xfrm>
        </p:spPr>
        <p:txBody>
          <a:bodyPr>
            <a:normAutofit/>
          </a:bodyPr>
          <a:lstStyle/>
          <a:p>
            <a:pPr marL="0" indent="0">
              <a:buNone/>
            </a:pPr>
            <a:r>
              <a:rPr lang="zh-TW" altLang="zh-TW" sz="2400" dirty="0"/>
              <a:t>在處理</a:t>
            </a:r>
            <a:r>
              <a:rPr lang="en-US" altLang="zh-TW" sz="2400" dirty="0"/>
              <a:t> PP/PA </a:t>
            </a:r>
            <a:r>
              <a:rPr lang="zh-TW" altLang="en-US" sz="2400" dirty="0"/>
              <a:t>混煉混合</a:t>
            </a:r>
            <a:r>
              <a:rPr lang="zh-TW" altLang="zh-TW" sz="2400" dirty="0"/>
              <a:t>時，</a:t>
            </a:r>
            <a:r>
              <a:rPr lang="zh-TW" altLang="zh-TW" sz="2400" b="1" dirty="0"/>
              <a:t>相容劑的加入位置</a:t>
            </a:r>
            <a:r>
              <a:rPr lang="zh-TW" altLang="zh-TW" sz="2400" dirty="0"/>
              <a:t>與 </a:t>
            </a:r>
            <a:r>
              <a:rPr lang="en-US" altLang="zh-TW" sz="2400" b="1" dirty="0"/>
              <a:t>PA </a:t>
            </a:r>
            <a:r>
              <a:rPr lang="zh-TW" altLang="zh-TW" sz="2400" b="1" dirty="0"/>
              <a:t>的預乾燥</a:t>
            </a:r>
            <a:r>
              <a:rPr lang="zh-TW" altLang="zh-TW" sz="2400" dirty="0"/>
              <a:t>同樣重要：</a:t>
            </a:r>
          </a:p>
          <a:p>
            <a:pPr lvl="0" fontAlgn="base">
              <a:buFont typeface="Wingdings" panose="05000000000000000000" pitchFamily="2" charset="2"/>
              <a:buChar char="Ø"/>
            </a:pPr>
            <a:r>
              <a:rPr lang="zh-TW" altLang="zh-TW" sz="2400" b="1" dirty="0">
                <a:solidFill>
                  <a:srgbClr val="FF0000"/>
                </a:solidFill>
              </a:rPr>
              <a:t>相容劑</a:t>
            </a:r>
            <a:r>
              <a:rPr lang="zh-TW" altLang="zh-TW" sz="2400" b="1" dirty="0"/>
              <a:t>：</a:t>
            </a:r>
            <a:r>
              <a:rPr lang="zh-TW" altLang="zh-TW" sz="2400" dirty="0"/>
              <a:t> </a:t>
            </a:r>
            <a:r>
              <a:rPr lang="zh-TW" altLang="zh-TW" sz="2400" dirty="0">
                <a:solidFill>
                  <a:srgbClr val="FF0000"/>
                </a:solidFill>
              </a:rPr>
              <a:t>必須隨</a:t>
            </a:r>
            <a:r>
              <a:rPr lang="en-US" altLang="zh-TW" sz="2400" dirty="0">
                <a:solidFill>
                  <a:srgbClr val="FF0000"/>
                </a:solidFill>
              </a:rPr>
              <a:t> PP </a:t>
            </a:r>
            <a:r>
              <a:rPr lang="zh-TW" altLang="zh-TW" sz="2400" dirty="0">
                <a:solidFill>
                  <a:srgbClr val="FF0000"/>
                </a:solidFill>
              </a:rPr>
              <a:t>從主餵料進入，預先分布</a:t>
            </a:r>
            <a:r>
              <a:rPr lang="zh-TW" altLang="zh-TW" sz="2400" dirty="0"/>
              <a:t>。</a:t>
            </a:r>
          </a:p>
          <a:p>
            <a:pPr>
              <a:buFont typeface="Wingdings" panose="05000000000000000000" pitchFamily="2" charset="2"/>
              <a:buChar char="Ø"/>
            </a:pPr>
            <a:r>
              <a:rPr lang="zh-TW" altLang="zh-TW" sz="2400" b="1" dirty="0">
                <a:solidFill>
                  <a:srgbClr val="FF0000"/>
                </a:solidFill>
              </a:rPr>
              <a:t>水分控制</a:t>
            </a:r>
            <a:r>
              <a:rPr lang="zh-TW" altLang="zh-TW" sz="2400" b="1" dirty="0"/>
              <a:t>：</a:t>
            </a:r>
            <a:r>
              <a:rPr lang="en-US" altLang="zh-TW" sz="2400" dirty="0"/>
              <a:t> PA </a:t>
            </a:r>
            <a:r>
              <a:rPr lang="zh-TW" altLang="zh-TW" sz="2400" dirty="0"/>
              <a:t>極易吸水，若未充分乾燥，水分子會與相容劑搶先反應，導致增容失敗並使分子量降解。</a:t>
            </a:r>
            <a:endParaRPr lang="zh-TW" altLang="en-US" sz="2400" dirty="0"/>
          </a:p>
        </p:txBody>
      </p:sp>
    </p:spTree>
    <p:extLst>
      <p:ext uri="{BB962C8B-B14F-4D97-AF65-F5344CB8AC3E}">
        <p14:creationId xmlns:p14="http://schemas.microsoft.com/office/powerpoint/2010/main" val="1797997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7886700" cy="1066109"/>
          </a:xfrm>
        </p:spPr>
        <p:txBody>
          <a:bodyPr>
            <a:normAutofit fontScale="90000"/>
          </a:bodyPr>
          <a:lstStyle/>
          <a:p>
            <a:r>
              <a:rPr lang="zh-TW" altLang="en-US" dirty="0"/>
              <a:t>黏度與融點不同的高分子與高分子之間的混練變化</a:t>
            </a:r>
          </a:p>
        </p:txBody>
      </p:sp>
      <p:sp>
        <p:nvSpPr>
          <p:cNvPr id="3" name="投影片編號版面配置區 2"/>
          <p:cNvSpPr>
            <a:spLocks noGrp="1"/>
          </p:cNvSpPr>
          <p:nvPr>
            <p:ph type="sldNum" sz="quarter" idx="12"/>
          </p:nvPr>
        </p:nvSpPr>
        <p:spPr/>
        <p:txBody>
          <a:bodyPr/>
          <a:lstStyle/>
          <a:p>
            <a:fld id="{D2FBEF06-ADE2-41D5-B5BD-9C5EC9457275}" type="slidenum">
              <a:rPr lang="zh-TW" altLang="en-US" smtClean="0"/>
              <a:t>126</a:t>
            </a:fld>
            <a:endParaRPr lang="zh-TW"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549559"/>
            <a:ext cx="7576517" cy="5143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a:extLst>
              <a:ext uri="{FF2B5EF4-FFF2-40B4-BE49-F238E27FC236}">
                <a16:creationId xmlns:a16="http://schemas.microsoft.com/office/drawing/2014/main" id="{D058F69C-9FAD-4B3A-8200-B3514C2AE39A}"/>
              </a:ext>
            </a:extLst>
          </p:cNvPr>
          <p:cNvSpPr txBox="1"/>
          <p:nvPr/>
        </p:nvSpPr>
        <p:spPr>
          <a:xfrm>
            <a:off x="7734715" y="2418522"/>
            <a:ext cx="1146313" cy="369332"/>
          </a:xfrm>
          <a:prstGeom prst="rect">
            <a:avLst/>
          </a:prstGeom>
          <a:solidFill>
            <a:srgbClr val="FFFF00"/>
          </a:solidFill>
        </p:spPr>
        <p:txBody>
          <a:bodyPr wrap="square" rtlCol="0">
            <a:spAutoFit/>
          </a:bodyPr>
          <a:lstStyle/>
          <a:p>
            <a:r>
              <a:rPr lang="zh-TW" altLang="en-US" dirty="0"/>
              <a:t>有相轉移</a:t>
            </a:r>
          </a:p>
        </p:txBody>
      </p:sp>
      <p:sp>
        <p:nvSpPr>
          <p:cNvPr id="6" name="文字方塊 5">
            <a:extLst>
              <a:ext uri="{FF2B5EF4-FFF2-40B4-BE49-F238E27FC236}">
                <a16:creationId xmlns:a16="http://schemas.microsoft.com/office/drawing/2014/main" id="{303C986A-4E85-43AD-85A6-B80019FC74B6}"/>
              </a:ext>
            </a:extLst>
          </p:cNvPr>
          <p:cNvSpPr txBox="1"/>
          <p:nvPr/>
        </p:nvSpPr>
        <p:spPr>
          <a:xfrm>
            <a:off x="7734715" y="3885481"/>
            <a:ext cx="1146313" cy="369332"/>
          </a:xfrm>
          <a:prstGeom prst="rect">
            <a:avLst/>
          </a:prstGeom>
          <a:solidFill>
            <a:srgbClr val="FFFF00"/>
          </a:solidFill>
        </p:spPr>
        <p:txBody>
          <a:bodyPr wrap="square" rtlCol="0">
            <a:spAutoFit/>
          </a:bodyPr>
          <a:lstStyle/>
          <a:p>
            <a:r>
              <a:rPr lang="zh-TW" altLang="en-US" dirty="0"/>
              <a:t>無相轉移</a:t>
            </a:r>
          </a:p>
        </p:txBody>
      </p:sp>
    </p:spTree>
    <p:extLst>
      <p:ext uri="{BB962C8B-B14F-4D97-AF65-F5344CB8AC3E}">
        <p14:creationId xmlns:p14="http://schemas.microsoft.com/office/powerpoint/2010/main" val="27662445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說明</a:t>
            </a:r>
          </a:p>
        </p:txBody>
      </p:sp>
      <p:sp>
        <p:nvSpPr>
          <p:cNvPr id="3" name="內容版面配置區 2"/>
          <p:cNvSpPr>
            <a:spLocks noGrp="1"/>
          </p:cNvSpPr>
          <p:nvPr>
            <p:ph idx="1"/>
          </p:nvPr>
        </p:nvSpPr>
        <p:spPr/>
        <p:txBody>
          <a:bodyPr>
            <a:normAutofit fontScale="92500"/>
          </a:bodyPr>
          <a:lstStyle/>
          <a:p>
            <a:pPr>
              <a:buFont typeface="Wingdings" panose="05000000000000000000" pitchFamily="2" charset="2"/>
              <a:buChar char="n"/>
            </a:pPr>
            <a:r>
              <a:rPr lang="en-US" altLang="zh-TW" dirty="0"/>
              <a:t>A</a:t>
            </a:r>
            <a:r>
              <a:rPr lang="zh-TW" altLang="en-US" dirty="0"/>
              <a:t>熔點較低</a:t>
            </a:r>
            <a:r>
              <a:rPr lang="zh-TW" altLang="en-US" dirty="0">
                <a:latin typeface="PMingLiU" panose="02020500000000000000" pitchFamily="18" charset="-120"/>
                <a:ea typeface="PMingLiU" panose="02020500000000000000" pitchFamily="18" charset="-120"/>
              </a:rPr>
              <a:t>，</a:t>
            </a:r>
            <a:r>
              <a:rPr lang="en-US" altLang="zh-TW" dirty="0"/>
              <a:t> B</a:t>
            </a:r>
            <a:r>
              <a:rPr lang="zh-TW" altLang="en-US" dirty="0"/>
              <a:t>熔點較高</a:t>
            </a:r>
            <a:endParaRPr lang="en-US" altLang="zh-TW" dirty="0"/>
          </a:p>
          <a:p>
            <a:pPr>
              <a:buFont typeface="Wingdings" panose="05000000000000000000" pitchFamily="2" charset="2"/>
              <a:buChar char="n"/>
            </a:pPr>
            <a:r>
              <a:rPr lang="zh-TW" altLang="en-US" dirty="0"/>
              <a:t>開始時兩者以固體顆粒預伴相混</a:t>
            </a:r>
            <a:endParaRPr lang="en-US" altLang="zh-TW" dirty="0"/>
          </a:p>
          <a:p>
            <a:pPr>
              <a:buFont typeface="Wingdings" panose="05000000000000000000" pitchFamily="2" charset="2"/>
              <a:buChar char="n"/>
            </a:pPr>
            <a:r>
              <a:rPr lang="en-US" altLang="zh-TW" dirty="0"/>
              <a:t>A</a:t>
            </a:r>
            <a:r>
              <a:rPr lang="zh-TW" altLang="en-US" dirty="0"/>
              <a:t>先熔化形成連續相</a:t>
            </a:r>
            <a:r>
              <a:rPr lang="zh-TW" altLang="en-US" dirty="0">
                <a:latin typeface="PMingLiU" panose="02020500000000000000" pitchFamily="18" charset="-120"/>
                <a:ea typeface="PMingLiU" panose="02020500000000000000" pitchFamily="18" charset="-120"/>
              </a:rPr>
              <a:t>，</a:t>
            </a:r>
            <a:r>
              <a:rPr lang="en-US" altLang="zh-TW" dirty="0"/>
              <a:t> B</a:t>
            </a:r>
            <a:r>
              <a:rPr lang="zh-TW" altLang="en-US" dirty="0"/>
              <a:t>尚未熔化</a:t>
            </a:r>
            <a:r>
              <a:rPr lang="zh-TW" altLang="en-US" dirty="0">
                <a:latin typeface="PMingLiU" panose="02020500000000000000" pitchFamily="18" charset="-120"/>
                <a:ea typeface="PMingLiU" panose="02020500000000000000" pitchFamily="18" charset="-120"/>
              </a:rPr>
              <a:t>，以顆粒狀分散於</a:t>
            </a:r>
            <a:r>
              <a:rPr lang="en-US" altLang="zh-TW" dirty="0">
                <a:latin typeface="PMingLiU" panose="02020500000000000000" pitchFamily="18" charset="-120"/>
                <a:ea typeface="PMingLiU" panose="02020500000000000000" pitchFamily="18" charset="-120"/>
              </a:rPr>
              <a:t>A</a:t>
            </a:r>
            <a:r>
              <a:rPr lang="zh-TW" altLang="en-US" dirty="0">
                <a:latin typeface="PMingLiU" panose="02020500000000000000" pitchFamily="18" charset="-120"/>
                <a:ea typeface="PMingLiU" panose="02020500000000000000" pitchFamily="18" charset="-120"/>
              </a:rPr>
              <a:t>相中</a:t>
            </a:r>
            <a:endParaRPr lang="en-US" altLang="zh-TW" dirty="0">
              <a:latin typeface="PMingLiU" panose="02020500000000000000" pitchFamily="18" charset="-120"/>
              <a:ea typeface="PMingLiU" panose="02020500000000000000" pitchFamily="18" charset="-120"/>
            </a:endParaRPr>
          </a:p>
          <a:p>
            <a:pPr>
              <a:buFont typeface="Wingdings" panose="05000000000000000000" pitchFamily="2" charset="2"/>
              <a:buChar char="n"/>
            </a:pPr>
            <a:r>
              <a:rPr lang="en-US" altLang="zh-TW" dirty="0">
                <a:latin typeface="PMingLiU" panose="02020500000000000000" pitchFamily="18" charset="-120"/>
                <a:ea typeface="PMingLiU" panose="02020500000000000000" pitchFamily="18" charset="-120"/>
              </a:rPr>
              <a:t>B</a:t>
            </a:r>
            <a:r>
              <a:rPr lang="zh-TW" altLang="en-US" dirty="0">
                <a:latin typeface="PMingLiU" panose="02020500000000000000" pitchFamily="18" charset="-120"/>
                <a:ea typeface="PMingLiU" panose="02020500000000000000" pitchFamily="18" charset="-120"/>
              </a:rPr>
              <a:t>逐漸熔化，並受</a:t>
            </a:r>
            <a:r>
              <a:rPr lang="en-US" altLang="zh-TW" dirty="0">
                <a:latin typeface="PMingLiU" panose="02020500000000000000" pitchFamily="18" charset="-120"/>
                <a:ea typeface="PMingLiU" panose="02020500000000000000" pitchFamily="18" charset="-120"/>
              </a:rPr>
              <a:t>A</a:t>
            </a:r>
            <a:r>
              <a:rPr lang="zh-TW" altLang="en-US" dirty="0">
                <a:latin typeface="PMingLiU" panose="02020500000000000000" pitchFamily="18" charset="-120"/>
                <a:ea typeface="PMingLiU" panose="02020500000000000000" pitchFamily="18" charset="-120"/>
              </a:rPr>
              <a:t>流動產生的剪切作用形成條狀</a:t>
            </a:r>
            <a:endParaRPr lang="en-US" altLang="zh-TW" dirty="0">
              <a:latin typeface="PMingLiU" panose="02020500000000000000" pitchFamily="18" charset="-120"/>
              <a:ea typeface="PMingLiU" panose="02020500000000000000" pitchFamily="18" charset="-120"/>
            </a:endParaRPr>
          </a:p>
          <a:p>
            <a:pPr>
              <a:buFont typeface="Wingdings" panose="05000000000000000000" pitchFamily="2" charset="2"/>
              <a:buChar char="n"/>
            </a:pPr>
            <a:r>
              <a:rPr lang="zh-TW" altLang="en-US" dirty="0"/>
              <a:t>若</a:t>
            </a:r>
            <a:r>
              <a:rPr lang="en-US" altLang="zh-TW" dirty="0"/>
              <a:t>A</a:t>
            </a:r>
            <a:r>
              <a:rPr lang="zh-TW" altLang="en-US" dirty="0"/>
              <a:t>的含量比例較低且黏度高</a:t>
            </a:r>
            <a:r>
              <a:rPr lang="zh-TW" altLang="en-US" dirty="0">
                <a:latin typeface="PMingLiU" panose="02020500000000000000" pitchFamily="18" charset="-120"/>
                <a:ea typeface="PMingLiU" panose="02020500000000000000" pitchFamily="18" charset="-120"/>
              </a:rPr>
              <a:t>，</a:t>
            </a:r>
            <a:r>
              <a:rPr lang="en-US" altLang="zh-TW" dirty="0"/>
              <a:t> </a:t>
            </a:r>
            <a:r>
              <a:rPr lang="zh-TW" altLang="en-US" dirty="0"/>
              <a:t>則</a:t>
            </a:r>
            <a:r>
              <a:rPr lang="en-US" altLang="zh-TW" dirty="0"/>
              <a:t>B</a:t>
            </a:r>
            <a:r>
              <a:rPr lang="zh-TW" altLang="en-US" dirty="0"/>
              <a:t>逐漸形成連續相</a:t>
            </a:r>
            <a:r>
              <a:rPr lang="en-US" altLang="zh-TW" dirty="0"/>
              <a:t>(</a:t>
            </a:r>
            <a:r>
              <a:rPr lang="zh-TW" altLang="en-US" dirty="0"/>
              <a:t>形態變化</a:t>
            </a:r>
            <a:r>
              <a:rPr lang="en-US" altLang="zh-TW" dirty="0"/>
              <a:t>OR</a:t>
            </a:r>
            <a:r>
              <a:rPr lang="zh-TW" altLang="en-US" dirty="0"/>
              <a:t>相轉移</a:t>
            </a:r>
            <a:r>
              <a:rPr lang="en-US" altLang="zh-TW" dirty="0"/>
              <a:t>)</a:t>
            </a:r>
            <a:r>
              <a:rPr lang="zh-TW" altLang="en-US" dirty="0">
                <a:latin typeface="PMingLiU" panose="02020500000000000000" pitchFamily="18" charset="-120"/>
                <a:ea typeface="PMingLiU" panose="02020500000000000000" pitchFamily="18" charset="-120"/>
              </a:rPr>
              <a:t>，</a:t>
            </a:r>
            <a:r>
              <a:rPr lang="en-US" altLang="zh-TW" dirty="0">
                <a:latin typeface="PMingLiU" panose="02020500000000000000" pitchFamily="18" charset="-120"/>
                <a:ea typeface="PMingLiU" panose="02020500000000000000" pitchFamily="18" charset="-120"/>
              </a:rPr>
              <a:t>A</a:t>
            </a:r>
            <a:r>
              <a:rPr lang="zh-TW" altLang="en-US" dirty="0">
                <a:latin typeface="PMingLiU" panose="02020500000000000000" pitchFamily="18" charset="-120"/>
                <a:ea typeface="PMingLiU" panose="02020500000000000000" pitchFamily="18" charset="-120"/>
              </a:rPr>
              <a:t>最後以顆粒狀的熔體分散於</a:t>
            </a:r>
            <a:r>
              <a:rPr lang="en-US" altLang="zh-TW" dirty="0">
                <a:latin typeface="PMingLiU" panose="02020500000000000000" pitchFamily="18" charset="-120"/>
                <a:ea typeface="PMingLiU" panose="02020500000000000000" pitchFamily="18" charset="-120"/>
              </a:rPr>
              <a:t>B</a:t>
            </a:r>
            <a:r>
              <a:rPr lang="zh-TW" altLang="en-US" dirty="0">
                <a:latin typeface="PMingLiU" panose="02020500000000000000" pitchFamily="18" charset="-120"/>
                <a:ea typeface="PMingLiU" panose="02020500000000000000" pitchFamily="18" charset="-120"/>
              </a:rPr>
              <a:t>相中</a:t>
            </a:r>
            <a:r>
              <a:rPr lang="en-US" altLang="zh-TW" dirty="0">
                <a:latin typeface="PMingLiU" panose="02020500000000000000" pitchFamily="18" charset="-120"/>
                <a:ea typeface="PMingLiU" panose="02020500000000000000" pitchFamily="18" charset="-120"/>
              </a:rPr>
              <a:t> </a:t>
            </a:r>
          </a:p>
          <a:p>
            <a:pPr>
              <a:buFont typeface="Wingdings" panose="05000000000000000000" pitchFamily="2" charset="2"/>
              <a:buChar char="n"/>
            </a:pPr>
            <a:r>
              <a:rPr lang="zh-TW" altLang="en-US" dirty="0"/>
              <a:t>若</a:t>
            </a:r>
            <a:r>
              <a:rPr lang="en-US" altLang="zh-TW" dirty="0"/>
              <a:t>A</a:t>
            </a:r>
            <a:r>
              <a:rPr lang="zh-TW" altLang="en-US" dirty="0"/>
              <a:t>的含量比例較高</a:t>
            </a:r>
            <a:r>
              <a:rPr lang="zh-TW" altLang="en-US" dirty="0">
                <a:latin typeface="PMingLiU" panose="02020500000000000000" pitchFamily="18" charset="-120"/>
                <a:ea typeface="PMingLiU" panose="02020500000000000000" pitchFamily="18" charset="-120"/>
              </a:rPr>
              <a:t>，而</a:t>
            </a:r>
            <a:r>
              <a:rPr lang="zh-TW" altLang="en-US" dirty="0"/>
              <a:t>黏度較低</a:t>
            </a:r>
            <a:r>
              <a:rPr lang="zh-TW" altLang="en-US" dirty="0">
                <a:latin typeface="PMingLiU" panose="02020500000000000000" pitchFamily="18" charset="-120"/>
                <a:ea typeface="PMingLiU" panose="02020500000000000000" pitchFamily="18" charset="-120"/>
              </a:rPr>
              <a:t>，</a:t>
            </a:r>
            <a:r>
              <a:rPr lang="en-US" altLang="zh-TW" dirty="0"/>
              <a:t> </a:t>
            </a:r>
            <a:r>
              <a:rPr lang="zh-TW" altLang="en-US" dirty="0"/>
              <a:t>則</a:t>
            </a:r>
            <a:r>
              <a:rPr lang="en-US" altLang="zh-TW" dirty="0"/>
              <a:t>B</a:t>
            </a:r>
            <a:r>
              <a:rPr lang="zh-TW" altLang="en-US" dirty="0"/>
              <a:t>繼續受剪切作用</a:t>
            </a:r>
            <a:r>
              <a:rPr lang="zh-TW" altLang="en-US" dirty="0">
                <a:latin typeface="PMingLiU" panose="02020500000000000000" pitchFamily="18" charset="-120"/>
                <a:ea typeface="PMingLiU" panose="02020500000000000000" pitchFamily="18" charset="-120"/>
              </a:rPr>
              <a:t>，最後</a:t>
            </a:r>
            <a:r>
              <a:rPr lang="en-US" altLang="zh-TW" dirty="0">
                <a:latin typeface="PMingLiU" panose="02020500000000000000" pitchFamily="18" charset="-120"/>
                <a:ea typeface="PMingLiU" panose="02020500000000000000" pitchFamily="18" charset="-120"/>
              </a:rPr>
              <a:t>B</a:t>
            </a:r>
            <a:r>
              <a:rPr lang="zh-TW" altLang="en-US" dirty="0">
                <a:latin typeface="PMingLiU" panose="02020500000000000000" pitchFamily="18" charset="-120"/>
                <a:ea typeface="PMingLiU" panose="02020500000000000000" pitchFamily="18" charset="-120"/>
              </a:rPr>
              <a:t>以更小顆粒狀的熔體分散於</a:t>
            </a:r>
            <a:r>
              <a:rPr lang="en-US" altLang="zh-TW" dirty="0">
                <a:latin typeface="PMingLiU" panose="02020500000000000000" pitchFamily="18" charset="-120"/>
                <a:ea typeface="PMingLiU" panose="02020500000000000000" pitchFamily="18" charset="-120"/>
              </a:rPr>
              <a:t>A</a:t>
            </a:r>
            <a:r>
              <a:rPr lang="zh-TW" altLang="en-US" dirty="0">
                <a:latin typeface="PMingLiU" panose="02020500000000000000" pitchFamily="18" charset="-120"/>
                <a:ea typeface="PMingLiU" panose="02020500000000000000" pitchFamily="18" charset="-120"/>
              </a:rPr>
              <a:t>相中</a:t>
            </a:r>
            <a:endParaRPr lang="en-US" altLang="zh-TW" dirty="0">
              <a:latin typeface="PMingLiU" panose="02020500000000000000" pitchFamily="18" charset="-120"/>
              <a:ea typeface="PMingLiU" panose="02020500000000000000" pitchFamily="18" charset="-120"/>
            </a:endParaRPr>
          </a:p>
          <a:p>
            <a:endParaRPr lang="zh-TW" altLang="en-US"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127</a:t>
            </a:fld>
            <a:endParaRPr lang="zh-TW" altLang="en-US"/>
          </a:p>
        </p:txBody>
      </p:sp>
    </p:spTree>
    <p:extLst>
      <p:ext uri="{BB962C8B-B14F-4D97-AF65-F5344CB8AC3E}">
        <p14:creationId xmlns:p14="http://schemas.microsoft.com/office/powerpoint/2010/main" val="22249411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667C8D96-B53D-47AF-B843-AC8B3C8FFCCD}" type="slidenum">
              <a:rPr lang="en-US" altLang="zh-TW" i="0" smtClean="0"/>
              <a:pPr eaLnBrk="1" hangingPunct="1"/>
              <a:t>128</a:t>
            </a:fld>
            <a:endParaRPr lang="en-US" altLang="zh-TW" i="0"/>
          </a:p>
        </p:txBody>
      </p:sp>
      <p:sp>
        <p:nvSpPr>
          <p:cNvPr id="74755" name="Rectangle 4"/>
          <p:cNvSpPr>
            <a:spLocks noGrp="1" noChangeArrowheads="1"/>
          </p:cNvSpPr>
          <p:nvPr>
            <p:ph type="title"/>
          </p:nvPr>
        </p:nvSpPr>
        <p:spPr/>
        <p:txBody>
          <a:bodyPr>
            <a:normAutofit/>
          </a:bodyPr>
          <a:lstStyle/>
          <a:p>
            <a:r>
              <a:rPr lang="zh-TW" altLang="en-US" dirty="0"/>
              <a:t>添加劑黏度差很大的混合物例</a:t>
            </a:r>
            <a:r>
              <a:rPr lang="en-US" altLang="zh-TW" dirty="0"/>
              <a:t>--</a:t>
            </a:r>
            <a:r>
              <a:rPr lang="zh-TW" altLang="en-US" dirty="0"/>
              <a:t>高濃度矽油的下料方式</a:t>
            </a:r>
          </a:p>
        </p:txBody>
      </p:sp>
      <p:pic>
        <p:nvPicPr>
          <p:cNvPr id="747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6697662" cy="495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7" name="Text Box 6"/>
          <p:cNvSpPr txBox="1">
            <a:spLocks noChangeArrowheads="1"/>
          </p:cNvSpPr>
          <p:nvPr/>
        </p:nvSpPr>
        <p:spPr bwMode="auto">
          <a:xfrm>
            <a:off x="6877050" y="2636838"/>
            <a:ext cx="205105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spcBef>
                <a:spcPct val="50000"/>
              </a:spcBef>
            </a:pPr>
            <a:r>
              <a:rPr lang="zh-TW" altLang="en-US" sz="2400" i="0">
                <a:latin typeface="Times New Roman" pitchFamily="18" charset="0"/>
              </a:rPr>
              <a:t>高比例矽油的添加最好能分散加入，避免在入口處一次加入。因為矽油過多會使膠粒懸浮，不利膠粒熔化。</a:t>
            </a:r>
          </a:p>
        </p:txBody>
      </p:sp>
    </p:spTree>
    <p:extLst>
      <p:ext uri="{BB962C8B-B14F-4D97-AF65-F5344CB8AC3E}">
        <p14:creationId xmlns:p14="http://schemas.microsoft.com/office/powerpoint/2010/main" val="35123484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7886700" cy="814317"/>
          </a:xfrm>
        </p:spPr>
        <p:txBody>
          <a:bodyPr>
            <a:normAutofit fontScale="90000"/>
          </a:bodyPr>
          <a:lstStyle/>
          <a:p>
            <a:r>
              <a:rPr lang="zh-TW" altLang="en-US" dirty="0"/>
              <a:t>不同黏度與不同成份比之高分子的分離供給方法</a:t>
            </a:r>
          </a:p>
        </p:txBody>
      </p:sp>
      <p:sp>
        <p:nvSpPr>
          <p:cNvPr id="3" name="投影片編號版面配置區 2"/>
          <p:cNvSpPr>
            <a:spLocks noGrp="1"/>
          </p:cNvSpPr>
          <p:nvPr>
            <p:ph type="sldNum" sz="quarter" idx="12"/>
          </p:nvPr>
        </p:nvSpPr>
        <p:spPr/>
        <p:txBody>
          <a:bodyPr/>
          <a:lstStyle/>
          <a:p>
            <a:fld id="{D2FBEF06-ADE2-41D5-B5BD-9C5EC9457275}" type="slidenum">
              <a:rPr lang="zh-TW" altLang="en-US" smtClean="0"/>
              <a:t>129</a:t>
            </a:fld>
            <a:endParaRPr lang="zh-TW"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269" y="1280254"/>
            <a:ext cx="7413129" cy="437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a:extLst>
              <a:ext uri="{FF2B5EF4-FFF2-40B4-BE49-F238E27FC236}">
                <a16:creationId xmlns:a16="http://schemas.microsoft.com/office/drawing/2014/main" id="{829944CA-92A8-438A-815E-862000A3D8AE}"/>
              </a:ext>
            </a:extLst>
          </p:cNvPr>
          <p:cNvSpPr txBox="1"/>
          <p:nvPr/>
        </p:nvSpPr>
        <p:spPr>
          <a:xfrm>
            <a:off x="1200403" y="5720482"/>
            <a:ext cx="1463284" cy="646331"/>
          </a:xfrm>
          <a:prstGeom prst="rect">
            <a:avLst/>
          </a:prstGeom>
          <a:noFill/>
        </p:spPr>
        <p:txBody>
          <a:bodyPr wrap="square" rtlCol="0">
            <a:spAutoFit/>
          </a:bodyPr>
          <a:lstStyle/>
          <a:p>
            <a:r>
              <a:rPr lang="zh-TW" altLang="en-US" dirty="0"/>
              <a:t>固體輸送及壓縮</a:t>
            </a:r>
          </a:p>
        </p:txBody>
      </p:sp>
      <p:sp>
        <p:nvSpPr>
          <p:cNvPr id="6" name="文字方塊 5">
            <a:extLst>
              <a:ext uri="{FF2B5EF4-FFF2-40B4-BE49-F238E27FC236}">
                <a16:creationId xmlns:a16="http://schemas.microsoft.com/office/drawing/2014/main" id="{88A812E8-412B-4BAF-8518-53F136CAC1D1}"/>
              </a:ext>
            </a:extLst>
          </p:cNvPr>
          <p:cNvSpPr txBox="1"/>
          <p:nvPr/>
        </p:nvSpPr>
        <p:spPr>
          <a:xfrm>
            <a:off x="2586495" y="5698462"/>
            <a:ext cx="1152128" cy="369332"/>
          </a:xfrm>
          <a:prstGeom prst="rect">
            <a:avLst/>
          </a:prstGeom>
          <a:noFill/>
        </p:spPr>
        <p:txBody>
          <a:bodyPr wrap="square" rtlCol="0">
            <a:spAutoFit/>
          </a:bodyPr>
          <a:lstStyle/>
          <a:p>
            <a:r>
              <a:rPr lang="zh-TW" altLang="en-US" dirty="0"/>
              <a:t>固體融化</a:t>
            </a:r>
          </a:p>
        </p:txBody>
      </p:sp>
      <p:sp>
        <p:nvSpPr>
          <p:cNvPr id="7" name="文字方塊 6">
            <a:extLst>
              <a:ext uri="{FF2B5EF4-FFF2-40B4-BE49-F238E27FC236}">
                <a16:creationId xmlns:a16="http://schemas.microsoft.com/office/drawing/2014/main" id="{5A3E089D-E933-47B3-B19B-EEF2B06BAC9F}"/>
              </a:ext>
            </a:extLst>
          </p:cNvPr>
          <p:cNvSpPr txBox="1"/>
          <p:nvPr/>
        </p:nvSpPr>
        <p:spPr>
          <a:xfrm>
            <a:off x="3578611" y="5614777"/>
            <a:ext cx="928223" cy="646331"/>
          </a:xfrm>
          <a:prstGeom prst="rect">
            <a:avLst/>
          </a:prstGeom>
          <a:noFill/>
        </p:spPr>
        <p:txBody>
          <a:bodyPr wrap="square" rtlCol="0">
            <a:spAutoFit/>
          </a:bodyPr>
          <a:lstStyle/>
          <a:p>
            <a:r>
              <a:rPr lang="zh-TW" altLang="en-US" dirty="0"/>
              <a:t>添加劑加入</a:t>
            </a:r>
          </a:p>
        </p:txBody>
      </p:sp>
      <p:sp>
        <p:nvSpPr>
          <p:cNvPr id="8" name="文字方塊 7">
            <a:extLst>
              <a:ext uri="{FF2B5EF4-FFF2-40B4-BE49-F238E27FC236}">
                <a16:creationId xmlns:a16="http://schemas.microsoft.com/office/drawing/2014/main" id="{E04E693E-442F-4D84-98D8-5985C7EC16D9}"/>
              </a:ext>
            </a:extLst>
          </p:cNvPr>
          <p:cNvSpPr txBox="1"/>
          <p:nvPr/>
        </p:nvSpPr>
        <p:spPr>
          <a:xfrm>
            <a:off x="4340498" y="5606217"/>
            <a:ext cx="784217" cy="646331"/>
          </a:xfrm>
          <a:prstGeom prst="rect">
            <a:avLst/>
          </a:prstGeom>
          <a:noFill/>
        </p:spPr>
        <p:txBody>
          <a:bodyPr wrap="square" rtlCol="0">
            <a:spAutoFit/>
          </a:bodyPr>
          <a:lstStyle/>
          <a:p>
            <a:r>
              <a:rPr lang="zh-TW" altLang="en-US" dirty="0"/>
              <a:t>分散混合</a:t>
            </a:r>
          </a:p>
        </p:txBody>
      </p:sp>
      <p:sp>
        <p:nvSpPr>
          <p:cNvPr id="9" name="文字方塊 8">
            <a:extLst>
              <a:ext uri="{FF2B5EF4-FFF2-40B4-BE49-F238E27FC236}">
                <a16:creationId xmlns:a16="http://schemas.microsoft.com/office/drawing/2014/main" id="{CF7B8AF8-9DC4-4346-BAEA-5303FD37BACC}"/>
              </a:ext>
            </a:extLst>
          </p:cNvPr>
          <p:cNvSpPr txBox="1"/>
          <p:nvPr/>
        </p:nvSpPr>
        <p:spPr>
          <a:xfrm>
            <a:off x="4963434" y="5606129"/>
            <a:ext cx="916648" cy="923330"/>
          </a:xfrm>
          <a:prstGeom prst="rect">
            <a:avLst/>
          </a:prstGeom>
          <a:noFill/>
        </p:spPr>
        <p:txBody>
          <a:bodyPr wrap="square" rtlCol="0">
            <a:spAutoFit/>
          </a:bodyPr>
          <a:lstStyle/>
          <a:p>
            <a:r>
              <a:rPr lang="zh-TW" altLang="en-US" dirty="0"/>
              <a:t>均質化</a:t>
            </a:r>
            <a:r>
              <a:rPr lang="en-US" altLang="zh-TW" dirty="0"/>
              <a:t>(</a:t>
            </a:r>
            <a:r>
              <a:rPr lang="zh-TW" altLang="en-US" dirty="0"/>
              <a:t>分配混合</a:t>
            </a:r>
            <a:r>
              <a:rPr lang="en-US" altLang="zh-TW" dirty="0"/>
              <a:t>)</a:t>
            </a:r>
            <a:endParaRPr lang="zh-TW" altLang="en-US" dirty="0"/>
          </a:p>
        </p:txBody>
      </p:sp>
      <p:sp>
        <p:nvSpPr>
          <p:cNvPr id="10" name="文字方塊 9">
            <a:extLst>
              <a:ext uri="{FF2B5EF4-FFF2-40B4-BE49-F238E27FC236}">
                <a16:creationId xmlns:a16="http://schemas.microsoft.com/office/drawing/2014/main" id="{400E4BAE-80C2-4ACE-AC41-03ABBE53C1A3}"/>
              </a:ext>
            </a:extLst>
          </p:cNvPr>
          <p:cNvSpPr txBox="1"/>
          <p:nvPr/>
        </p:nvSpPr>
        <p:spPr>
          <a:xfrm>
            <a:off x="5999626" y="5628149"/>
            <a:ext cx="916648" cy="646331"/>
          </a:xfrm>
          <a:prstGeom prst="rect">
            <a:avLst/>
          </a:prstGeom>
          <a:noFill/>
        </p:spPr>
        <p:txBody>
          <a:bodyPr wrap="square" rtlCol="0">
            <a:spAutoFit/>
          </a:bodyPr>
          <a:lstStyle/>
          <a:p>
            <a:r>
              <a:rPr lang="zh-TW" altLang="en-US" dirty="0"/>
              <a:t>脫揮</a:t>
            </a:r>
            <a:r>
              <a:rPr lang="en-US" altLang="zh-TW" dirty="0"/>
              <a:t>(</a:t>
            </a:r>
            <a:r>
              <a:rPr lang="zh-TW" altLang="en-US" dirty="0"/>
              <a:t>排氣</a:t>
            </a:r>
            <a:r>
              <a:rPr lang="en-US" altLang="zh-TW" dirty="0"/>
              <a:t>)</a:t>
            </a:r>
            <a:endParaRPr lang="zh-TW" altLang="en-US" dirty="0"/>
          </a:p>
        </p:txBody>
      </p:sp>
      <p:sp>
        <p:nvSpPr>
          <p:cNvPr id="11" name="文字方塊 10">
            <a:extLst>
              <a:ext uri="{FF2B5EF4-FFF2-40B4-BE49-F238E27FC236}">
                <a16:creationId xmlns:a16="http://schemas.microsoft.com/office/drawing/2014/main" id="{09083034-7DB9-44B1-8548-2781C41BD6C4}"/>
              </a:ext>
            </a:extLst>
          </p:cNvPr>
          <p:cNvSpPr txBox="1"/>
          <p:nvPr/>
        </p:nvSpPr>
        <p:spPr>
          <a:xfrm>
            <a:off x="7035818" y="5622918"/>
            <a:ext cx="731168" cy="369332"/>
          </a:xfrm>
          <a:prstGeom prst="rect">
            <a:avLst/>
          </a:prstGeom>
          <a:noFill/>
        </p:spPr>
        <p:txBody>
          <a:bodyPr wrap="square" rtlCol="0">
            <a:spAutoFit/>
          </a:bodyPr>
          <a:lstStyle/>
          <a:p>
            <a:r>
              <a:rPr lang="zh-TW" altLang="en-US" dirty="0"/>
              <a:t>增壓</a:t>
            </a:r>
          </a:p>
        </p:txBody>
      </p:sp>
      <p:sp>
        <p:nvSpPr>
          <p:cNvPr id="4" name="文字方塊 3">
            <a:extLst>
              <a:ext uri="{FF2B5EF4-FFF2-40B4-BE49-F238E27FC236}">
                <a16:creationId xmlns:a16="http://schemas.microsoft.com/office/drawing/2014/main" id="{DC2940FF-C00A-4BA3-B112-31281D19A77B}"/>
              </a:ext>
            </a:extLst>
          </p:cNvPr>
          <p:cNvSpPr txBox="1"/>
          <p:nvPr/>
        </p:nvSpPr>
        <p:spPr>
          <a:xfrm>
            <a:off x="5336227" y="2231068"/>
            <a:ext cx="3399182" cy="923330"/>
          </a:xfrm>
          <a:prstGeom prst="rect">
            <a:avLst/>
          </a:prstGeom>
          <a:solidFill>
            <a:srgbClr val="FFFF00"/>
          </a:solidFill>
        </p:spPr>
        <p:txBody>
          <a:bodyPr wrap="square" rtlCol="0">
            <a:spAutoFit/>
          </a:bodyPr>
          <a:lstStyle/>
          <a:p>
            <a:r>
              <a:rPr lang="zh-TW" altLang="en-US" dirty="0"/>
              <a:t>一般會使黏度高的塑料先熔化再加入黏度低的塑料</a:t>
            </a:r>
            <a:r>
              <a:rPr lang="zh-TW" altLang="en-US" dirty="0">
                <a:latin typeface="PMingLiU" panose="02020500000000000000" pitchFamily="18" charset="-120"/>
                <a:ea typeface="PMingLiU" panose="02020500000000000000" pitchFamily="18" charset="-120"/>
              </a:rPr>
              <a:t>，比較容易將後者進行分散及分配混煉</a:t>
            </a:r>
            <a:endParaRPr lang="zh-TW" altLang="en-US" dirty="0"/>
          </a:p>
        </p:txBody>
      </p:sp>
    </p:spTree>
    <p:extLst>
      <p:ext uri="{BB962C8B-B14F-4D97-AF65-F5344CB8AC3E}">
        <p14:creationId xmlns:p14="http://schemas.microsoft.com/office/powerpoint/2010/main" val="2987494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78BD3B08-A582-442F-8AB3-479AFBF4B205}" type="slidenum">
              <a:rPr lang="en-US" altLang="zh-TW" i="0" smtClean="0"/>
              <a:pPr eaLnBrk="1" hangingPunct="1"/>
              <a:t>13</a:t>
            </a:fld>
            <a:endParaRPr lang="en-US" altLang="zh-TW" i="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435100"/>
            <a:ext cx="5456238" cy="542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語音泡泡: 矩形 1">
            <a:extLst>
              <a:ext uri="{FF2B5EF4-FFF2-40B4-BE49-F238E27FC236}">
                <a16:creationId xmlns:a16="http://schemas.microsoft.com/office/drawing/2014/main" id="{E6289DC6-EFD9-4448-8364-817E14EE12DF}"/>
              </a:ext>
            </a:extLst>
          </p:cNvPr>
          <p:cNvSpPr/>
          <p:nvPr/>
        </p:nvSpPr>
        <p:spPr>
          <a:xfrm>
            <a:off x="192158" y="2418031"/>
            <a:ext cx="3114260" cy="3588736"/>
          </a:xfrm>
          <a:prstGeom prst="wedgeRectCallout">
            <a:avLst>
              <a:gd name="adj1" fmla="val 48575"/>
              <a:gd name="adj2" fmla="val -2170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en-US" sz="2000" dirty="0">
                <a:solidFill>
                  <a:schemeClr val="tx1"/>
                </a:solidFill>
              </a:rPr>
              <a:t>添加固體顆粒提高衝擊強度的關鍵</a:t>
            </a:r>
            <a:r>
              <a:rPr lang="en-US" altLang="zh-TW" sz="2000" dirty="0">
                <a:solidFill>
                  <a:schemeClr val="tx1"/>
                </a:solidFill>
              </a:rPr>
              <a:t>:</a:t>
            </a:r>
          </a:p>
          <a:p>
            <a:pPr marL="342900" indent="-342900">
              <a:buFont typeface="Wingdings" panose="05000000000000000000" pitchFamily="2" charset="2"/>
              <a:buChar char="n"/>
            </a:pPr>
            <a:r>
              <a:rPr lang="zh-TW" altLang="en-US" sz="2000" dirty="0">
                <a:solidFill>
                  <a:schemeClr val="tx1"/>
                </a:solidFill>
              </a:rPr>
              <a:t>顆粒粒徑小</a:t>
            </a:r>
            <a:endParaRPr lang="en-US" altLang="zh-TW" sz="2000" dirty="0">
              <a:solidFill>
                <a:schemeClr val="tx1"/>
              </a:solidFill>
            </a:endParaRPr>
          </a:p>
          <a:p>
            <a:pPr marL="342900" indent="-342900">
              <a:buFont typeface="Wingdings" panose="05000000000000000000" pitchFamily="2" charset="2"/>
              <a:buChar char="n"/>
            </a:pPr>
            <a:r>
              <a:rPr lang="zh-TW" altLang="en-US" sz="2000" dirty="0">
                <a:solidFill>
                  <a:schemeClr val="tx1"/>
                </a:solidFill>
              </a:rPr>
              <a:t>沒有聚集</a:t>
            </a:r>
            <a:endParaRPr lang="en-US" altLang="zh-TW" sz="2000" dirty="0">
              <a:solidFill>
                <a:schemeClr val="tx1"/>
              </a:solidFill>
            </a:endParaRPr>
          </a:p>
          <a:p>
            <a:pPr marL="342900" indent="-342900">
              <a:buFont typeface="Wingdings" panose="05000000000000000000" pitchFamily="2" charset="2"/>
              <a:buChar char="n"/>
            </a:pPr>
            <a:r>
              <a:rPr lang="zh-TW" altLang="en-US" sz="2000" dirty="0">
                <a:solidFill>
                  <a:schemeClr val="tx1"/>
                </a:solidFill>
              </a:rPr>
              <a:t>量要足夠且分散及分配佳</a:t>
            </a:r>
            <a:r>
              <a:rPr lang="zh-TW" altLang="en-US" sz="2000" dirty="0">
                <a:solidFill>
                  <a:schemeClr val="tx1"/>
                </a:solidFill>
                <a:latin typeface="PMingLiU" panose="02020500000000000000" pitchFamily="18" charset="-120"/>
                <a:ea typeface="PMingLiU" panose="02020500000000000000" pitchFamily="18" charset="-120"/>
              </a:rPr>
              <a:t>，才能使顆粒間的距離縮短到一定的距離以下，</a:t>
            </a:r>
            <a:r>
              <a:rPr lang="zh-TW" altLang="en-US" sz="2000" dirty="0">
                <a:solidFill>
                  <a:schemeClr val="tx1"/>
                </a:solidFill>
              </a:rPr>
              <a:t>才可以得到較佳的耐衝擊強度</a:t>
            </a:r>
          </a:p>
        </p:txBody>
      </p:sp>
      <p:sp>
        <p:nvSpPr>
          <p:cNvPr id="3" name="標題 2"/>
          <p:cNvSpPr>
            <a:spLocks noGrp="1"/>
          </p:cNvSpPr>
          <p:nvPr>
            <p:ph type="title"/>
          </p:nvPr>
        </p:nvSpPr>
        <p:spPr>
          <a:xfrm>
            <a:off x="475480" y="423799"/>
            <a:ext cx="8229600" cy="1143000"/>
          </a:xfrm>
        </p:spPr>
        <p:txBody>
          <a:bodyPr>
            <a:normAutofit/>
          </a:bodyPr>
          <a:lstStyle/>
          <a:p>
            <a:r>
              <a:rPr lang="zh-TW" altLang="en-US" sz="3600" dirty="0"/>
              <a:t>顆粒表面之間的距離對衝擊強度的影響</a:t>
            </a:r>
          </a:p>
        </p:txBody>
      </p:sp>
    </p:spTree>
    <p:extLst>
      <p:ext uri="{BB962C8B-B14F-4D97-AF65-F5344CB8AC3E}">
        <p14:creationId xmlns:p14="http://schemas.microsoft.com/office/powerpoint/2010/main" val="29514986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517062" cy="1143000"/>
          </a:xfrm>
        </p:spPr>
        <p:txBody>
          <a:bodyPr>
            <a:normAutofit fontScale="90000"/>
          </a:bodyPr>
          <a:lstStyle/>
          <a:p>
            <a:r>
              <a:rPr lang="zh-TW" altLang="en-US" dirty="0"/>
              <a:t>適用於不同塑料混煉製程的螺桿組態</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03" y="1556792"/>
            <a:ext cx="8794750" cy="412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1903718D-2BA0-4992-8901-609C58FBCD54}" type="slidenum">
              <a:rPr lang="zh-TW" altLang="en-US" smtClean="0"/>
              <a:t>130</a:t>
            </a:fld>
            <a:endParaRPr lang="zh-TW" altLang="en-US"/>
          </a:p>
        </p:txBody>
      </p:sp>
    </p:spTree>
    <p:extLst>
      <p:ext uri="{BB962C8B-B14F-4D97-AF65-F5344CB8AC3E}">
        <p14:creationId xmlns:p14="http://schemas.microsoft.com/office/powerpoint/2010/main" val="10728679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8136905" cy="4850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998" y="2005211"/>
            <a:ext cx="34004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0586" y="3359523"/>
            <a:ext cx="33718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8571" y="4651896"/>
            <a:ext cx="19526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9117" y="4581128"/>
            <a:ext cx="183832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4567" y="6078727"/>
            <a:ext cx="39528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1903718D-2BA0-4992-8901-609C58FBCD54}" type="slidenum">
              <a:rPr lang="zh-TW" altLang="en-US" smtClean="0"/>
              <a:t>131</a:t>
            </a:fld>
            <a:endParaRPr lang="zh-TW" altLang="en-US"/>
          </a:p>
        </p:txBody>
      </p:sp>
      <p:sp>
        <p:nvSpPr>
          <p:cNvPr id="2" name="文字方塊 1"/>
          <p:cNvSpPr txBox="1"/>
          <p:nvPr/>
        </p:nvSpPr>
        <p:spPr>
          <a:xfrm>
            <a:off x="1979712" y="260648"/>
            <a:ext cx="5832648" cy="769441"/>
          </a:xfrm>
          <a:prstGeom prst="rect">
            <a:avLst/>
          </a:prstGeom>
          <a:noFill/>
        </p:spPr>
        <p:txBody>
          <a:bodyPr wrap="square" rtlCol="0">
            <a:spAutoFit/>
          </a:bodyPr>
          <a:lstStyle/>
          <a:p>
            <a:r>
              <a:rPr lang="zh-TW" altLang="en-US" sz="4400" dirty="0"/>
              <a:t>螺桿組態及壓力分佈</a:t>
            </a:r>
          </a:p>
        </p:txBody>
      </p:sp>
    </p:spTree>
    <p:extLst>
      <p:ext uri="{BB962C8B-B14F-4D97-AF65-F5344CB8AC3E}">
        <p14:creationId xmlns:p14="http://schemas.microsoft.com/office/powerpoint/2010/main" val="30835529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924944"/>
            <a:ext cx="8229600" cy="1143000"/>
          </a:xfrm>
        </p:spPr>
        <p:txBody>
          <a:bodyPr>
            <a:normAutofit/>
          </a:bodyPr>
          <a:lstStyle/>
          <a:p>
            <a:pPr algn="ctr"/>
            <a:r>
              <a:rPr lang="zh-TW" altLang="en-US" sz="7200" dirty="0"/>
              <a:t>結束</a:t>
            </a:r>
          </a:p>
        </p:txBody>
      </p:sp>
      <p:sp>
        <p:nvSpPr>
          <p:cNvPr id="3" name="投影片編號版面配置區 2"/>
          <p:cNvSpPr>
            <a:spLocks noGrp="1"/>
          </p:cNvSpPr>
          <p:nvPr>
            <p:ph type="sldNum" sz="quarter" idx="12"/>
          </p:nvPr>
        </p:nvSpPr>
        <p:spPr/>
        <p:txBody>
          <a:bodyPr/>
          <a:lstStyle/>
          <a:p>
            <a:fld id="{0901EC38-3A9C-448E-88BA-3E82C6E0A2DF}" type="slidenum">
              <a:rPr lang="zh-TW" altLang="en-US" smtClean="0"/>
              <a:t>132</a:t>
            </a:fld>
            <a:endParaRPr lang="zh-TW" altLang="en-US"/>
          </a:p>
        </p:txBody>
      </p:sp>
    </p:spTree>
    <p:extLst>
      <p:ext uri="{BB962C8B-B14F-4D97-AF65-F5344CB8AC3E}">
        <p14:creationId xmlns:p14="http://schemas.microsoft.com/office/powerpoint/2010/main" val="161744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71CDF0-FBA4-49FF-A379-EDE7F5745350}"/>
              </a:ext>
            </a:extLst>
          </p:cNvPr>
          <p:cNvSpPr>
            <a:spLocks noGrp="1"/>
          </p:cNvSpPr>
          <p:nvPr>
            <p:ph type="title"/>
          </p:nvPr>
        </p:nvSpPr>
        <p:spPr>
          <a:xfrm>
            <a:off x="212035" y="365126"/>
            <a:ext cx="8786191" cy="1325563"/>
          </a:xfrm>
        </p:spPr>
        <p:txBody>
          <a:bodyPr/>
          <a:lstStyle/>
          <a:p>
            <a:r>
              <a:rPr lang="zh-TW" altLang="en-US" dirty="0"/>
              <a:t>添加固體顆粒提高衝擊強度的關鍵</a:t>
            </a:r>
          </a:p>
        </p:txBody>
      </p:sp>
      <p:sp>
        <p:nvSpPr>
          <p:cNvPr id="3" name="內容版面配置區 2">
            <a:extLst>
              <a:ext uri="{FF2B5EF4-FFF2-40B4-BE49-F238E27FC236}">
                <a16:creationId xmlns:a16="http://schemas.microsoft.com/office/drawing/2014/main" id="{B32042C0-8223-4C9F-BF48-AA85173F4593}"/>
              </a:ext>
            </a:extLst>
          </p:cNvPr>
          <p:cNvSpPr>
            <a:spLocks noGrp="1"/>
          </p:cNvSpPr>
          <p:nvPr>
            <p:ph idx="1"/>
          </p:nvPr>
        </p:nvSpPr>
        <p:spPr>
          <a:xfrm>
            <a:off x="569015" y="1640094"/>
            <a:ext cx="7886700" cy="4913106"/>
          </a:xfrm>
        </p:spPr>
        <p:txBody>
          <a:bodyPr>
            <a:normAutofit fontScale="92500" lnSpcReduction="10000"/>
          </a:bodyPr>
          <a:lstStyle/>
          <a:p>
            <a:pPr marL="342900" indent="-342900">
              <a:lnSpc>
                <a:spcPct val="120000"/>
              </a:lnSpc>
              <a:spcBef>
                <a:spcPts val="0"/>
              </a:spcBef>
              <a:buFont typeface="Wingdings" panose="05000000000000000000" pitchFamily="2" charset="2"/>
              <a:buChar char="n"/>
            </a:pPr>
            <a:r>
              <a:rPr lang="zh-TW" altLang="en-US" dirty="0"/>
              <a:t>顆粒粒徑小</a:t>
            </a:r>
            <a:endParaRPr lang="en-US" altLang="zh-TW" dirty="0"/>
          </a:p>
          <a:p>
            <a:pPr marL="342900" indent="-342900">
              <a:lnSpc>
                <a:spcPct val="120000"/>
              </a:lnSpc>
              <a:spcBef>
                <a:spcPts val="0"/>
              </a:spcBef>
              <a:buFont typeface="Wingdings" panose="05000000000000000000" pitchFamily="2" charset="2"/>
              <a:buChar char="n"/>
            </a:pPr>
            <a:r>
              <a:rPr lang="zh-TW" altLang="en-US" dirty="0"/>
              <a:t>沒有聚集</a:t>
            </a:r>
            <a:endParaRPr lang="en-US" altLang="zh-TW" dirty="0"/>
          </a:p>
          <a:p>
            <a:pPr marL="342900" indent="-342900">
              <a:lnSpc>
                <a:spcPct val="120000"/>
              </a:lnSpc>
              <a:spcBef>
                <a:spcPts val="0"/>
              </a:spcBef>
              <a:buFont typeface="Wingdings" panose="05000000000000000000" pitchFamily="2" charset="2"/>
              <a:buChar char="n"/>
            </a:pPr>
            <a:r>
              <a:rPr lang="zh-TW" altLang="en-US" dirty="0"/>
              <a:t>量要足夠且分散及分配佳</a:t>
            </a:r>
            <a:r>
              <a:rPr lang="zh-TW" altLang="en-US" dirty="0">
                <a:latin typeface="PMingLiU" panose="02020500000000000000" pitchFamily="18" charset="-120"/>
                <a:ea typeface="PMingLiU" panose="02020500000000000000" pitchFamily="18" charset="-120"/>
              </a:rPr>
              <a:t>，才能使顆粒間的距離縮短到一定的距離以下</a:t>
            </a:r>
            <a:r>
              <a:rPr lang="en-US" altLang="zh-TW" dirty="0">
                <a:latin typeface="PMingLiU" panose="02020500000000000000" pitchFamily="18" charset="-120"/>
                <a:ea typeface="PMingLiU" panose="02020500000000000000" pitchFamily="18" charset="-120"/>
              </a:rPr>
              <a:t>(</a:t>
            </a:r>
            <a:r>
              <a:rPr lang="zh-TW" altLang="en-US" dirty="0">
                <a:latin typeface="PMingLiU" panose="02020500000000000000" pitchFamily="18" charset="-120"/>
                <a:ea typeface="PMingLiU" panose="02020500000000000000" pitchFamily="18" charset="-120"/>
              </a:rPr>
              <a:t>以</a:t>
            </a:r>
            <a:r>
              <a:rPr lang="en-US" altLang="zh-TW" dirty="0"/>
              <a:t>PP</a:t>
            </a:r>
            <a:r>
              <a:rPr lang="zh-TW" altLang="en-US" dirty="0"/>
              <a:t>混煉</a:t>
            </a:r>
            <a:r>
              <a:rPr lang="en-US" altLang="zh-TW" dirty="0"/>
              <a:t>CaCO</a:t>
            </a:r>
            <a:r>
              <a:rPr lang="en-US" altLang="zh-TW" sz="1200" dirty="0"/>
              <a:t>3 </a:t>
            </a:r>
            <a:r>
              <a:rPr lang="zh-TW" altLang="en-US" dirty="0">
                <a:latin typeface="PMingLiU" panose="02020500000000000000" pitchFamily="18" charset="-120"/>
                <a:ea typeface="PMingLiU" panose="02020500000000000000" pitchFamily="18" charset="-120"/>
              </a:rPr>
              <a:t>為例，約</a:t>
            </a:r>
            <a:r>
              <a:rPr lang="en-US" altLang="zh-TW" dirty="0">
                <a:latin typeface="PMingLiU" panose="02020500000000000000" pitchFamily="18" charset="-120"/>
                <a:ea typeface="PMingLiU" panose="02020500000000000000" pitchFamily="18" charset="-120"/>
              </a:rPr>
              <a:t>5</a:t>
            </a:r>
            <a:r>
              <a:rPr lang="en-US" altLang="zh-TW" dirty="0">
                <a:latin typeface="Univers" panose="020B0503020202020204" pitchFamily="34" charset="0"/>
                <a:ea typeface="PMingLiU" panose="02020500000000000000" pitchFamily="18" charset="-120"/>
              </a:rPr>
              <a:t>µm</a:t>
            </a:r>
            <a:r>
              <a:rPr lang="en-US" altLang="zh-TW" dirty="0">
                <a:latin typeface="PMingLiU" panose="02020500000000000000" pitchFamily="18" charset="-120"/>
                <a:ea typeface="PMingLiU" panose="02020500000000000000" pitchFamily="18" charset="-120"/>
              </a:rPr>
              <a:t>)</a:t>
            </a:r>
            <a:r>
              <a:rPr lang="zh-TW" altLang="en-US" dirty="0">
                <a:latin typeface="PMingLiU" panose="02020500000000000000" pitchFamily="18" charset="-120"/>
                <a:ea typeface="PMingLiU" panose="02020500000000000000" pitchFamily="18" charset="-120"/>
              </a:rPr>
              <a:t> ，</a:t>
            </a:r>
            <a:r>
              <a:rPr lang="zh-TW" altLang="en-US" dirty="0"/>
              <a:t>才可以得到較佳的耐衝擊強度</a:t>
            </a:r>
            <a:endParaRPr lang="en-US" altLang="zh-TW" dirty="0"/>
          </a:p>
          <a:p>
            <a:pPr marL="342900" indent="-342900">
              <a:lnSpc>
                <a:spcPct val="120000"/>
              </a:lnSpc>
              <a:spcBef>
                <a:spcPts val="0"/>
              </a:spcBef>
              <a:buFont typeface="Wingdings" panose="05000000000000000000" pitchFamily="2" charset="2"/>
              <a:buChar char="n"/>
            </a:pPr>
            <a:r>
              <a:rPr lang="zh-TW" altLang="en-US" dirty="0"/>
              <a:t>但顆粒粒徑愈小愈容易凝集成大粒子</a:t>
            </a:r>
            <a:r>
              <a:rPr lang="zh-TW" altLang="en-US" dirty="0">
                <a:latin typeface="PMingLiU" panose="02020500000000000000" pitchFamily="18" charset="-120"/>
                <a:ea typeface="PMingLiU" panose="02020500000000000000" pitchFamily="18" charset="-120"/>
              </a:rPr>
              <a:t>，會使</a:t>
            </a:r>
            <a:r>
              <a:rPr lang="zh-TW" altLang="en-US" dirty="0"/>
              <a:t>衝擊強度降低</a:t>
            </a:r>
            <a:endParaRPr lang="en-US" altLang="zh-TW" dirty="0"/>
          </a:p>
          <a:p>
            <a:pPr marL="342900" indent="-342900">
              <a:lnSpc>
                <a:spcPct val="120000"/>
              </a:lnSpc>
              <a:spcBef>
                <a:spcPts val="0"/>
              </a:spcBef>
              <a:buFont typeface="Wingdings" panose="05000000000000000000" pitchFamily="2" charset="2"/>
              <a:buChar char="n"/>
            </a:pPr>
            <a:r>
              <a:rPr lang="zh-TW" altLang="en-US" dirty="0"/>
              <a:t>破碎凝集粒子所需的剪切應力與凝集階次成反比</a:t>
            </a:r>
            <a:r>
              <a:rPr lang="zh-TW" altLang="en-US" dirty="0">
                <a:latin typeface="PMingLiU" panose="02020500000000000000" pitchFamily="18" charset="-120"/>
                <a:ea typeface="PMingLiU" panose="02020500000000000000" pitchFamily="18" charset="-120"/>
              </a:rPr>
              <a:t>，</a:t>
            </a:r>
            <a:r>
              <a:rPr lang="zh-TW" altLang="en-US" dirty="0"/>
              <a:t>凝集階次愈低愈需要高剪切應力</a:t>
            </a:r>
            <a:endParaRPr lang="en-US" altLang="zh-TW" dirty="0"/>
          </a:p>
          <a:p>
            <a:pPr marL="342900" indent="-342900">
              <a:lnSpc>
                <a:spcPct val="120000"/>
              </a:lnSpc>
              <a:spcBef>
                <a:spcPts val="0"/>
              </a:spcBef>
              <a:buFont typeface="Wingdings" panose="05000000000000000000" pitchFamily="2" charset="2"/>
              <a:buChar char="n"/>
            </a:pPr>
            <a:r>
              <a:rPr lang="zh-TW" altLang="en-US" dirty="0"/>
              <a:t>高剪切應力也可能將高分子鏈剪斷形成短分子</a:t>
            </a:r>
            <a:r>
              <a:rPr lang="zh-TW" altLang="en-US" dirty="0">
                <a:latin typeface="PMingLiU" panose="02020500000000000000" pitchFamily="18" charset="-120"/>
                <a:ea typeface="PMingLiU" panose="02020500000000000000" pitchFamily="18" charset="-120"/>
              </a:rPr>
              <a:t>會使</a:t>
            </a:r>
            <a:r>
              <a:rPr lang="zh-TW" altLang="en-US" dirty="0"/>
              <a:t>衝擊強度降低</a:t>
            </a:r>
            <a:endParaRPr lang="en-US" altLang="zh-TW" dirty="0"/>
          </a:p>
          <a:p>
            <a:pPr marL="342900" indent="-342900">
              <a:lnSpc>
                <a:spcPct val="120000"/>
              </a:lnSpc>
              <a:spcBef>
                <a:spcPts val="0"/>
              </a:spcBef>
              <a:buFont typeface="Wingdings" panose="05000000000000000000" pitchFamily="2" charset="2"/>
              <a:buChar char="n"/>
            </a:pPr>
            <a:endParaRPr lang="zh-TW" altLang="en-US" dirty="0"/>
          </a:p>
          <a:p>
            <a:pPr>
              <a:lnSpc>
                <a:spcPct val="120000"/>
              </a:lnSpc>
              <a:spcBef>
                <a:spcPts val="0"/>
              </a:spcBef>
            </a:pPr>
            <a:endParaRPr lang="zh-TW" altLang="en-US" dirty="0"/>
          </a:p>
        </p:txBody>
      </p:sp>
    </p:spTree>
    <p:extLst>
      <p:ext uri="{BB962C8B-B14F-4D97-AF65-F5344CB8AC3E}">
        <p14:creationId xmlns:p14="http://schemas.microsoft.com/office/powerpoint/2010/main" val="3861283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8197298" cy="1325563"/>
          </a:xfrm>
        </p:spPr>
        <p:txBody>
          <a:bodyPr>
            <a:normAutofit/>
          </a:bodyPr>
          <a:lstStyle/>
          <a:p>
            <a:r>
              <a:rPr lang="zh-TW" altLang="en-US" dirty="0"/>
              <a:t>二種</a:t>
            </a:r>
            <a:r>
              <a:rPr lang="en-US" altLang="zh-TW" dirty="0"/>
              <a:t>(</a:t>
            </a:r>
            <a:r>
              <a:rPr lang="zh-TW" altLang="en-US" dirty="0"/>
              <a:t>或以上</a:t>
            </a:r>
            <a:r>
              <a:rPr lang="en-US" altLang="zh-TW" dirty="0"/>
              <a:t>)</a:t>
            </a:r>
            <a:r>
              <a:rPr lang="zh-TW" altLang="en-US" dirty="0"/>
              <a:t>不同塑料的混煉</a:t>
            </a:r>
          </a:p>
        </p:txBody>
      </p:sp>
      <p:sp>
        <p:nvSpPr>
          <p:cNvPr id="4" name="內容版面配置區 3"/>
          <p:cNvSpPr>
            <a:spLocks noGrp="1"/>
          </p:cNvSpPr>
          <p:nvPr>
            <p:ph idx="1"/>
          </p:nvPr>
        </p:nvSpPr>
        <p:spPr/>
        <p:txBody>
          <a:bodyPr/>
          <a:lstStyle/>
          <a:p>
            <a:pPr>
              <a:buFont typeface="Wingdings" panose="05000000000000000000" pitchFamily="2" charset="2"/>
              <a:buChar char="n"/>
            </a:pPr>
            <a:r>
              <a:rPr lang="zh-TW" altLang="en-US" dirty="0"/>
              <a:t>高分子融體的不同混練形態</a:t>
            </a:r>
            <a:endParaRPr lang="en-US" altLang="zh-TW" dirty="0"/>
          </a:p>
          <a:p>
            <a:pPr>
              <a:buFont typeface="Wingdings" panose="05000000000000000000" pitchFamily="2" charset="2"/>
              <a:buChar char="n"/>
            </a:pPr>
            <a:r>
              <a:rPr lang="zh-TW" altLang="en-US" dirty="0"/>
              <a:t>融體之間的分散混合及分配混合</a:t>
            </a:r>
            <a:endParaRPr lang="en-US" altLang="zh-TW" dirty="0"/>
          </a:p>
          <a:p>
            <a:pPr>
              <a:buFont typeface="Wingdings" panose="05000000000000000000" pitchFamily="2" charset="2"/>
              <a:buChar char="n"/>
            </a:pPr>
            <a:r>
              <a:rPr lang="zh-TW" altLang="en-US" dirty="0"/>
              <a:t>混練過程所產生的相轉移形態變化</a:t>
            </a:r>
          </a:p>
        </p:txBody>
      </p:sp>
      <p:sp>
        <p:nvSpPr>
          <p:cNvPr id="3" name="投影片編號版面配置區 2"/>
          <p:cNvSpPr>
            <a:spLocks noGrp="1"/>
          </p:cNvSpPr>
          <p:nvPr>
            <p:ph type="sldNum" sz="quarter" idx="12"/>
          </p:nvPr>
        </p:nvSpPr>
        <p:spPr/>
        <p:txBody>
          <a:bodyPr/>
          <a:lstStyle/>
          <a:p>
            <a:fld id="{1903718D-2BA0-4992-8901-609C58FBCD54}" type="slidenum">
              <a:rPr lang="zh-TW" altLang="en-US" smtClean="0"/>
              <a:t>15</a:t>
            </a:fld>
            <a:endParaRPr lang="zh-TW" altLang="en-US"/>
          </a:p>
        </p:txBody>
      </p:sp>
    </p:spTree>
    <p:extLst>
      <p:ext uri="{BB962C8B-B14F-4D97-AF65-F5344CB8AC3E}">
        <p14:creationId xmlns:p14="http://schemas.microsoft.com/office/powerpoint/2010/main" val="999956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高分子融體的不同混練形態</a:t>
            </a:r>
          </a:p>
        </p:txBody>
      </p:sp>
      <p:sp>
        <p:nvSpPr>
          <p:cNvPr id="3" name="投影片編號版面配置區 2"/>
          <p:cNvSpPr>
            <a:spLocks noGrp="1"/>
          </p:cNvSpPr>
          <p:nvPr>
            <p:ph type="sldNum" sz="quarter" idx="12"/>
          </p:nvPr>
        </p:nvSpPr>
        <p:spPr/>
        <p:txBody>
          <a:bodyPr/>
          <a:lstStyle/>
          <a:p>
            <a:fld id="{D2FBEF06-ADE2-41D5-B5BD-9C5EC9457275}" type="slidenum">
              <a:rPr lang="zh-TW" altLang="en-US" smtClean="0"/>
              <a:t>16</a:t>
            </a:fld>
            <a:endParaRPr lang="zh-TW" altLang="en-US"/>
          </a:p>
        </p:txBody>
      </p:sp>
      <p:pic>
        <p:nvPicPr>
          <p:cNvPr id="4" name="圖片 3"/>
          <p:cNvPicPr>
            <a:picLocks noChangeAspect="1"/>
          </p:cNvPicPr>
          <p:nvPr/>
        </p:nvPicPr>
        <p:blipFill>
          <a:blip r:embed="rId2"/>
          <a:stretch>
            <a:fillRect/>
          </a:stretch>
        </p:blipFill>
        <p:spPr>
          <a:xfrm>
            <a:off x="1331640" y="1430602"/>
            <a:ext cx="6584768" cy="5107319"/>
          </a:xfrm>
          <a:prstGeom prst="rect">
            <a:avLst/>
          </a:prstGeom>
        </p:spPr>
      </p:pic>
      <p:sp>
        <p:nvSpPr>
          <p:cNvPr id="5" name="文字方塊 4">
            <a:extLst>
              <a:ext uri="{FF2B5EF4-FFF2-40B4-BE49-F238E27FC236}">
                <a16:creationId xmlns:a16="http://schemas.microsoft.com/office/drawing/2014/main" id="{D4A87F69-FE64-416C-AF66-5303EE541212}"/>
              </a:ext>
            </a:extLst>
          </p:cNvPr>
          <p:cNvSpPr txBox="1"/>
          <p:nvPr/>
        </p:nvSpPr>
        <p:spPr>
          <a:xfrm>
            <a:off x="291548" y="4916557"/>
            <a:ext cx="1166191" cy="923330"/>
          </a:xfrm>
          <a:prstGeom prst="rect">
            <a:avLst/>
          </a:prstGeom>
          <a:noFill/>
        </p:spPr>
        <p:txBody>
          <a:bodyPr wrap="square" rtlCol="0">
            <a:spAutoFit/>
          </a:bodyPr>
          <a:lstStyle/>
          <a:p>
            <a:r>
              <a:rPr lang="zh-TW" altLang="en-US" dirty="0"/>
              <a:t>如</a:t>
            </a:r>
            <a:r>
              <a:rPr lang="en-US" altLang="zh-TW" dirty="0"/>
              <a:t>PET</a:t>
            </a:r>
            <a:r>
              <a:rPr lang="zh-TW" altLang="en-US" dirty="0"/>
              <a:t>纖維混在</a:t>
            </a:r>
            <a:r>
              <a:rPr lang="en-US" altLang="zh-TW" dirty="0"/>
              <a:t>PP</a:t>
            </a:r>
            <a:r>
              <a:rPr lang="zh-TW" altLang="en-US" dirty="0"/>
              <a:t>內</a:t>
            </a:r>
          </a:p>
        </p:txBody>
      </p:sp>
      <p:sp>
        <p:nvSpPr>
          <p:cNvPr id="6" name="文字方塊 5">
            <a:extLst>
              <a:ext uri="{FF2B5EF4-FFF2-40B4-BE49-F238E27FC236}">
                <a16:creationId xmlns:a16="http://schemas.microsoft.com/office/drawing/2014/main" id="{55559B24-E03D-40BF-A3ED-B15B4407388E}"/>
              </a:ext>
            </a:extLst>
          </p:cNvPr>
          <p:cNvSpPr txBox="1"/>
          <p:nvPr/>
        </p:nvSpPr>
        <p:spPr>
          <a:xfrm>
            <a:off x="7752522" y="4770783"/>
            <a:ext cx="1278835" cy="1200329"/>
          </a:xfrm>
          <a:prstGeom prst="rect">
            <a:avLst/>
          </a:prstGeom>
          <a:noFill/>
        </p:spPr>
        <p:txBody>
          <a:bodyPr wrap="square" rtlCol="0">
            <a:spAutoFit/>
          </a:bodyPr>
          <a:lstStyle/>
          <a:p>
            <a:r>
              <a:rPr lang="zh-TW" altLang="en-US" dirty="0"/>
              <a:t>海與島模型</a:t>
            </a:r>
            <a:r>
              <a:rPr lang="zh-TW" altLang="en-US" dirty="0">
                <a:latin typeface="PMingLiU" panose="02020500000000000000" pitchFamily="18" charset="-120"/>
                <a:ea typeface="PMingLiU" panose="02020500000000000000" pitchFamily="18" charset="-120"/>
              </a:rPr>
              <a:t>，</a:t>
            </a:r>
            <a:r>
              <a:rPr lang="zh-TW" altLang="en-US" dirty="0"/>
              <a:t>如</a:t>
            </a:r>
            <a:r>
              <a:rPr lang="en-US" altLang="zh-TW" dirty="0"/>
              <a:t>SEBS</a:t>
            </a:r>
            <a:r>
              <a:rPr lang="zh-TW" altLang="en-US" dirty="0"/>
              <a:t>混入</a:t>
            </a:r>
            <a:r>
              <a:rPr lang="en-US" altLang="zh-TW" dirty="0"/>
              <a:t>PA</a:t>
            </a:r>
            <a:endParaRPr lang="zh-TW" altLang="en-US" dirty="0"/>
          </a:p>
        </p:txBody>
      </p:sp>
    </p:spTree>
    <p:extLst>
      <p:ext uri="{BB962C8B-B14F-4D97-AF65-F5344CB8AC3E}">
        <p14:creationId xmlns:p14="http://schemas.microsoft.com/office/powerpoint/2010/main" val="599191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07704" y="5504854"/>
            <a:ext cx="4896544" cy="109249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p>
        </p:txBody>
      </p:sp>
      <p:sp>
        <p:nvSpPr>
          <p:cNvPr id="2" name="標題 1"/>
          <p:cNvSpPr>
            <a:spLocks noGrp="1"/>
          </p:cNvSpPr>
          <p:nvPr>
            <p:ph type="title"/>
          </p:nvPr>
        </p:nvSpPr>
        <p:spPr>
          <a:xfrm>
            <a:off x="628649" y="365127"/>
            <a:ext cx="8263559" cy="834196"/>
          </a:xfrm>
        </p:spPr>
        <p:txBody>
          <a:bodyPr>
            <a:normAutofit/>
          </a:bodyPr>
          <a:lstStyle/>
          <a:p>
            <a:r>
              <a:rPr lang="zh-TW" altLang="en-US" dirty="0"/>
              <a:t>融體之間的分散混合及分配混合</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1428750"/>
            <a:ext cx="7648575"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084" y="5589240"/>
            <a:ext cx="456378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投影片編號版面配置區 3"/>
          <p:cNvSpPr>
            <a:spLocks noGrp="1"/>
          </p:cNvSpPr>
          <p:nvPr>
            <p:ph type="sldNum" sz="quarter" idx="12"/>
          </p:nvPr>
        </p:nvSpPr>
        <p:spPr/>
        <p:txBody>
          <a:bodyPr/>
          <a:lstStyle/>
          <a:p>
            <a:fld id="{1903718D-2BA0-4992-8901-609C58FBCD54}" type="slidenum">
              <a:rPr lang="zh-TW" altLang="en-US" smtClean="0"/>
              <a:t>17</a:t>
            </a:fld>
            <a:endParaRPr lang="zh-TW" altLang="en-US"/>
          </a:p>
        </p:txBody>
      </p:sp>
    </p:spTree>
    <p:extLst>
      <p:ext uri="{BB962C8B-B14F-4D97-AF65-F5344CB8AC3E}">
        <p14:creationId xmlns:p14="http://schemas.microsoft.com/office/powerpoint/2010/main" val="3925290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E68898E-DAFC-4271-B5B5-73549C2F798D}"/>
              </a:ext>
            </a:extLst>
          </p:cNvPr>
          <p:cNvSpPr>
            <a:spLocks noGrp="1"/>
          </p:cNvSpPr>
          <p:nvPr>
            <p:ph idx="1"/>
          </p:nvPr>
        </p:nvSpPr>
        <p:spPr>
          <a:xfrm>
            <a:off x="324679" y="500407"/>
            <a:ext cx="8587408" cy="6218445"/>
          </a:xfrm>
        </p:spPr>
        <p:txBody>
          <a:bodyPr>
            <a:normAutofit lnSpcReduction="10000"/>
          </a:bodyPr>
          <a:lstStyle/>
          <a:p>
            <a:pPr>
              <a:lnSpc>
                <a:spcPct val="110000"/>
              </a:lnSpc>
              <a:spcBef>
                <a:spcPts val="0"/>
              </a:spcBef>
              <a:buFont typeface="Wingdings" panose="05000000000000000000" pitchFamily="2" charset="2"/>
              <a:buChar char="n"/>
            </a:pPr>
            <a:r>
              <a:rPr lang="zh-TW" altLang="en-US" dirty="0">
                <a:solidFill>
                  <a:srgbClr val="FF0000"/>
                </a:solidFill>
              </a:rPr>
              <a:t>融體之間的分配混合</a:t>
            </a:r>
            <a:endParaRPr lang="en-US" altLang="zh-TW" dirty="0">
              <a:solidFill>
                <a:srgbClr val="FF0000"/>
              </a:solidFill>
            </a:endParaRPr>
          </a:p>
          <a:p>
            <a:pPr>
              <a:lnSpc>
                <a:spcPct val="110000"/>
              </a:lnSpc>
              <a:spcBef>
                <a:spcPts val="0"/>
              </a:spcBef>
              <a:buFont typeface="Wingdings" panose="05000000000000000000" pitchFamily="2" charset="2"/>
              <a:buChar char="Ø"/>
            </a:pPr>
            <a:r>
              <a:rPr lang="zh-TW" altLang="en-US" sz="2400" dirty="0"/>
              <a:t>海的流場必須形成較大的剪切速度</a:t>
            </a:r>
            <a:r>
              <a:rPr lang="en-US" altLang="zh-TW" sz="2400" dirty="0"/>
              <a:t>(shear rate)</a:t>
            </a:r>
            <a:r>
              <a:rPr lang="zh-TW" altLang="en-US" sz="2400" dirty="0">
                <a:latin typeface="PMingLiU" panose="02020500000000000000" pitchFamily="18" charset="-120"/>
                <a:ea typeface="PMingLiU" panose="02020500000000000000" pitchFamily="18" charset="-120"/>
              </a:rPr>
              <a:t>，對島產生拉伸延展的作用，並且有足夠的作用時間，才能將島拉成長條狀</a:t>
            </a:r>
            <a:endParaRPr lang="en-US" altLang="zh-TW" sz="2400" dirty="0">
              <a:latin typeface="PMingLiU" panose="02020500000000000000" pitchFamily="18" charset="-120"/>
              <a:ea typeface="PMingLiU" panose="02020500000000000000" pitchFamily="18" charset="-120"/>
            </a:endParaRPr>
          </a:p>
          <a:p>
            <a:pPr>
              <a:lnSpc>
                <a:spcPct val="110000"/>
              </a:lnSpc>
              <a:spcBef>
                <a:spcPts val="0"/>
              </a:spcBef>
              <a:buFont typeface="Wingdings" panose="05000000000000000000" pitchFamily="2" charset="2"/>
              <a:buChar char="Ø"/>
            </a:pPr>
            <a:r>
              <a:rPr lang="zh-TW" altLang="en-US" sz="2400" dirty="0">
                <a:latin typeface="PMingLiU" panose="02020500000000000000" pitchFamily="18" charset="-120"/>
                <a:ea typeface="PMingLiU" panose="02020500000000000000" pitchFamily="18" charset="-120"/>
              </a:rPr>
              <a:t>島必須有足夠好的延展性但不易被拉斷</a:t>
            </a:r>
            <a:endParaRPr lang="en-US" altLang="zh-TW" sz="2400" dirty="0">
              <a:latin typeface="PMingLiU" panose="02020500000000000000" pitchFamily="18" charset="-120"/>
              <a:ea typeface="PMingLiU" panose="02020500000000000000" pitchFamily="18" charset="-120"/>
            </a:endParaRPr>
          </a:p>
          <a:p>
            <a:pPr>
              <a:lnSpc>
                <a:spcPct val="110000"/>
              </a:lnSpc>
              <a:spcBef>
                <a:spcPts val="0"/>
              </a:spcBef>
              <a:buFont typeface="Wingdings" panose="05000000000000000000" pitchFamily="2" charset="2"/>
              <a:buChar char="Ø"/>
            </a:pPr>
            <a:r>
              <a:rPr lang="zh-TW" altLang="en-US" sz="2400" b="1" u="sng" dirty="0">
                <a:latin typeface="PMingLiU" panose="02020500000000000000" pitchFamily="18" charset="-120"/>
                <a:ea typeface="PMingLiU" panose="02020500000000000000" pitchFamily="18" charset="-120"/>
              </a:rPr>
              <a:t>海的黏度</a:t>
            </a:r>
            <a:r>
              <a:rPr lang="en-US" altLang="zh-TW" sz="2400" b="1" u="sng" dirty="0">
                <a:latin typeface="PMingLiU" panose="02020500000000000000" pitchFamily="18" charset="-120"/>
                <a:ea typeface="PMingLiU" panose="02020500000000000000" pitchFamily="18" charset="-120"/>
              </a:rPr>
              <a:t>&gt;</a:t>
            </a:r>
            <a:r>
              <a:rPr lang="zh-TW" altLang="en-US" sz="2400" b="1" u="sng" dirty="0">
                <a:latin typeface="PMingLiU" panose="02020500000000000000" pitchFamily="18" charset="-120"/>
                <a:ea typeface="PMingLiU" panose="02020500000000000000" pitchFamily="18" charset="-120"/>
              </a:rPr>
              <a:t>島的黏度</a:t>
            </a:r>
            <a:r>
              <a:rPr lang="zh-TW" altLang="en-US" sz="2400" dirty="0">
                <a:latin typeface="PMingLiU" panose="02020500000000000000" pitchFamily="18" charset="-120"/>
                <a:ea typeface="PMingLiU" panose="02020500000000000000" pitchFamily="18" charset="-120"/>
              </a:rPr>
              <a:t>，比較容易將島拉長，反之海的黏度</a:t>
            </a:r>
            <a:r>
              <a:rPr lang="en-US" altLang="zh-TW" sz="2400" dirty="0">
                <a:latin typeface="PMingLiU" panose="02020500000000000000" pitchFamily="18" charset="-120"/>
                <a:ea typeface="PMingLiU" panose="02020500000000000000" pitchFamily="18" charset="-120"/>
              </a:rPr>
              <a:t>&lt;</a:t>
            </a:r>
            <a:r>
              <a:rPr lang="zh-TW" altLang="en-US" sz="2400" dirty="0">
                <a:latin typeface="PMingLiU" panose="02020500000000000000" pitchFamily="18" charset="-120"/>
                <a:ea typeface="PMingLiU" panose="02020500000000000000" pitchFamily="18" charset="-120"/>
              </a:rPr>
              <a:t>島的黏度，則不易將島拉長</a:t>
            </a:r>
            <a:endParaRPr lang="en-US" altLang="zh-TW" sz="2400" dirty="0">
              <a:latin typeface="PMingLiU" panose="02020500000000000000" pitchFamily="18" charset="-120"/>
              <a:ea typeface="PMingLiU" panose="02020500000000000000" pitchFamily="18" charset="-120"/>
            </a:endParaRPr>
          </a:p>
          <a:p>
            <a:pPr>
              <a:lnSpc>
                <a:spcPct val="110000"/>
              </a:lnSpc>
              <a:spcBef>
                <a:spcPts val="0"/>
              </a:spcBef>
              <a:buFont typeface="Wingdings" panose="05000000000000000000" pitchFamily="2" charset="2"/>
              <a:buChar char="n"/>
            </a:pPr>
            <a:r>
              <a:rPr lang="zh-TW" altLang="en-US" dirty="0">
                <a:solidFill>
                  <a:srgbClr val="FF0000"/>
                </a:solidFill>
              </a:rPr>
              <a:t>融體之間的分散混合</a:t>
            </a:r>
            <a:endParaRPr lang="en-US" altLang="zh-TW" dirty="0">
              <a:solidFill>
                <a:srgbClr val="FF0000"/>
              </a:solidFill>
            </a:endParaRPr>
          </a:p>
          <a:p>
            <a:pPr>
              <a:lnSpc>
                <a:spcPct val="110000"/>
              </a:lnSpc>
              <a:spcBef>
                <a:spcPts val="0"/>
              </a:spcBef>
              <a:buFont typeface="Wingdings" panose="05000000000000000000" pitchFamily="2" charset="2"/>
              <a:buChar char="Ø"/>
            </a:pPr>
            <a:r>
              <a:rPr lang="zh-TW" altLang="en-US" sz="2400" dirty="0"/>
              <a:t>海的流場必須能夠對島施予強烈的剪切應力</a:t>
            </a:r>
            <a:r>
              <a:rPr lang="zh-TW" altLang="en-US" sz="2400" dirty="0">
                <a:latin typeface="PMingLiU" panose="02020500000000000000" pitchFamily="18" charset="-120"/>
                <a:ea typeface="PMingLiU" panose="02020500000000000000" pitchFamily="18" charset="-120"/>
              </a:rPr>
              <a:t>，能夠將島分裂細化</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剪碎</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成小顆粒分散於海中</a:t>
            </a:r>
            <a:endParaRPr lang="en-US" altLang="zh-TW" sz="2400" dirty="0">
              <a:latin typeface="PMingLiU" panose="02020500000000000000" pitchFamily="18" charset="-120"/>
              <a:ea typeface="PMingLiU" panose="02020500000000000000" pitchFamily="18" charset="-120"/>
            </a:endParaRPr>
          </a:p>
          <a:p>
            <a:pPr>
              <a:lnSpc>
                <a:spcPct val="110000"/>
              </a:lnSpc>
              <a:spcBef>
                <a:spcPts val="0"/>
              </a:spcBef>
              <a:buFont typeface="Wingdings" panose="05000000000000000000" pitchFamily="2" charset="2"/>
              <a:buChar char="Ø"/>
            </a:pPr>
            <a:r>
              <a:rPr lang="zh-TW" altLang="en-US" sz="2400" dirty="0"/>
              <a:t>海對島的剪切應力</a:t>
            </a:r>
            <a:r>
              <a:rPr lang="en-US" altLang="zh-TW" sz="2400" dirty="0"/>
              <a:t>=</a:t>
            </a:r>
            <a:r>
              <a:rPr lang="zh-TW" altLang="en-US" sz="2400" dirty="0"/>
              <a:t>海流場產生的</a:t>
            </a:r>
            <a:r>
              <a:rPr lang="en-US" altLang="zh-TW" sz="2400" dirty="0"/>
              <a:t> </a:t>
            </a:r>
            <a:r>
              <a:rPr lang="zh-TW" altLang="en-US" sz="2400" dirty="0"/>
              <a:t>剪切速度</a:t>
            </a:r>
            <a:r>
              <a:rPr lang="en-US" altLang="zh-TW" sz="2400" dirty="0">
                <a:latin typeface="Univers" panose="020B0503020202020204" pitchFamily="34" charset="0"/>
              </a:rPr>
              <a:t>×</a:t>
            </a:r>
            <a:r>
              <a:rPr lang="zh-TW" altLang="en-US" sz="2400" dirty="0"/>
              <a:t>海的黏度</a:t>
            </a:r>
            <a:endParaRPr lang="en-US" altLang="zh-TW" sz="2400" dirty="0"/>
          </a:p>
          <a:p>
            <a:pPr>
              <a:lnSpc>
                <a:spcPct val="110000"/>
              </a:lnSpc>
              <a:spcBef>
                <a:spcPts val="0"/>
              </a:spcBef>
              <a:buFont typeface="Wingdings" panose="05000000000000000000" pitchFamily="2" charset="2"/>
              <a:buChar char="Ø"/>
            </a:pPr>
            <a:r>
              <a:rPr lang="zh-TW" altLang="en-US" sz="2400" dirty="0">
                <a:latin typeface="PMingLiU" panose="02020500000000000000" pitchFamily="18" charset="-120"/>
                <a:ea typeface="PMingLiU" panose="02020500000000000000" pitchFamily="18" charset="-120"/>
              </a:rPr>
              <a:t>若島</a:t>
            </a:r>
            <a:r>
              <a:rPr lang="zh-TW" altLang="en-US" sz="2400" dirty="0">
                <a:latin typeface="新細明體"/>
                <a:ea typeface="新細明體"/>
              </a:rPr>
              <a:t>的</a:t>
            </a:r>
            <a:r>
              <a:rPr lang="zh-TW" altLang="en-US" sz="2400" dirty="0">
                <a:sym typeface="Symbol"/>
              </a:rPr>
              <a:t>黏度</a:t>
            </a:r>
            <a:r>
              <a:rPr lang="zh-TW" altLang="en-US" sz="2400" dirty="0">
                <a:latin typeface="新細明體"/>
              </a:rPr>
              <a:t>愈大</a:t>
            </a:r>
            <a:r>
              <a:rPr lang="en-US" altLang="zh-TW" sz="2400" dirty="0">
                <a:latin typeface="新細明體"/>
              </a:rPr>
              <a:t>(</a:t>
            </a:r>
            <a:r>
              <a:rPr lang="zh-TW" altLang="en-US" sz="2400" dirty="0">
                <a:latin typeface="新細明體"/>
              </a:rPr>
              <a:t>分子長且糾纏程度高</a:t>
            </a:r>
            <a:r>
              <a:rPr lang="en-US" altLang="zh-TW" sz="2400" dirty="0">
                <a:latin typeface="新細明體"/>
              </a:rPr>
              <a:t>)</a:t>
            </a:r>
            <a:r>
              <a:rPr lang="zh-TW" altLang="en-US" sz="2400" dirty="0">
                <a:latin typeface="新細明體"/>
                <a:ea typeface="新細明體"/>
              </a:rPr>
              <a:t>，</a:t>
            </a:r>
            <a:r>
              <a:rPr lang="zh-TW" altLang="en-US" sz="2400" dirty="0">
                <a:latin typeface="新細明體"/>
              </a:rPr>
              <a:t>表面張力會愈大</a:t>
            </a:r>
            <a:r>
              <a:rPr lang="zh-TW" altLang="en-US" sz="2400" dirty="0">
                <a:latin typeface="新細明體"/>
                <a:ea typeface="新細明體"/>
              </a:rPr>
              <a:t>，將</a:t>
            </a:r>
            <a:r>
              <a:rPr lang="zh-TW" altLang="en-US" sz="2400" dirty="0">
                <a:solidFill>
                  <a:srgbClr val="FF0000"/>
                </a:solidFill>
                <a:latin typeface="新細明體"/>
              </a:rPr>
              <a:t>不易被分裂成小顆粒</a:t>
            </a:r>
            <a:r>
              <a:rPr lang="zh-TW" altLang="en-US" sz="2400" dirty="0">
                <a:latin typeface="PMingLiU" panose="02020500000000000000" pitchFamily="18" charset="-120"/>
                <a:ea typeface="PMingLiU" panose="02020500000000000000" pitchFamily="18" charset="-120"/>
              </a:rPr>
              <a:t>，</a:t>
            </a:r>
            <a:r>
              <a:rPr lang="zh-TW" altLang="en-US" sz="2400" dirty="0"/>
              <a:t>海與島有的相近黏度會比較容易將島分裂細化</a:t>
            </a:r>
            <a:endParaRPr lang="en-US" altLang="zh-TW" sz="2400" dirty="0"/>
          </a:p>
          <a:p>
            <a:pPr>
              <a:lnSpc>
                <a:spcPct val="110000"/>
              </a:lnSpc>
              <a:spcBef>
                <a:spcPts val="0"/>
              </a:spcBef>
              <a:buFont typeface="Wingdings" panose="05000000000000000000" pitchFamily="2" charset="2"/>
              <a:buChar char="Ø"/>
            </a:pPr>
            <a:r>
              <a:rPr lang="zh-TW" altLang="en-US" sz="2400" dirty="0"/>
              <a:t>大島</a:t>
            </a:r>
            <a:r>
              <a:rPr lang="zh-TW" altLang="en-US" sz="2400" dirty="0">
                <a:latin typeface="PMingLiU" panose="02020500000000000000" pitchFamily="18" charset="-120"/>
                <a:ea typeface="PMingLiU" panose="02020500000000000000" pitchFamily="18" charset="-120"/>
              </a:rPr>
              <a:t>分裂成小顆粒後，必須要有分配混合機制將小顆粒均勻地分配於整個海中，才不會有區域濃度不均的問題</a:t>
            </a:r>
            <a:endParaRPr lang="en-US" altLang="zh-TW" sz="2400" dirty="0"/>
          </a:p>
          <a:p>
            <a:pPr>
              <a:lnSpc>
                <a:spcPct val="110000"/>
              </a:lnSpc>
              <a:spcBef>
                <a:spcPts val="0"/>
              </a:spcBef>
              <a:buFont typeface="Wingdings" panose="05000000000000000000" pitchFamily="2" charset="2"/>
              <a:buChar char="n"/>
            </a:pPr>
            <a:endParaRPr lang="zh-TW" altLang="en-US" sz="2400" dirty="0"/>
          </a:p>
        </p:txBody>
      </p:sp>
    </p:spTree>
    <p:extLst>
      <p:ext uri="{BB962C8B-B14F-4D97-AF65-F5344CB8AC3E}">
        <p14:creationId xmlns:p14="http://schemas.microsoft.com/office/powerpoint/2010/main" val="909377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74638"/>
            <a:ext cx="8981578" cy="1122299"/>
          </a:xfrm>
        </p:spPr>
        <p:txBody>
          <a:bodyPr>
            <a:normAutofit/>
          </a:bodyPr>
          <a:lstStyle/>
          <a:p>
            <a:r>
              <a:rPr lang="zh-TW" altLang="en-US" sz="3200" dirty="0"/>
              <a:t>海與島的熔融黏度比對融體分配混合特性的影響</a:t>
            </a:r>
          </a:p>
        </p:txBody>
      </p:sp>
      <p:sp>
        <p:nvSpPr>
          <p:cNvPr id="3" name="投影片編號版面配置區 2"/>
          <p:cNvSpPr>
            <a:spLocks noGrp="1"/>
          </p:cNvSpPr>
          <p:nvPr>
            <p:ph type="sldNum" sz="quarter" idx="12"/>
          </p:nvPr>
        </p:nvSpPr>
        <p:spPr/>
        <p:txBody>
          <a:bodyPr/>
          <a:lstStyle/>
          <a:p>
            <a:fld id="{D2FBEF06-ADE2-41D5-B5BD-9C5EC9457275}" type="slidenum">
              <a:rPr lang="zh-TW" altLang="en-US" smtClean="0"/>
              <a:t>19</a:t>
            </a:fld>
            <a:endParaRPr lang="zh-TW"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01429"/>
            <a:ext cx="7560840" cy="5186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7685434" y="1779637"/>
            <a:ext cx="1296144" cy="461665"/>
          </a:xfrm>
          <a:prstGeom prst="rect">
            <a:avLst/>
          </a:prstGeom>
          <a:noFill/>
        </p:spPr>
        <p:txBody>
          <a:bodyPr wrap="square" rtlCol="0">
            <a:spAutoFit/>
          </a:bodyPr>
          <a:lstStyle/>
          <a:p>
            <a:r>
              <a:rPr lang="zh-TW" altLang="en-US" sz="2400" dirty="0">
                <a:sym typeface="Symbol"/>
              </a:rPr>
              <a:t></a:t>
            </a:r>
            <a:r>
              <a:rPr lang="en-US" altLang="zh-TW" sz="2400" baseline="-25000" dirty="0">
                <a:sym typeface="Symbol"/>
              </a:rPr>
              <a:t>d</a:t>
            </a:r>
            <a:r>
              <a:rPr lang="en-US" altLang="zh-TW" sz="2400" dirty="0">
                <a:sym typeface="Symbol"/>
              </a:rPr>
              <a:t>/</a:t>
            </a:r>
            <a:r>
              <a:rPr lang="zh-TW" altLang="en-US" sz="2400" dirty="0">
                <a:sym typeface="Symbol"/>
              </a:rPr>
              <a:t> </a:t>
            </a:r>
            <a:r>
              <a:rPr lang="en-US" altLang="zh-TW" sz="2400" baseline="-25000" dirty="0">
                <a:sym typeface="Symbol"/>
              </a:rPr>
              <a:t>m</a:t>
            </a:r>
            <a:endParaRPr lang="zh-TW" altLang="en-US" sz="2400" baseline="-25000" dirty="0"/>
          </a:p>
        </p:txBody>
      </p:sp>
      <p:sp>
        <p:nvSpPr>
          <p:cNvPr id="6" name="文字方塊 5"/>
          <p:cNvSpPr txBox="1"/>
          <p:nvPr/>
        </p:nvSpPr>
        <p:spPr>
          <a:xfrm>
            <a:off x="7668616" y="4437112"/>
            <a:ext cx="1296144" cy="461665"/>
          </a:xfrm>
          <a:prstGeom prst="rect">
            <a:avLst/>
          </a:prstGeom>
          <a:noFill/>
        </p:spPr>
        <p:txBody>
          <a:bodyPr wrap="square" rtlCol="0">
            <a:spAutoFit/>
          </a:bodyPr>
          <a:lstStyle/>
          <a:p>
            <a:r>
              <a:rPr lang="zh-TW" altLang="en-US" sz="2400" dirty="0">
                <a:sym typeface="Symbol"/>
              </a:rPr>
              <a:t></a:t>
            </a:r>
            <a:r>
              <a:rPr lang="en-US" altLang="zh-TW" sz="2400" baseline="-25000" dirty="0">
                <a:sym typeface="Symbol"/>
              </a:rPr>
              <a:t>d</a:t>
            </a:r>
            <a:r>
              <a:rPr lang="en-US" altLang="zh-TW" sz="2400" dirty="0">
                <a:sym typeface="Symbol"/>
              </a:rPr>
              <a:t>/</a:t>
            </a:r>
            <a:r>
              <a:rPr lang="zh-TW" altLang="en-US" sz="2400" dirty="0">
                <a:sym typeface="Symbol"/>
              </a:rPr>
              <a:t> </a:t>
            </a:r>
            <a:r>
              <a:rPr lang="en-US" altLang="zh-TW" sz="2400" baseline="-25000" dirty="0">
                <a:sym typeface="Symbol"/>
              </a:rPr>
              <a:t>m</a:t>
            </a:r>
            <a:endParaRPr lang="zh-TW" altLang="en-US" sz="2400" baseline="-25000" dirty="0"/>
          </a:p>
        </p:txBody>
      </p:sp>
      <p:sp>
        <p:nvSpPr>
          <p:cNvPr id="7" name="文字方塊 6"/>
          <p:cNvSpPr txBox="1"/>
          <p:nvPr/>
        </p:nvSpPr>
        <p:spPr>
          <a:xfrm>
            <a:off x="2339752" y="6309320"/>
            <a:ext cx="4392488" cy="461665"/>
          </a:xfrm>
          <a:prstGeom prst="rect">
            <a:avLst/>
          </a:prstGeom>
          <a:solidFill>
            <a:srgbClr val="FFFF00"/>
          </a:solidFill>
        </p:spPr>
        <p:txBody>
          <a:bodyPr wrap="square" rtlCol="0">
            <a:spAutoFit/>
          </a:bodyPr>
          <a:lstStyle/>
          <a:p>
            <a:r>
              <a:rPr lang="zh-TW" altLang="en-US" sz="2400" dirty="0">
                <a:sym typeface="Symbol"/>
              </a:rPr>
              <a:t></a:t>
            </a:r>
            <a:r>
              <a:rPr lang="en-US" altLang="zh-TW" sz="2400" baseline="-25000" dirty="0">
                <a:sym typeface="Symbol"/>
              </a:rPr>
              <a:t>d</a:t>
            </a:r>
            <a:r>
              <a:rPr lang="en-US" altLang="zh-TW" sz="2400" dirty="0">
                <a:sym typeface="Symbol"/>
              </a:rPr>
              <a:t>/</a:t>
            </a:r>
            <a:r>
              <a:rPr lang="zh-TW" altLang="en-US" sz="2400" dirty="0">
                <a:sym typeface="Symbol"/>
              </a:rPr>
              <a:t> </a:t>
            </a:r>
            <a:r>
              <a:rPr lang="en-US" altLang="zh-TW" sz="2400" baseline="-25000" dirty="0">
                <a:sym typeface="Symbol"/>
              </a:rPr>
              <a:t>m</a:t>
            </a:r>
            <a:r>
              <a:rPr lang="zh-TW" altLang="en-US" sz="2400" baseline="-25000" dirty="0">
                <a:sym typeface="Symbol"/>
              </a:rPr>
              <a:t> </a:t>
            </a:r>
            <a:r>
              <a:rPr lang="zh-TW" altLang="en-US" sz="2400" dirty="0">
                <a:sym typeface="Symbol"/>
              </a:rPr>
              <a:t> 分散相黏度</a:t>
            </a:r>
            <a:r>
              <a:rPr lang="en-US" altLang="zh-TW" sz="2400" dirty="0">
                <a:sym typeface="Symbol"/>
              </a:rPr>
              <a:t>/</a:t>
            </a:r>
            <a:r>
              <a:rPr lang="zh-TW" altLang="en-US" sz="2400" dirty="0">
                <a:sym typeface="Symbol"/>
              </a:rPr>
              <a:t>連續相黏度</a:t>
            </a:r>
            <a:endParaRPr lang="zh-TW" altLang="en-US" sz="2400" baseline="-25000" dirty="0"/>
          </a:p>
        </p:txBody>
      </p:sp>
      <p:sp>
        <p:nvSpPr>
          <p:cNvPr id="5" name="矩形 4"/>
          <p:cNvSpPr/>
          <p:nvPr/>
        </p:nvSpPr>
        <p:spPr>
          <a:xfrm>
            <a:off x="6611385" y="2745233"/>
            <a:ext cx="2328325" cy="1323439"/>
          </a:xfrm>
          <a:prstGeom prst="rect">
            <a:avLst/>
          </a:prstGeom>
          <a:solidFill>
            <a:srgbClr val="FFC000"/>
          </a:solidFill>
          <a:ln>
            <a:solidFill>
              <a:srgbClr val="FF0000"/>
            </a:solidFill>
          </a:ln>
        </p:spPr>
        <p:txBody>
          <a:bodyPr wrap="square">
            <a:spAutoFit/>
          </a:bodyPr>
          <a:lstStyle/>
          <a:p>
            <a:r>
              <a:rPr lang="zh-TW" altLang="en-US" sz="2000" dirty="0">
                <a:sym typeface="Symbol"/>
              </a:rPr>
              <a:t>分散相黏度</a:t>
            </a:r>
            <a:r>
              <a:rPr lang="en-US" altLang="zh-TW" sz="2000" dirty="0">
                <a:sym typeface="Symbol"/>
              </a:rPr>
              <a:t>&lt;</a:t>
            </a:r>
            <a:r>
              <a:rPr lang="zh-TW" altLang="en-US" sz="2000" dirty="0">
                <a:sym typeface="Symbol"/>
              </a:rPr>
              <a:t>連續相黏度</a:t>
            </a:r>
            <a:endParaRPr lang="en-US" altLang="zh-TW" sz="2000" dirty="0">
              <a:sym typeface="Symbol"/>
            </a:endParaRPr>
          </a:p>
          <a:p>
            <a:r>
              <a:rPr lang="zh-TW" altLang="en-US" sz="2000" dirty="0"/>
              <a:t>有較佳的分配混合效果</a:t>
            </a:r>
            <a:endParaRPr lang="zh-TW" altLang="en-US" sz="2000" baseline="-25000" dirty="0"/>
          </a:p>
        </p:txBody>
      </p:sp>
      <p:sp>
        <p:nvSpPr>
          <p:cNvPr id="9" name="矩形 8"/>
          <p:cNvSpPr/>
          <p:nvPr/>
        </p:nvSpPr>
        <p:spPr>
          <a:xfrm>
            <a:off x="7057453" y="5445224"/>
            <a:ext cx="1872208" cy="646331"/>
          </a:xfrm>
          <a:prstGeom prst="rect">
            <a:avLst/>
          </a:prstGeom>
        </p:spPr>
        <p:txBody>
          <a:bodyPr wrap="square">
            <a:spAutoFit/>
          </a:bodyPr>
          <a:lstStyle/>
          <a:p>
            <a:r>
              <a:rPr lang="zh-TW" altLang="en-US" dirty="0">
                <a:sym typeface="Symbol"/>
              </a:rPr>
              <a:t>分散相黏度</a:t>
            </a:r>
            <a:r>
              <a:rPr lang="en-US" altLang="zh-TW" dirty="0">
                <a:sym typeface="Symbol"/>
              </a:rPr>
              <a:t>&gt;&gt;</a:t>
            </a:r>
            <a:r>
              <a:rPr lang="zh-TW" altLang="en-US" dirty="0">
                <a:sym typeface="Symbol"/>
              </a:rPr>
              <a:t>連續相黏度</a:t>
            </a:r>
            <a:endParaRPr lang="zh-TW" altLang="en-US" baseline="-25000" dirty="0"/>
          </a:p>
        </p:txBody>
      </p:sp>
      <p:sp>
        <p:nvSpPr>
          <p:cNvPr id="10" name="矩形 9"/>
          <p:cNvSpPr/>
          <p:nvPr/>
        </p:nvSpPr>
        <p:spPr>
          <a:xfrm>
            <a:off x="-33586" y="5440779"/>
            <a:ext cx="1872208" cy="646331"/>
          </a:xfrm>
          <a:prstGeom prst="rect">
            <a:avLst/>
          </a:prstGeom>
        </p:spPr>
        <p:txBody>
          <a:bodyPr wrap="square">
            <a:spAutoFit/>
          </a:bodyPr>
          <a:lstStyle/>
          <a:p>
            <a:r>
              <a:rPr lang="zh-TW" altLang="en-US" dirty="0">
                <a:sym typeface="Symbol"/>
              </a:rPr>
              <a:t>分散相黏度</a:t>
            </a:r>
            <a:r>
              <a:rPr lang="en-US" altLang="zh-TW" dirty="0">
                <a:sym typeface="Symbol"/>
              </a:rPr>
              <a:t>&gt;</a:t>
            </a:r>
            <a:r>
              <a:rPr lang="zh-TW" altLang="en-US" dirty="0">
                <a:sym typeface="Symbol"/>
              </a:rPr>
              <a:t>連續相黏度</a:t>
            </a:r>
            <a:endParaRPr lang="zh-TW" altLang="en-US" baseline="-25000" dirty="0"/>
          </a:p>
        </p:txBody>
      </p:sp>
      <p:sp>
        <p:nvSpPr>
          <p:cNvPr id="11" name="矩形 10">
            <a:extLst>
              <a:ext uri="{FF2B5EF4-FFF2-40B4-BE49-F238E27FC236}">
                <a16:creationId xmlns:a16="http://schemas.microsoft.com/office/drawing/2014/main" id="{8D762CF1-F4C5-4908-9EC4-AB513DC46730}"/>
              </a:ext>
            </a:extLst>
          </p:cNvPr>
          <p:cNvSpPr/>
          <p:nvPr/>
        </p:nvSpPr>
        <p:spPr>
          <a:xfrm>
            <a:off x="381745" y="2503328"/>
            <a:ext cx="1321160" cy="646331"/>
          </a:xfrm>
          <a:prstGeom prst="rect">
            <a:avLst/>
          </a:prstGeom>
        </p:spPr>
        <p:txBody>
          <a:bodyPr wrap="square">
            <a:spAutoFit/>
          </a:bodyPr>
          <a:lstStyle/>
          <a:p>
            <a:r>
              <a:rPr lang="zh-TW" altLang="en-US" dirty="0">
                <a:sym typeface="Symbol"/>
              </a:rPr>
              <a:t>分散相</a:t>
            </a:r>
            <a:r>
              <a:rPr lang="en-US" altLang="zh-TW" dirty="0">
                <a:sym typeface="Symbol"/>
              </a:rPr>
              <a:t>(</a:t>
            </a:r>
            <a:r>
              <a:rPr lang="zh-TW" altLang="en-US" dirty="0">
                <a:sym typeface="Symbol"/>
              </a:rPr>
              <a:t>島</a:t>
            </a:r>
            <a:r>
              <a:rPr lang="en-US" altLang="zh-TW" dirty="0">
                <a:sym typeface="Symbol"/>
              </a:rPr>
              <a:t>)</a:t>
            </a:r>
          </a:p>
          <a:p>
            <a:r>
              <a:rPr lang="zh-TW" altLang="en-US" dirty="0">
                <a:sym typeface="Symbol"/>
              </a:rPr>
              <a:t>連續相</a:t>
            </a:r>
            <a:r>
              <a:rPr lang="en-US" altLang="zh-TW" dirty="0">
                <a:sym typeface="Symbol"/>
              </a:rPr>
              <a:t>(</a:t>
            </a:r>
            <a:r>
              <a:rPr lang="zh-TW" altLang="en-US" dirty="0">
                <a:sym typeface="Symbol"/>
              </a:rPr>
              <a:t>海</a:t>
            </a:r>
            <a:r>
              <a:rPr lang="en-US" altLang="zh-TW" dirty="0">
                <a:sym typeface="Symbol"/>
              </a:rPr>
              <a:t>)</a:t>
            </a:r>
            <a:endParaRPr lang="zh-TW" altLang="en-US" baseline="-25000" dirty="0"/>
          </a:p>
        </p:txBody>
      </p:sp>
    </p:spTree>
    <p:extLst>
      <p:ext uri="{BB962C8B-B14F-4D97-AF65-F5344CB8AC3E}">
        <p14:creationId xmlns:p14="http://schemas.microsoft.com/office/powerpoint/2010/main" val="3975080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t>內容</a:t>
            </a:r>
          </a:p>
        </p:txBody>
      </p:sp>
      <p:sp>
        <p:nvSpPr>
          <p:cNvPr id="3" name="內容版面配置區 2"/>
          <p:cNvSpPr>
            <a:spLocks noGrp="1"/>
          </p:cNvSpPr>
          <p:nvPr>
            <p:ph idx="1"/>
          </p:nvPr>
        </p:nvSpPr>
        <p:spPr>
          <a:xfrm>
            <a:off x="628650" y="1573834"/>
            <a:ext cx="7886700" cy="4919040"/>
          </a:xfrm>
        </p:spPr>
        <p:txBody>
          <a:bodyPr>
            <a:normAutofit/>
          </a:bodyPr>
          <a:lstStyle/>
          <a:p>
            <a:pPr marL="0" indent="0">
              <a:lnSpc>
                <a:spcPct val="110000"/>
              </a:lnSpc>
              <a:spcBef>
                <a:spcPts val="0"/>
              </a:spcBef>
              <a:buNone/>
            </a:pPr>
            <a:r>
              <a:rPr lang="zh-TW" altLang="en-US" dirty="0"/>
              <a:t>一</a:t>
            </a:r>
            <a:r>
              <a:rPr lang="zh-TW" altLang="en-US" dirty="0">
                <a:latin typeface="新細明體"/>
              </a:rPr>
              <a:t>、混煉</a:t>
            </a:r>
            <a:r>
              <a:rPr lang="en-US" altLang="zh-TW" dirty="0">
                <a:latin typeface="新細明體"/>
              </a:rPr>
              <a:t>(compounding)</a:t>
            </a:r>
            <a:r>
              <a:rPr lang="zh-TW" altLang="en-US" dirty="0">
                <a:latin typeface="新細明體"/>
              </a:rPr>
              <a:t>的特性</a:t>
            </a:r>
            <a:endParaRPr lang="en-US" altLang="zh-TW" dirty="0">
              <a:latin typeface="新細明體"/>
            </a:endParaRPr>
          </a:p>
          <a:p>
            <a:pPr marL="0" indent="0">
              <a:lnSpc>
                <a:spcPct val="110000"/>
              </a:lnSpc>
              <a:spcBef>
                <a:spcPts val="0"/>
              </a:spcBef>
              <a:buNone/>
            </a:pPr>
            <a:r>
              <a:rPr lang="zh-TW" altLang="en-US" dirty="0"/>
              <a:t>二</a:t>
            </a:r>
            <a:r>
              <a:rPr lang="zh-TW" altLang="en-US" dirty="0">
                <a:latin typeface="新細明體"/>
              </a:rPr>
              <a:t>、</a:t>
            </a:r>
            <a:r>
              <a:rPr lang="zh-TW" altLang="en-US" dirty="0"/>
              <a:t>雙螺桿押出機及螺桿元件特性</a:t>
            </a:r>
            <a:endParaRPr lang="en-US" altLang="zh-TW" dirty="0"/>
          </a:p>
          <a:p>
            <a:pPr marL="0" indent="0">
              <a:lnSpc>
                <a:spcPct val="110000"/>
              </a:lnSpc>
              <a:spcBef>
                <a:spcPts val="0"/>
              </a:spcBef>
              <a:buNone/>
            </a:pPr>
            <a:r>
              <a:rPr lang="zh-TW" altLang="en-US" dirty="0"/>
              <a:t>三</a:t>
            </a:r>
            <a:r>
              <a:rPr lang="zh-TW" altLang="en-US" dirty="0">
                <a:latin typeface="新細明體"/>
              </a:rPr>
              <a:t>、</a:t>
            </a:r>
            <a:r>
              <a:rPr lang="zh-TW" altLang="en-US" dirty="0"/>
              <a:t>混煉製程的雙螺桿組態及各段功能</a:t>
            </a:r>
            <a:endParaRPr lang="en-US" altLang="zh-TW" dirty="0"/>
          </a:p>
          <a:p>
            <a:pPr marL="0" indent="0">
              <a:lnSpc>
                <a:spcPct val="110000"/>
              </a:lnSpc>
              <a:spcBef>
                <a:spcPts val="0"/>
              </a:spcBef>
              <a:buNone/>
            </a:pPr>
            <a:r>
              <a:rPr lang="zh-TW" altLang="en-US" dirty="0"/>
              <a:t>四</a:t>
            </a:r>
            <a:r>
              <a:rPr lang="zh-TW" altLang="en-US" dirty="0">
                <a:latin typeface="新細明體"/>
              </a:rPr>
              <a:t>、</a:t>
            </a:r>
            <a:r>
              <a:rPr lang="zh-TW" altLang="en-US" dirty="0"/>
              <a:t>螺桿組態的特性評估與比較</a:t>
            </a:r>
            <a:endParaRPr lang="en-US" altLang="zh-TW" dirty="0"/>
          </a:p>
          <a:p>
            <a:pPr marL="0" indent="0">
              <a:lnSpc>
                <a:spcPct val="110000"/>
              </a:lnSpc>
              <a:spcBef>
                <a:spcPts val="0"/>
              </a:spcBef>
              <a:buNone/>
            </a:pPr>
            <a:r>
              <a:rPr lang="zh-TW" altLang="en-US" dirty="0"/>
              <a:t>五</a:t>
            </a:r>
            <a:r>
              <a:rPr lang="zh-TW" altLang="en-US" dirty="0">
                <a:latin typeface="新細明體"/>
              </a:rPr>
              <a:t>、</a:t>
            </a:r>
            <a:r>
              <a:rPr lang="zh-TW" altLang="en-US" dirty="0"/>
              <a:t>適用於不同混煉製程的螺桿組態</a:t>
            </a:r>
            <a:endParaRPr lang="en-US" altLang="zh-TW"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2</a:t>
            </a:fld>
            <a:endParaRPr lang="zh-TW" altLang="en-US"/>
          </a:p>
        </p:txBody>
      </p:sp>
    </p:spTree>
    <p:extLst>
      <p:ext uri="{BB962C8B-B14F-4D97-AF65-F5344CB8AC3E}">
        <p14:creationId xmlns:p14="http://schemas.microsoft.com/office/powerpoint/2010/main" val="3219419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5AEF2BF7-15CF-4508-8F00-C707AE5EB605}" type="slidenum">
              <a:rPr lang="en-US" altLang="zh-TW" i="0" smtClean="0"/>
              <a:pPr eaLnBrk="1" hangingPunct="1"/>
              <a:t>20</a:t>
            </a:fld>
            <a:endParaRPr lang="en-US" altLang="zh-TW" i="0"/>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556792"/>
            <a:ext cx="4910137" cy="502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Text Box 5"/>
          <p:cNvSpPr txBox="1">
            <a:spLocks noChangeArrowheads="1"/>
          </p:cNvSpPr>
          <p:nvPr/>
        </p:nvSpPr>
        <p:spPr bwMode="auto">
          <a:xfrm>
            <a:off x="387103" y="1916832"/>
            <a:ext cx="3077368" cy="3719993"/>
          </a:xfrm>
          <a:prstGeom prst="rect">
            <a:avLst/>
          </a:prstGeom>
          <a:solidFill>
            <a:srgbClr val="FFFF00"/>
          </a:solidFill>
          <a:ln>
            <a:noFill/>
          </a:ln>
          <a:effectLst/>
          <a:extLst/>
        </p:spPr>
        <p:txBody>
          <a:bodyPr wrap="square">
            <a:spAutoFit/>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lnSpc>
                <a:spcPct val="110000"/>
              </a:lnSpc>
              <a:spcBef>
                <a:spcPct val="50000"/>
              </a:spcBef>
            </a:pPr>
            <a:r>
              <a:rPr lang="zh-TW" altLang="en-US" sz="2400" i="0" dirty="0"/>
              <a:t>以</a:t>
            </a:r>
            <a:r>
              <a:rPr lang="en-US" altLang="zh-TW" sz="2400" i="0" dirty="0"/>
              <a:t>PS(</a:t>
            </a:r>
            <a:r>
              <a:rPr lang="zh-TW" altLang="en-US" sz="2400" i="0" dirty="0"/>
              <a:t>島</a:t>
            </a:r>
            <a:r>
              <a:rPr lang="en-US" altLang="zh-TW" sz="2400" i="0" dirty="0"/>
              <a:t>)</a:t>
            </a:r>
            <a:r>
              <a:rPr lang="zh-TW" altLang="en-US" sz="2400" i="0" dirty="0"/>
              <a:t>分散在</a:t>
            </a:r>
            <a:r>
              <a:rPr lang="en-US" altLang="zh-TW" sz="2400" i="0" dirty="0"/>
              <a:t>PA(</a:t>
            </a:r>
            <a:r>
              <a:rPr lang="zh-TW" altLang="en-US" sz="2400" i="0" dirty="0"/>
              <a:t>海</a:t>
            </a:r>
            <a:r>
              <a:rPr lang="en-US" altLang="zh-TW" sz="2400" i="0" dirty="0"/>
              <a:t>)</a:t>
            </a:r>
            <a:r>
              <a:rPr lang="zh-TW" altLang="en-US" sz="2400" i="0" dirty="0"/>
              <a:t>內為例</a:t>
            </a:r>
            <a:r>
              <a:rPr lang="zh-TW" altLang="en-US" sz="2400" i="0" dirty="0">
                <a:latin typeface="新細明體"/>
                <a:ea typeface="新細明體"/>
              </a:rPr>
              <a:t>，</a:t>
            </a:r>
            <a:r>
              <a:rPr lang="zh-TW" altLang="en-US" sz="2400" i="0" dirty="0"/>
              <a:t>在固定的剪切應力之下混煉時間對混煉前後粒徑比的影響</a:t>
            </a:r>
            <a:r>
              <a:rPr lang="zh-TW" altLang="en-US" sz="2400" i="0" dirty="0">
                <a:latin typeface="新細明體"/>
                <a:ea typeface="新細明體"/>
              </a:rPr>
              <a:t>，若剪切應力無法再提高則分散相</a:t>
            </a:r>
            <a:r>
              <a:rPr lang="en-US" altLang="zh-TW" sz="2400" i="0" dirty="0">
                <a:latin typeface="新細明體"/>
                <a:ea typeface="新細明體"/>
              </a:rPr>
              <a:t>PS</a:t>
            </a:r>
            <a:r>
              <a:rPr lang="zh-TW" altLang="en-US" sz="2400" i="0" dirty="0">
                <a:latin typeface="新細明體"/>
                <a:ea typeface="新細明體"/>
              </a:rPr>
              <a:t>的粒徑小到一程度即不再受混合時間的影響。</a:t>
            </a:r>
            <a:endParaRPr lang="zh-TW" altLang="en-US" sz="2400" i="0" dirty="0"/>
          </a:p>
        </p:txBody>
      </p:sp>
      <p:sp>
        <p:nvSpPr>
          <p:cNvPr id="2" name="標題 1"/>
          <p:cNvSpPr>
            <a:spLocks noGrp="1"/>
          </p:cNvSpPr>
          <p:nvPr>
            <p:ph type="title"/>
          </p:nvPr>
        </p:nvSpPr>
        <p:spPr/>
        <p:txBody>
          <a:bodyPr>
            <a:normAutofit/>
          </a:bodyPr>
          <a:lstStyle/>
          <a:p>
            <a:r>
              <a:rPr lang="zh-TW" altLang="en-US" dirty="0"/>
              <a:t>在固定的剪切應力之下混煉時間對混煉前後</a:t>
            </a:r>
            <a:r>
              <a:rPr lang="en-US" altLang="zh-TW" dirty="0"/>
              <a:t>(</a:t>
            </a:r>
            <a:r>
              <a:rPr lang="zh-TW" altLang="en-US" dirty="0"/>
              <a:t>島</a:t>
            </a:r>
            <a:r>
              <a:rPr lang="en-US" altLang="zh-TW" dirty="0"/>
              <a:t>)</a:t>
            </a:r>
            <a:r>
              <a:rPr lang="zh-TW" altLang="en-US" dirty="0"/>
              <a:t>粒徑比的影響</a:t>
            </a:r>
          </a:p>
        </p:txBody>
      </p:sp>
    </p:spTree>
    <p:extLst>
      <p:ext uri="{BB962C8B-B14F-4D97-AF65-F5344CB8AC3E}">
        <p14:creationId xmlns:p14="http://schemas.microsoft.com/office/powerpoint/2010/main" val="2100055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D2FBEF06-ADE2-41D5-B5BD-9C5EC9457275}" type="slidenum">
              <a:rPr lang="zh-TW" altLang="en-US" smtClean="0"/>
              <a:t>21</a:t>
            </a:fld>
            <a:endParaRPr lang="zh-TW"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85" y="1124744"/>
            <a:ext cx="6414067" cy="542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4283968" y="1412776"/>
            <a:ext cx="3921759" cy="369332"/>
          </a:xfrm>
          <a:prstGeom prst="rect">
            <a:avLst/>
          </a:prstGeom>
          <a:solidFill>
            <a:srgbClr val="FFFF00"/>
          </a:solidFill>
        </p:spPr>
        <p:txBody>
          <a:bodyPr wrap="square" rtlCol="0">
            <a:spAutoFit/>
          </a:bodyPr>
          <a:lstStyle/>
          <a:p>
            <a:r>
              <a:rPr lang="zh-TW" altLang="en-US" dirty="0"/>
              <a:t>橡膠顆粒分散在塑料</a:t>
            </a:r>
            <a:r>
              <a:rPr lang="en-US" altLang="zh-TW" dirty="0"/>
              <a:t>(PET,NORYL)</a:t>
            </a:r>
            <a:r>
              <a:rPr lang="zh-TW" altLang="en-US" dirty="0"/>
              <a:t>裡</a:t>
            </a:r>
          </a:p>
        </p:txBody>
      </p:sp>
      <p:sp>
        <p:nvSpPr>
          <p:cNvPr id="4" name="文字方塊 3"/>
          <p:cNvSpPr txBox="1"/>
          <p:nvPr/>
        </p:nvSpPr>
        <p:spPr>
          <a:xfrm>
            <a:off x="179512" y="188640"/>
            <a:ext cx="8640960" cy="707886"/>
          </a:xfrm>
          <a:prstGeom prst="rect">
            <a:avLst/>
          </a:prstGeom>
          <a:noFill/>
        </p:spPr>
        <p:txBody>
          <a:bodyPr wrap="square" rtlCol="0">
            <a:spAutoFit/>
          </a:bodyPr>
          <a:lstStyle/>
          <a:p>
            <a:r>
              <a:rPr lang="zh-TW" altLang="en-US" sz="4000" dirty="0"/>
              <a:t>熔融黏度比對分散相粒子直徑的影響</a:t>
            </a:r>
          </a:p>
        </p:txBody>
      </p:sp>
      <p:sp>
        <p:nvSpPr>
          <p:cNvPr id="5" name="矩形 4"/>
          <p:cNvSpPr/>
          <p:nvPr/>
        </p:nvSpPr>
        <p:spPr>
          <a:xfrm>
            <a:off x="5704656" y="2996952"/>
            <a:ext cx="3312368" cy="2246769"/>
          </a:xfrm>
          <a:prstGeom prst="rect">
            <a:avLst/>
          </a:prstGeom>
          <a:solidFill>
            <a:srgbClr val="FFFF00"/>
          </a:solidFill>
        </p:spPr>
        <p:txBody>
          <a:bodyPr wrap="square">
            <a:spAutoFit/>
          </a:bodyPr>
          <a:lstStyle/>
          <a:p>
            <a:r>
              <a:rPr lang="zh-TW" altLang="en-US" sz="2000" dirty="0"/>
              <a:t>熔融黏度比</a:t>
            </a:r>
            <a:r>
              <a:rPr lang="en-US" altLang="zh-TW" sz="2000" dirty="0"/>
              <a:t>(</a:t>
            </a:r>
            <a:r>
              <a:rPr lang="zh-TW" altLang="en-US" sz="2000" dirty="0">
                <a:sym typeface="Symbol"/>
              </a:rPr>
              <a:t>分散相黏度</a:t>
            </a:r>
            <a:r>
              <a:rPr lang="en-US" altLang="zh-TW" sz="2000" dirty="0">
                <a:sym typeface="Symbol"/>
              </a:rPr>
              <a:t>/</a:t>
            </a:r>
            <a:r>
              <a:rPr lang="zh-TW" altLang="en-US" sz="2000" dirty="0">
                <a:sym typeface="Symbol"/>
              </a:rPr>
              <a:t>連續相黏度</a:t>
            </a:r>
            <a:r>
              <a:rPr lang="en-US" altLang="zh-TW" sz="2000" dirty="0">
                <a:sym typeface="Symbol"/>
              </a:rPr>
              <a:t>)</a:t>
            </a:r>
            <a:r>
              <a:rPr lang="zh-TW" altLang="en-US" sz="2000" dirty="0"/>
              <a:t>愈大</a:t>
            </a:r>
            <a:r>
              <a:rPr lang="zh-TW" altLang="en-US" sz="2000" dirty="0">
                <a:latin typeface="新細明體"/>
                <a:ea typeface="新細明體"/>
              </a:rPr>
              <a:t>，分散相表面張力愈大，則分散相的直徑愈大。即橡膠的</a:t>
            </a:r>
            <a:r>
              <a:rPr lang="zh-TW" altLang="en-US" sz="2000" dirty="0">
                <a:sym typeface="Symbol"/>
              </a:rPr>
              <a:t>黏度</a:t>
            </a:r>
            <a:r>
              <a:rPr lang="zh-TW" altLang="en-US" sz="2000" dirty="0">
                <a:latin typeface="新細明體"/>
              </a:rPr>
              <a:t>愈大</a:t>
            </a:r>
            <a:r>
              <a:rPr lang="zh-TW" altLang="en-US" sz="2000" dirty="0">
                <a:latin typeface="新細明體"/>
                <a:ea typeface="新細明體"/>
              </a:rPr>
              <a:t>，</a:t>
            </a:r>
            <a:r>
              <a:rPr lang="zh-TW" altLang="en-US" sz="2000" dirty="0">
                <a:latin typeface="新細明體"/>
              </a:rPr>
              <a:t>表面張力愈大</a:t>
            </a:r>
            <a:r>
              <a:rPr lang="zh-TW" altLang="en-US" sz="2000" dirty="0">
                <a:latin typeface="新細明體"/>
                <a:ea typeface="新細明體"/>
              </a:rPr>
              <a:t>，則</a:t>
            </a:r>
            <a:r>
              <a:rPr lang="zh-TW" altLang="en-US" sz="2000" dirty="0">
                <a:latin typeface="新細明體"/>
              </a:rPr>
              <a:t>橡膠顆粒的直徑愈大</a:t>
            </a:r>
            <a:r>
              <a:rPr lang="en-US" altLang="zh-TW" sz="2000" dirty="0">
                <a:solidFill>
                  <a:srgbClr val="FF0000"/>
                </a:solidFill>
                <a:latin typeface="新細明體"/>
              </a:rPr>
              <a:t>(</a:t>
            </a:r>
            <a:r>
              <a:rPr lang="zh-TW" altLang="en-US" sz="2000" dirty="0">
                <a:solidFill>
                  <a:srgbClr val="FF0000"/>
                </a:solidFill>
                <a:latin typeface="新細明體"/>
              </a:rPr>
              <a:t>不易被分散成小顆粒</a:t>
            </a:r>
            <a:r>
              <a:rPr lang="en-US" altLang="zh-TW" sz="2000" dirty="0">
                <a:solidFill>
                  <a:srgbClr val="FF0000"/>
                </a:solidFill>
                <a:latin typeface="新細明體"/>
              </a:rPr>
              <a:t>)</a:t>
            </a:r>
            <a:endParaRPr lang="zh-TW" altLang="en-US" sz="2000" dirty="0">
              <a:solidFill>
                <a:srgbClr val="FF0000"/>
              </a:solidFill>
            </a:endParaRPr>
          </a:p>
        </p:txBody>
      </p:sp>
      <p:cxnSp>
        <p:nvCxnSpPr>
          <p:cNvPr id="7" name="直線單箭頭接點 6"/>
          <p:cNvCxnSpPr/>
          <p:nvPr/>
        </p:nvCxnSpPr>
        <p:spPr>
          <a:xfrm flipH="1" flipV="1">
            <a:off x="3354919" y="2420888"/>
            <a:ext cx="2369209" cy="1584176"/>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860032" y="5373216"/>
            <a:ext cx="3810739" cy="646331"/>
          </a:xfrm>
          <a:prstGeom prst="rect">
            <a:avLst/>
          </a:prstGeom>
          <a:solidFill>
            <a:srgbClr val="FFFF00"/>
          </a:solidFill>
        </p:spPr>
        <p:txBody>
          <a:bodyPr wrap="square">
            <a:spAutoFit/>
          </a:bodyPr>
          <a:lstStyle/>
          <a:p>
            <a:r>
              <a:rPr lang="zh-TW" altLang="en-US" dirty="0">
                <a:sym typeface="Symbol"/>
              </a:rPr>
              <a:t>分散相</a:t>
            </a:r>
            <a:r>
              <a:rPr lang="en-US" altLang="zh-TW" dirty="0">
                <a:sym typeface="Symbol"/>
              </a:rPr>
              <a:t>(</a:t>
            </a:r>
            <a:r>
              <a:rPr lang="zh-TW" altLang="en-US" dirty="0">
                <a:sym typeface="Symbol"/>
              </a:rPr>
              <a:t>橡膠</a:t>
            </a:r>
            <a:r>
              <a:rPr lang="en-US" altLang="zh-TW" dirty="0">
                <a:sym typeface="Symbol"/>
              </a:rPr>
              <a:t>)</a:t>
            </a:r>
            <a:r>
              <a:rPr lang="zh-TW" altLang="en-US" dirty="0">
                <a:sym typeface="Symbol"/>
              </a:rPr>
              <a:t>黏度與連續相黏度相近時</a:t>
            </a:r>
            <a:r>
              <a:rPr lang="zh-TW" altLang="en-US" dirty="0">
                <a:latin typeface="新細明體"/>
                <a:ea typeface="新細明體"/>
                <a:sym typeface="Symbol"/>
              </a:rPr>
              <a:t>，</a:t>
            </a:r>
            <a:r>
              <a:rPr lang="zh-TW" altLang="en-US" dirty="0">
                <a:sym typeface="Symbol"/>
              </a:rPr>
              <a:t>可以得到粒子直徑最小的橡膠</a:t>
            </a:r>
            <a:endParaRPr lang="zh-TW" altLang="en-US" dirty="0"/>
          </a:p>
        </p:txBody>
      </p:sp>
      <p:cxnSp>
        <p:nvCxnSpPr>
          <p:cNvPr id="10" name="直線單箭頭接點 9"/>
          <p:cNvCxnSpPr/>
          <p:nvPr/>
        </p:nvCxnSpPr>
        <p:spPr>
          <a:xfrm flipH="1" flipV="1">
            <a:off x="1835697" y="4157464"/>
            <a:ext cx="3528391" cy="1215752"/>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356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368151" y="1073425"/>
            <a:ext cx="6407698" cy="3869636"/>
          </a:xfrm>
          <a:prstGeom prst="rect">
            <a:avLst/>
          </a:prstGeom>
        </p:spPr>
      </p:pic>
      <p:sp>
        <p:nvSpPr>
          <p:cNvPr id="20482"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3B7C3433-2BD6-4541-AE76-A26B78262E53}" type="slidenum">
              <a:rPr lang="en-US" altLang="zh-TW" i="0" smtClean="0"/>
              <a:pPr eaLnBrk="1" hangingPunct="1"/>
              <a:t>22</a:t>
            </a:fld>
            <a:endParaRPr lang="en-US" altLang="zh-TW" i="0"/>
          </a:p>
        </p:txBody>
      </p:sp>
      <p:sp>
        <p:nvSpPr>
          <p:cNvPr id="6" name="語音泡泡: 矩形 5">
            <a:extLst>
              <a:ext uri="{FF2B5EF4-FFF2-40B4-BE49-F238E27FC236}">
                <a16:creationId xmlns:a16="http://schemas.microsoft.com/office/drawing/2014/main" id="{431B5353-F12D-4515-848C-9F112ABE972C}"/>
              </a:ext>
            </a:extLst>
          </p:cNvPr>
          <p:cNvSpPr/>
          <p:nvPr/>
        </p:nvSpPr>
        <p:spPr>
          <a:xfrm>
            <a:off x="245165" y="4943060"/>
            <a:ext cx="8792818" cy="1914939"/>
          </a:xfrm>
          <a:prstGeom prst="wedgeRectCallout">
            <a:avLst>
              <a:gd name="adj1" fmla="val -48480"/>
              <a:gd name="adj2" fmla="val -22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anose="05000000000000000000" pitchFamily="2" charset="2"/>
              <a:buChar char="n"/>
            </a:pPr>
            <a:r>
              <a:rPr lang="zh-TW" altLang="en-US" sz="2000" dirty="0">
                <a:solidFill>
                  <a:schemeClr val="tx1"/>
                </a:solidFill>
              </a:rPr>
              <a:t>在固定的橡膠含量下</a:t>
            </a:r>
            <a:r>
              <a:rPr lang="zh-TW" altLang="en-US" sz="2000" dirty="0">
                <a:solidFill>
                  <a:schemeClr val="tx1"/>
                </a:solidFill>
                <a:latin typeface="PMingLiU" panose="02020500000000000000" pitchFamily="18" charset="-120"/>
                <a:ea typeface="PMingLiU" panose="02020500000000000000" pitchFamily="18" charset="-120"/>
              </a:rPr>
              <a:t>，</a:t>
            </a:r>
            <a:r>
              <a:rPr lang="zh-TW" altLang="en-US" sz="2000" dirty="0">
                <a:solidFill>
                  <a:schemeClr val="tx1"/>
                </a:solidFill>
              </a:rPr>
              <a:t>橡膠</a:t>
            </a:r>
            <a:r>
              <a:rPr lang="en-US" altLang="zh-TW" sz="2000" dirty="0">
                <a:solidFill>
                  <a:schemeClr val="tx1"/>
                </a:solidFill>
              </a:rPr>
              <a:t>(</a:t>
            </a:r>
            <a:r>
              <a:rPr lang="zh-TW" altLang="en-US" sz="2000" dirty="0">
                <a:solidFill>
                  <a:schemeClr val="tx1"/>
                </a:solidFill>
              </a:rPr>
              <a:t>島</a:t>
            </a:r>
            <a:r>
              <a:rPr lang="en-US" altLang="zh-TW" sz="2000" dirty="0">
                <a:solidFill>
                  <a:schemeClr val="tx1"/>
                </a:solidFill>
              </a:rPr>
              <a:t>)</a:t>
            </a:r>
            <a:r>
              <a:rPr lang="zh-TW" altLang="en-US" sz="2000" dirty="0">
                <a:solidFill>
                  <a:schemeClr val="tx1"/>
                </a:solidFill>
              </a:rPr>
              <a:t>必須被細化到粒徑小於某一臨界值以下</a:t>
            </a:r>
            <a:r>
              <a:rPr lang="zh-TW" altLang="en-US" sz="2000" dirty="0">
                <a:solidFill>
                  <a:schemeClr val="tx1"/>
                </a:solidFill>
                <a:latin typeface="PMingLiU" panose="02020500000000000000" pitchFamily="18" charset="-120"/>
                <a:ea typeface="PMingLiU" panose="02020500000000000000" pitchFamily="18" charset="-120"/>
              </a:rPr>
              <a:t>，衝擊強度才能明顯提升</a:t>
            </a:r>
            <a:endParaRPr lang="en-US" altLang="zh-TW" sz="2000" dirty="0">
              <a:solidFill>
                <a:schemeClr val="tx1"/>
              </a:solidFill>
              <a:latin typeface="PMingLiU" panose="02020500000000000000" pitchFamily="18" charset="-120"/>
              <a:ea typeface="PMingLiU" panose="02020500000000000000" pitchFamily="18" charset="-120"/>
            </a:endParaRPr>
          </a:p>
          <a:p>
            <a:pPr marL="285750" indent="-285750">
              <a:buFont typeface="Wingdings" panose="05000000000000000000" pitchFamily="2" charset="2"/>
              <a:buChar char="n"/>
            </a:pPr>
            <a:r>
              <a:rPr lang="zh-TW" altLang="en-US" sz="2000" dirty="0">
                <a:solidFill>
                  <a:schemeClr val="tx1"/>
                </a:solidFill>
              </a:rPr>
              <a:t>在相同橡膠顆粒粒徑下</a:t>
            </a:r>
            <a:r>
              <a:rPr lang="zh-TW" altLang="en-US" sz="2000" dirty="0">
                <a:solidFill>
                  <a:schemeClr val="tx1"/>
                </a:solidFill>
                <a:latin typeface="PMingLiU" panose="02020500000000000000" pitchFamily="18" charset="-120"/>
                <a:ea typeface="PMingLiU" panose="02020500000000000000" pitchFamily="18" charset="-120"/>
              </a:rPr>
              <a:t>，</a:t>
            </a:r>
            <a:r>
              <a:rPr lang="zh-TW" altLang="en-US" sz="2000" dirty="0">
                <a:solidFill>
                  <a:schemeClr val="tx1"/>
                </a:solidFill>
              </a:rPr>
              <a:t>橡膠含量較多</a:t>
            </a:r>
            <a:r>
              <a:rPr lang="en-US" altLang="zh-TW" sz="2000" dirty="0">
                <a:solidFill>
                  <a:schemeClr val="tx1"/>
                </a:solidFill>
              </a:rPr>
              <a:t>,</a:t>
            </a:r>
            <a:r>
              <a:rPr lang="zh-TW" altLang="en-US" sz="2000" dirty="0">
                <a:solidFill>
                  <a:schemeClr val="tx1"/>
                </a:solidFill>
              </a:rPr>
              <a:t>可以得到較佳的耐衝擊強度</a:t>
            </a:r>
            <a:endParaRPr lang="en-US" altLang="zh-TW" sz="2000" dirty="0">
              <a:solidFill>
                <a:schemeClr val="tx1"/>
              </a:solidFill>
            </a:endParaRPr>
          </a:p>
          <a:p>
            <a:pPr marL="285750" indent="-285750">
              <a:buFont typeface="Wingdings" panose="05000000000000000000" pitchFamily="2" charset="2"/>
              <a:buChar char="n"/>
            </a:pPr>
            <a:r>
              <a:rPr lang="zh-TW" altLang="en-US" sz="2000" dirty="0">
                <a:solidFill>
                  <a:schemeClr val="tx1"/>
                </a:solidFill>
                <a:latin typeface="PMingLiU" panose="02020500000000000000" pitchFamily="18" charset="-120"/>
                <a:ea typeface="PMingLiU" panose="02020500000000000000" pitchFamily="18" charset="-120"/>
              </a:rPr>
              <a:t>橡膠含量愈高，</a:t>
            </a:r>
            <a:r>
              <a:rPr lang="zh-TW" altLang="en-US" sz="2000" dirty="0">
                <a:solidFill>
                  <a:schemeClr val="tx1"/>
                </a:solidFill>
              </a:rPr>
              <a:t>顆粒粒徑臨界值較大</a:t>
            </a:r>
            <a:r>
              <a:rPr lang="zh-TW" altLang="en-US" sz="2000" dirty="0">
                <a:solidFill>
                  <a:schemeClr val="tx1"/>
                </a:solidFill>
                <a:latin typeface="PMingLiU" panose="02020500000000000000" pitchFamily="18" charset="-120"/>
                <a:ea typeface="PMingLiU" panose="02020500000000000000" pitchFamily="18" charset="-120"/>
              </a:rPr>
              <a:t>，橡膠含量愈低，</a:t>
            </a:r>
            <a:r>
              <a:rPr lang="zh-TW" altLang="en-US" sz="2000" dirty="0">
                <a:solidFill>
                  <a:schemeClr val="tx1"/>
                </a:solidFill>
              </a:rPr>
              <a:t>顆粒粒徑臨界值愈小</a:t>
            </a:r>
            <a:r>
              <a:rPr lang="zh-TW" altLang="en-US" sz="2000" dirty="0">
                <a:solidFill>
                  <a:schemeClr val="tx1"/>
                </a:solidFill>
                <a:latin typeface="PMingLiU" panose="02020500000000000000" pitchFamily="18" charset="-120"/>
                <a:ea typeface="PMingLiU" panose="02020500000000000000" pitchFamily="18" charset="-120"/>
              </a:rPr>
              <a:t>，表示橡膠量較低時必須將其細化到更小的粒徑才能使衝擊強度明顯提升</a:t>
            </a:r>
            <a:endParaRPr lang="zh-TW" altLang="en-US" sz="2000" dirty="0">
              <a:solidFill>
                <a:schemeClr val="tx1"/>
              </a:solidFill>
            </a:endParaRPr>
          </a:p>
        </p:txBody>
      </p:sp>
      <p:sp>
        <p:nvSpPr>
          <p:cNvPr id="2" name="標題 1"/>
          <p:cNvSpPr>
            <a:spLocks noGrp="1"/>
          </p:cNvSpPr>
          <p:nvPr>
            <p:ph type="title"/>
          </p:nvPr>
        </p:nvSpPr>
        <p:spPr>
          <a:xfrm>
            <a:off x="628650" y="365126"/>
            <a:ext cx="7886700" cy="595657"/>
          </a:xfrm>
        </p:spPr>
        <p:txBody>
          <a:bodyPr>
            <a:normAutofit fontScale="90000"/>
          </a:bodyPr>
          <a:lstStyle/>
          <a:p>
            <a:r>
              <a:rPr lang="zh-TW" altLang="en-US" dirty="0"/>
              <a:t>在尼龍相中橡膠顆粒的直徑大小對衝擊強度的影響</a:t>
            </a:r>
          </a:p>
        </p:txBody>
      </p:sp>
    </p:spTree>
    <p:extLst>
      <p:ext uri="{BB962C8B-B14F-4D97-AF65-F5344CB8AC3E}">
        <p14:creationId xmlns:p14="http://schemas.microsoft.com/office/powerpoint/2010/main" val="1239346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07504" y="274638"/>
            <a:ext cx="8579296" cy="1143000"/>
          </a:xfrm>
        </p:spPr>
        <p:txBody>
          <a:bodyPr>
            <a:normAutofit fontScale="90000"/>
          </a:bodyPr>
          <a:lstStyle/>
          <a:p>
            <a:r>
              <a:rPr lang="zh-TW" altLang="en-US" dirty="0"/>
              <a:t>橡膠顆粒混在尼龍中進行補強，橡膠顆粒</a:t>
            </a:r>
            <a:r>
              <a:rPr lang="zh-TW" altLang="en-US" dirty="0">
                <a:solidFill>
                  <a:srgbClr val="FF0000"/>
                </a:solidFill>
              </a:rPr>
              <a:t>彼此間的距離</a:t>
            </a:r>
            <a:r>
              <a:rPr lang="zh-TW" altLang="en-US" dirty="0"/>
              <a:t>對</a:t>
            </a:r>
            <a:r>
              <a:rPr lang="zh-TW" altLang="en-US" dirty="0">
                <a:solidFill>
                  <a:srgbClr val="FF0000"/>
                </a:solidFill>
              </a:rPr>
              <a:t>衝擊強度</a:t>
            </a:r>
            <a:r>
              <a:rPr lang="zh-TW" altLang="en-US" dirty="0"/>
              <a:t>的影響</a:t>
            </a:r>
          </a:p>
        </p:txBody>
      </p:sp>
      <p:sp>
        <p:nvSpPr>
          <p:cNvPr id="19458"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CE0D2E8E-5320-4E8A-B94E-AEC25BCE89FB}" type="slidenum">
              <a:rPr lang="en-US" altLang="zh-TW" i="0" smtClean="0"/>
              <a:pPr eaLnBrk="1" hangingPunct="1"/>
              <a:t>23</a:t>
            </a:fld>
            <a:endParaRPr lang="en-US" altLang="zh-TW" i="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97" y="1572994"/>
            <a:ext cx="551180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948563"/>
            <a:ext cx="2203450" cy="181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283" y="4864100"/>
            <a:ext cx="242887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4" name="矩形 1"/>
          <p:cNvSpPr>
            <a:spLocks noChangeArrowheads="1"/>
          </p:cNvSpPr>
          <p:nvPr/>
        </p:nvSpPr>
        <p:spPr bwMode="auto">
          <a:xfrm>
            <a:off x="4984750" y="6141819"/>
            <a:ext cx="156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r>
              <a:rPr lang="zh-TW" altLang="en-US" i="0" dirty="0"/>
              <a:t>粒子空間位置</a:t>
            </a:r>
          </a:p>
        </p:txBody>
      </p:sp>
      <p:sp>
        <p:nvSpPr>
          <p:cNvPr id="3" name="矩形 2"/>
          <p:cNvSpPr/>
          <p:nvPr/>
        </p:nvSpPr>
        <p:spPr>
          <a:xfrm>
            <a:off x="5592317" y="1602274"/>
            <a:ext cx="3094483" cy="1477328"/>
          </a:xfrm>
          <a:prstGeom prst="rect">
            <a:avLst/>
          </a:prstGeom>
          <a:solidFill>
            <a:srgbClr val="FFFF00"/>
          </a:solidFill>
        </p:spPr>
        <p:txBody>
          <a:bodyPr wrap="square">
            <a:spAutoFit/>
          </a:bodyPr>
          <a:lstStyle/>
          <a:p>
            <a:pPr>
              <a:spcBef>
                <a:spcPct val="50000"/>
              </a:spcBef>
            </a:pPr>
            <a:r>
              <a:rPr lang="zh-TW" altLang="en-US" dirty="0"/>
              <a:t>橡膠含量多</a:t>
            </a:r>
            <a:r>
              <a:rPr lang="en-US" altLang="zh-TW" dirty="0"/>
              <a:t>,</a:t>
            </a:r>
            <a:r>
              <a:rPr lang="zh-TW" altLang="en-US" dirty="0"/>
              <a:t>且相鄰距離短</a:t>
            </a:r>
            <a:r>
              <a:rPr lang="en-US" altLang="zh-TW" dirty="0"/>
              <a:t>,</a:t>
            </a:r>
            <a:r>
              <a:rPr lang="zh-TW" altLang="en-US" dirty="0"/>
              <a:t>可以得到較佳的耐衝擊強度</a:t>
            </a:r>
            <a:r>
              <a:rPr lang="zh-TW" altLang="en-US" dirty="0">
                <a:latin typeface="PMingLiU" panose="02020500000000000000" pitchFamily="18" charset="-120"/>
                <a:ea typeface="PMingLiU" panose="02020500000000000000" pitchFamily="18" charset="-120"/>
              </a:rPr>
              <a:t>，但</a:t>
            </a:r>
            <a:r>
              <a:rPr lang="zh-TW" altLang="en-US" dirty="0"/>
              <a:t>相鄰距離超過一臨界值</a:t>
            </a:r>
            <a:r>
              <a:rPr lang="en-US" altLang="zh-TW" dirty="0">
                <a:solidFill>
                  <a:srgbClr val="FF0000"/>
                </a:solidFill>
              </a:rPr>
              <a:t>(</a:t>
            </a:r>
            <a:r>
              <a:rPr lang="zh-TW" altLang="en-US" dirty="0">
                <a:solidFill>
                  <a:srgbClr val="FF0000"/>
                </a:solidFill>
              </a:rPr>
              <a:t>分得太開</a:t>
            </a:r>
            <a:r>
              <a:rPr lang="en-US" altLang="zh-TW" dirty="0">
                <a:solidFill>
                  <a:srgbClr val="FF0000"/>
                </a:solidFill>
              </a:rPr>
              <a:t>)</a:t>
            </a:r>
            <a:r>
              <a:rPr lang="zh-TW" altLang="en-US" dirty="0">
                <a:latin typeface="PMingLiU" panose="02020500000000000000" pitchFamily="18" charset="-120"/>
                <a:ea typeface="PMingLiU" panose="02020500000000000000" pitchFamily="18" charset="-120"/>
              </a:rPr>
              <a:t>，</a:t>
            </a:r>
            <a:r>
              <a:rPr lang="zh-TW" altLang="en-US" dirty="0"/>
              <a:t>衝擊強度均快速下降</a:t>
            </a:r>
          </a:p>
        </p:txBody>
      </p:sp>
    </p:spTree>
    <p:extLst>
      <p:ext uri="{BB962C8B-B14F-4D97-AF65-F5344CB8AC3E}">
        <p14:creationId xmlns:p14="http://schemas.microsoft.com/office/powerpoint/2010/main" val="3348385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71CDF0-FBA4-49FF-A379-EDE7F5745350}"/>
              </a:ext>
            </a:extLst>
          </p:cNvPr>
          <p:cNvSpPr>
            <a:spLocks noGrp="1"/>
          </p:cNvSpPr>
          <p:nvPr>
            <p:ph type="title"/>
          </p:nvPr>
        </p:nvSpPr>
        <p:spPr>
          <a:xfrm>
            <a:off x="212035" y="365126"/>
            <a:ext cx="8786191" cy="1325563"/>
          </a:xfrm>
        </p:spPr>
        <p:txBody>
          <a:bodyPr/>
          <a:lstStyle/>
          <a:p>
            <a:r>
              <a:rPr lang="zh-TW" altLang="en-US" dirty="0"/>
              <a:t>海與島</a:t>
            </a:r>
            <a:r>
              <a:rPr lang="en-US" altLang="zh-TW" dirty="0"/>
              <a:t>(</a:t>
            </a:r>
            <a:r>
              <a:rPr lang="zh-TW" altLang="en-US" dirty="0"/>
              <a:t>兩種塑料混煉</a:t>
            </a:r>
            <a:r>
              <a:rPr lang="en-US" altLang="zh-TW" dirty="0"/>
              <a:t>)</a:t>
            </a:r>
            <a:r>
              <a:rPr lang="zh-TW" altLang="en-US" dirty="0"/>
              <a:t> 提高衝擊強度的關鍵</a:t>
            </a:r>
          </a:p>
        </p:txBody>
      </p:sp>
      <p:sp>
        <p:nvSpPr>
          <p:cNvPr id="3" name="內容版面配置區 2">
            <a:extLst>
              <a:ext uri="{FF2B5EF4-FFF2-40B4-BE49-F238E27FC236}">
                <a16:creationId xmlns:a16="http://schemas.microsoft.com/office/drawing/2014/main" id="{B32042C0-8223-4C9F-BF48-AA85173F4593}"/>
              </a:ext>
            </a:extLst>
          </p:cNvPr>
          <p:cNvSpPr>
            <a:spLocks noGrp="1"/>
          </p:cNvSpPr>
          <p:nvPr>
            <p:ph idx="1"/>
          </p:nvPr>
        </p:nvSpPr>
        <p:spPr>
          <a:xfrm>
            <a:off x="318052" y="1640094"/>
            <a:ext cx="8613913" cy="5098636"/>
          </a:xfrm>
        </p:spPr>
        <p:txBody>
          <a:bodyPr>
            <a:normAutofit/>
          </a:bodyPr>
          <a:lstStyle/>
          <a:p>
            <a:pPr marL="342900" indent="-342900">
              <a:lnSpc>
                <a:spcPts val="2800"/>
              </a:lnSpc>
              <a:spcBef>
                <a:spcPts val="0"/>
              </a:spcBef>
              <a:buFont typeface="Wingdings" panose="05000000000000000000" pitchFamily="2" charset="2"/>
              <a:buChar char="n"/>
            </a:pPr>
            <a:r>
              <a:rPr lang="zh-TW" altLang="en-US" sz="2400" dirty="0"/>
              <a:t>島必須細化到某一臨界粒徑以下</a:t>
            </a:r>
            <a:r>
              <a:rPr lang="zh-TW" altLang="en-US" sz="2400" dirty="0">
                <a:latin typeface="PMingLiU" panose="02020500000000000000" pitchFamily="18" charset="-120"/>
                <a:ea typeface="PMingLiU" panose="02020500000000000000" pitchFamily="18" charset="-120"/>
              </a:rPr>
              <a:t>，</a:t>
            </a:r>
            <a:r>
              <a:rPr lang="zh-TW" altLang="en-US" sz="2400" dirty="0"/>
              <a:t>衝擊強度才能明顯提升</a:t>
            </a:r>
            <a:endParaRPr lang="en-US" altLang="zh-TW" sz="2400" dirty="0"/>
          </a:p>
          <a:p>
            <a:pPr marL="342900" indent="-342900">
              <a:lnSpc>
                <a:spcPts val="2800"/>
              </a:lnSpc>
              <a:spcBef>
                <a:spcPts val="0"/>
              </a:spcBef>
              <a:buFont typeface="Wingdings" panose="05000000000000000000" pitchFamily="2" charset="2"/>
              <a:buChar char="n"/>
            </a:pPr>
            <a:r>
              <a:rPr lang="zh-TW" altLang="en-US" sz="2400" dirty="0"/>
              <a:t>海的流場對島施予的剪切應力愈烈</a:t>
            </a:r>
            <a:r>
              <a:rPr lang="zh-TW" altLang="en-US" sz="2400" dirty="0">
                <a:latin typeface="PMingLiU" panose="02020500000000000000" pitchFamily="18" charset="-120"/>
                <a:ea typeface="PMingLiU" panose="02020500000000000000" pitchFamily="18" charset="-120"/>
              </a:rPr>
              <a:t>，島分裂細化</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剪碎</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後的顆粒粒徑愈小，但要注意強烈的</a:t>
            </a:r>
            <a:r>
              <a:rPr lang="zh-TW" altLang="en-US" sz="2400" dirty="0"/>
              <a:t>剪切應力也會將海的分子鏈剪斷</a:t>
            </a:r>
            <a:r>
              <a:rPr lang="zh-TW" altLang="en-US" sz="2400" dirty="0">
                <a:latin typeface="PMingLiU" panose="02020500000000000000" pitchFamily="18" charset="-120"/>
                <a:ea typeface="PMingLiU" panose="02020500000000000000" pitchFamily="18" charset="-120"/>
              </a:rPr>
              <a:t>，</a:t>
            </a:r>
            <a:r>
              <a:rPr lang="zh-TW" altLang="en-US" sz="2400" dirty="0"/>
              <a:t>造成機械性質下降</a:t>
            </a:r>
            <a:endParaRPr lang="en-US" altLang="zh-TW" sz="2400" dirty="0"/>
          </a:p>
          <a:p>
            <a:pPr marL="285750" indent="-285750">
              <a:lnSpc>
                <a:spcPts val="2800"/>
              </a:lnSpc>
              <a:buFont typeface="Wingdings" panose="05000000000000000000" pitchFamily="2" charset="2"/>
              <a:buChar char="n"/>
            </a:pPr>
            <a:r>
              <a:rPr lang="zh-TW" altLang="en-US" sz="2400" dirty="0">
                <a:latin typeface="PMingLiU" panose="02020500000000000000" pitchFamily="18" charset="-120"/>
                <a:ea typeface="PMingLiU" panose="02020500000000000000" pitchFamily="18" charset="-120"/>
              </a:rPr>
              <a:t>島含量愈高，</a:t>
            </a:r>
            <a:r>
              <a:rPr lang="zh-TW" altLang="en-US" sz="2400" dirty="0"/>
              <a:t>顆粒粒徑臨界值較大</a:t>
            </a:r>
            <a:r>
              <a:rPr lang="zh-TW" altLang="en-US" sz="2400" dirty="0">
                <a:latin typeface="PMingLiU" panose="02020500000000000000" pitchFamily="18" charset="-120"/>
                <a:ea typeface="PMingLiU" panose="02020500000000000000" pitchFamily="18" charset="-120"/>
              </a:rPr>
              <a:t>，島含量愈低，</a:t>
            </a:r>
            <a:r>
              <a:rPr lang="zh-TW" altLang="en-US" sz="2400" dirty="0"/>
              <a:t>顆粒粒徑臨界值愈小</a:t>
            </a:r>
            <a:r>
              <a:rPr lang="zh-TW" altLang="en-US" sz="2400" dirty="0">
                <a:latin typeface="PMingLiU" panose="02020500000000000000" pitchFamily="18" charset="-120"/>
                <a:ea typeface="PMingLiU" panose="02020500000000000000" pitchFamily="18" charset="-120"/>
              </a:rPr>
              <a:t>，表示島含量較低時必須將其細化到更小的粒徑才能使衝擊強度明顯提升</a:t>
            </a:r>
            <a:endParaRPr lang="en-US" altLang="zh-TW" sz="2400" dirty="0">
              <a:latin typeface="PMingLiU" panose="02020500000000000000" pitchFamily="18" charset="-120"/>
              <a:ea typeface="PMingLiU" panose="02020500000000000000" pitchFamily="18" charset="-120"/>
            </a:endParaRPr>
          </a:p>
          <a:p>
            <a:pPr marL="285750" indent="-285750">
              <a:lnSpc>
                <a:spcPts val="2800"/>
              </a:lnSpc>
              <a:buFont typeface="Wingdings" panose="05000000000000000000" pitchFamily="2" charset="2"/>
              <a:buChar char="n"/>
            </a:pPr>
            <a:r>
              <a:rPr lang="zh-TW" altLang="en-US" sz="2400" dirty="0"/>
              <a:t>細化後的島數目夠多</a:t>
            </a:r>
            <a:r>
              <a:rPr lang="en-US" altLang="zh-TW" sz="2400" dirty="0"/>
              <a:t>,</a:t>
            </a:r>
            <a:r>
              <a:rPr lang="zh-TW" altLang="en-US" sz="2400" dirty="0"/>
              <a:t>且相鄰距離必須小到某一程度</a:t>
            </a:r>
            <a:r>
              <a:rPr lang="zh-TW" altLang="en-US" sz="2400" dirty="0">
                <a:latin typeface="PMingLiU" panose="02020500000000000000" pitchFamily="18" charset="-120"/>
                <a:ea typeface="PMingLiU" panose="02020500000000000000" pitchFamily="18" charset="-120"/>
              </a:rPr>
              <a:t>，</a:t>
            </a:r>
            <a:r>
              <a:rPr lang="zh-TW" altLang="en-US" sz="2400" dirty="0"/>
              <a:t>才可以使耐衝擊強度明顯提高</a:t>
            </a:r>
            <a:r>
              <a:rPr lang="zh-TW" altLang="en-US" sz="2400" dirty="0">
                <a:latin typeface="PMingLiU" panose="02020500000000000000" pitchFamily="18" charset="-120"/>
                <a:ea typeface="PMingLiU" panose="02020500000000000000" pitchFamily="18" charset="-120"/>
              </a:rPr>
              <a:t>，若</a:t>
            </a:r>
            <a:r>
              <a:rPr lang="zh-TW" altLang="en-US" sz="2400" dirty="0"/>
              <a:t>相鄰距離超過一臨界值</a:t>
            </a:r>
            <a:r>
              <a:rPr lang="en-US" altLang="zh-TW" sz="2400" dirty="0">
                <a:solidFill>
                  <a:srgbClr val="FF0000"/>
                </a:solidFill>
              </a:rPr>
              <a:t>(</a:t>
            </a:r>
            <a:r>
              <a:rPr lang="zh-TW" altLang="en-US" sz="2400" dirty="0">
                <a:solidFill>
                  <a:srgbClr val="FF0000"/>
                </a:solidFill>
              </a:rPr>
              <a:t>分得太開</a:t>
            </a:r>
            <a:r>
              <a:rPr lang="en-US" altLang="zh-TW" sz="2400" dirty="0">
                <a:solidFill>
                  <a:srgbClr val="FF0000"/>
                </a:solidFill>
              </a:rPr>
              <a:t>)</a:t>
            </a:r>
            <a:r>
              <a:rPr lang="zh-TW" altLang="en-US" sz="2400" dirty="0">
                <a:latin typeface="PMingLiU" panose="02020500000000000000" pitchFamily="18" charset="-120"/>
                <a:ea typeface="PMingLiU" panose="02020500000000000000" pitchFamily="18" charset="-120"/>
              </a:rPr>
              <a:t>，</a:t>
            </a:r>
            <a:r>
              <a:rPr lang="zh-TW" altLang="en-US" sz="2400" dirty="0"/>
              <a:t>衝擊強度均快速下降</a:t>
            </a:r>
            <a:r>
              <a:rPr lang="zh-TW" altLang="en-US" sz="2400" dirty="0">
                <a:latin typeface="PMingLiU" panose="02020500000000000000" pitchFamily="18" charset="-120"/>
                <a:ea typeface="PMingLiU" panose="02020500000000000000" pitchFamily="18" charset="-120"/>
              </a:rPr>
              <a:t>。此臨界距離與島的含量無關。</a:t>
            </a:r>
            <a:endParaRPr lang="en-US" altLang="zh-TW" sz="2400" dirty="0">
              <a:latin typeface="PMingLiU" panose="02020500000000000000" pitchFamily="18" charset="-120"/>
              <a:ea typeface="PMingLiU" panose="02020500000000000000" pitchFamily="18" charset="-120"/>
            </a:endParaRPr>
          </a:p>
          <a:p>
            <a:pPr marL="285750" indent="-285750">
              <a:lnSpc>
                <a:spcPts val="2800"/>
              </a:lnSpc>
              <a:buFont typeface="Wingdings" panose="05000000000000000000" pitchFamily="2" charset="2"/>
              <a:buChar char="n"/>
            </a:pPr>
            <a:r>
              <a:rPr lang="zh-TW" altLang="en-US" sz="2400" dirty="0">
                <a:latin typeface="PMingLiU" panose="02020500000000000000" pitchFamily="18" charset="-120"/>
                <a:ea typeface="PMingLiU" panose="02020500000000000000" pitchFamily="18" charset="-120"/>
              </a:rPr>
              <a:t>但若島與島的距離皆小於此臨界距離，則島含量愈多，</a:t>
            </a:r>
            <a:r>
              <a:rPr lang="zh-TW" altLang="en-US" sz="2400" dirty="0"/>
              <a:t>耐衝擊強度愈高</a:t>
            </a:r>
          </a:p>
          <a:p>
            <a:pPr>
              <a:lnSpc>
                <a:spcPts val="2800"/>
              </a:lnSpc>
              <a:spcBef>
                <a:spcPts val="0"/>
              </a:spcBef>
            </a:pPr>
            <a:endParaRPr lang="zh-TW" altLang="en-US" sz="2400" dirty="0"/>
          </a:p>
        </p:txBody>
      </p:sp>
    </p:spTree>
    <p:extLst>
      <p:ext uri="{BB962C8B-B14F-4D97-AF65-F5344CB8AC3E}">
        <p14:creationId xmlns:p14="http://schemas.microsoft.com/office/powerpoint/2010/main" val="1815117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6D399A-06D4-4E99-A908-2C02F7755F49}"/>
              </a:ext>
            </a:extLst>
          </p:cNvPr>
          <p:cNvSpPr>
            <a:spLocks noGrp="1"/>
          </p:cNvSpPr>
          <p:nvPr>
            <p:ph type="title"/>
          </p:nvPr>
        </p:nvSpPr>
        <p:spPr/>
        <p:txBody>
          <a:bodyPr/>
          <a:lstStyle/>
          <a:p>
            <a:r>
              <a:rPr lang="zh-TW" altLang="en-US" dirty="0"/>
              <a:t>二</a:t>
            </a:r>
            <a:r>
              <a:rPr lang="zh-TW" altLang="en-US" dirty="0">
                <a:latin typeface="新細明體"/>
                <a:ea typeface="新細明體"/>
              </a:rPr>
              <a:t>、</a:t>
            </a:r>
            <a:r>
              <a:rPr lang="zh-TW" altLang="en-US" dirty="0"/>
              <a:t>雙螺桿押出機及螺桿元件特性</a:t>
            </a:r>
          </a:p>
        </p:txBody>
      </p:sp>
      <p:sp>
        <p:nvSpPr>
          <p:cNvPr id="3" name="內容版面配置區 2">
            <a:extLst>
              <a:ext uri="{FF2B5EF4-FFF2-40B4-BE49-F238E27FC236}">
                <a16:creationId xmlns:a16="http://schemas.microsoft.com/office/drawing/2014/main" id="{E08B1710-49F8-48E7-9A93-0529BC614BC6}"/>
              </a:ext>
            </a:extLst>
          </p:cNvPr>
          <p:cNvSpPr>
            <a:spLocks noGrp="1"/>
          </p:cNvSpPr>
          <p:nvPr>
            <p:ph idx="1"/>
          </p:nvPr>
        </p:nvSpPr>
        <p:spPr/>
        <p:txBody>
          <a:bodyPr/>
          <a:lstStyle/>
          <a:p>
            <a:pPr>
              <a:buFont typeface="Wingdings" panose="05000000000000000000" pitchFamily="2" charset="2"/>
              <a:buChar char="n"/>
            </a:pPr>
            <a:r>
              <a:rPr lang="zh-TW" altLang="en-US" dirty="0"/>
              <a:t>雙螺桿押出機的分類及功能</a:t>
            </a:r>
            <a:endParaRPr lang="en-US" altLang="zh-TW" dirty="0"/>
          </a:p>
          <a:p>
            <a:pPr>
              <a:buFont typeface="Wingdings" panose="05000000000000000000" pitchFamily="2" charset="2"/>
              <a:buChar char="n"/>
            </a:pPr>
            <a:r>
              <a:rPr lang="zh-TW" altLang="en-US" dirty="0"/>
              <a:t>熔膠流動的比較</a:t>
            </a:r>
            <a:endParaRPr lang="en-US" altLang="zh-TW" dirty="0"/>
          </a:p>
          <a:p>
            <a:pPr>
              <a:buFont typeface="Wingdings" panose="05000000000000000000" pitchFamily="2" charset="2"/>
              <a:buChar char="n"/>
            </a:pPr>
            <a:r>
              <a:rPr lang="zh-TW" altLang="zh-TW" dirty="0"/>
              <a:t>雙螺桿元件之種類</a:t>
            </a:r>
            <a:r>
              <a:rPr lang="zh-TW" altLang="en-US" dirty="0"/>
              <a:t>及特性</a:t>
            </a:r>
            <a:endParaRPr lang="en-US" altLang="zh-TW" dirty="0"/>
          </a:p>
          <a:p>
            <a:endParaRPr lang="zh-TW" altLang="en-US" dirty="0"/>
          </a:p>
        </p:txBody>
      </p:sp>
    </p:spTree>
    <p:extLst>
      <p:ext uri="{BB962C8B-B14F-4D97-AF65-F5344CB8AC3E}">
        <p14:creationId xmlns:p14="http://schemas.microsoft.com/office/powerpoint/2010/main" val="1447910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7886700" cy="1059047"/>
          </a:xfrm>
        </p:spPr>
        <p:txBody>
          <a:bodyPr>
            <a:normAutofit/>
          </a:bodyPr>
          <a:lstStyle/>
          <a:p>
            <a:pPr algn="ctr"/>
            <a:r>
              <a:rPr lang="zh-TW" altLang="en-US" dirty="0"/>
              <a:t>雙螺桿押出機的分類及特性</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60848"/>
            <a:ext cx="828970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249957" y="1511678"/>
            <a:ext cx="8496944" cy="461665"/>
          </a:xfrm>
          <a:prstGeom prst="rect">
            <a:avLst/>
          </a:prstGeom>
          <a:solidFill>
            <a:srgbClr val="FFFF00"/>
          </a:solidFill>
        </p:spPr>
        <p:txBody>
          <a:bodyPr wrap="square" rtlCol="0">
            <a:spAutoFit/>
          </a:bodyPr>
          <a:lstStyle/>
          <a:p>
            <a:r>
              <a:rPr lang="zh-TW" altLang="en-US" sz="2400" dirty="0"/>
              <a:t>批次式</a:t>
            </a:r>
            <a:r>
              <a:rPr lang="en-US" altLang="zh-TW" sz="2400" dirty="0"/>
              <a:t>/</a:t>
            </a:r>
            <a:r>
              <a:rPr lang="zh-TW" altLang="en-US" sz="2400" dirty="0"/>
              <a:t>連續式</a:t>
            </a:r>
            <a:r>
              <a:rPr lang="zh-TW" altLang="en-US" sz="2400" dirty="0">
                <a:latin typeface="PMingLiU" panose="02020500000000000000" pitchFamily="18" charset="-120"/>
                <a:ea typeface="PMingLiU" panose="02020500000000000000" pitchFamily="18" charset="-120"/>
              </a:rPr>
              <a:t>、同向</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異向、咬合型</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非咬合型、平行</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錐</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斜</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形</a:t>
            </a:r>
            <a:endParaRPr lang="zh-TW" altLang="en-US" sz="2400"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26</a:t>
            </a:fld>
            <a:endParaRPr lang="zh-TW" altLang="en-US"/>
          </a:p>
        </p:txBody>
      </p:sp>
    </p:spTree>
    <p:extLst>
      <p:ext uri="{BB962C8B-B14F-4D97-AF65-F5344CB8AC3E}">
        <p14:creationId xmlns:p14="http://schemas.microsoft.com/office/powerpoint/2010/main" val="1074342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5661" y="562896"/>
            <a:ext cx="8229600" cy="562074"/>
          </a:xfrm>
        </p:spPr>
        <p:txBody>
          <a:bodyPr>
            <a:normAutofit fontScale="90000"/>
          </a:bodyPr>
          <a:lstStyle/>
          <a:p>
            <a:r>
              <a:rPr lang="zh-TW" altLang="en-US" dirty="0"/>
              <a:t>異向平行雙螺桿</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62" y="1392703"/>
            <a:ext cx="8007350"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圖片 3"/>
          <p:cNvPicPr>
            <a:picLocks noChangeAspect="1"/>
          </p:cNvPicPr>
          <p:nvPr/>
        </p:nvPicPr>
        <p:blipFill>
          <a:blip r:embed="rId3"/>
          <a:stretch>
            <a:fillRect/>
          </a:stretch>
        </p:blipFill>
        <p:spPr>
          <a:xfrm flipH="1">
            <a:off x="497298" y="3205832"/>
            <a:ext cx="7869114" cy="901705"/>
          </a:xfrm>
          <a:prstGeom prst="rect">
            <a:avLst/>
          </a:prstGeom>
        </p:spPr>
      </p:pic>
      <p:sp>
        <p:nvSpPr>
          <p:cNvPr id="5" name="矩形 4"/>
          <p:cNvSpPr/>
          <p:nvPr/>
        </p:nvSpPr>
        <p:spPr>
          <a:xfrm>
            <a:off x="2590049" y="2177405"/>
            <a:ext cx="4134465" cy="769441"/>
          </a:xfrm>
          <a:prstGeom prst="rect">
            <a:avLst/>
          </a:prstGeom>
        </p:spPr>
        <p:txBody>
          <a:bodyPr wrap="none">
            <a:spAutoFit/>
          </a:bodyPr>
          <a:lstStyle/>
          <a:p>
            <a:r>
              <a:rPr lang="zh-TW" altLang="en-US" sz="4400" dirty="0"/>
              <a:t>同向平行雙螺桿</a:t>
            </a:r>
          </a:p>
        </p:txBody>
      </p:sp>
      <p:sp>
        <p:nvSpPr>
          <p:cNvPr id="6" name="投影片編號版面配置區 5"/>
          <p:cNvSpPr>
            <a:spLocks noGrp="1"/>
          </p:cNvSpPr>
          <p:nvPr>
            <p:ph type="sldNum" sz="quarter" idx="12"/>
          </p:nvPr>
        </p:nvSpPr>
        <p:spPr/>
        <p:txBody>
          <a:bodyPr/>
          <a:lstStyle/>
          <a:p>
            <a:fld id="{66AB9A1D-52EA-46ED-A10E-5A368A6BD272}" type="slidenum">
              <a:rPr lang="zh-TW" altLang="en-US" smtClean="0"/>
              <a:t>27</a:t>
            </a:fld>
            <a:endParaRPr lang="zh-TW" altLang="en-US"/>
          </a:p>
        </p:txBody>
      </p:sp>
      <p:pic>
        <p:nvPicPr>
          <p:cNvPr id="7" name="Picture 2">
            <a:extLst>
              <a:ext uri="{FF2B5EF4-FFF2-40B4-BE49-F238E27FC236}">
                <a16:creationId xmlns:a16="http://schemas.microsoft.com/office/drawing/2014/main" id="{CAE047F5-FF10-4D1F-B5F1-02E1E027C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4709"/>
            <a:ext cx="8400165"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a:extLst>
              <a:ext uri="{FF2B5EF4-FFF2-40B4-BE49-F238E27FC236}">
                <a16:creationId xmlns:a16="http://schemas.microsoft.com/office/drawing/2014/main" id="{AAF1D6B7-6FC3-47B6-BEDB-FB7B178D3C90}"/>
              </a:ext>
            </a:extLst>
          </p:cNvPr>
          <p:cNvSpPr/>
          <p:nvPr/>
        </p:nvSpPr>
        <p:spPr>
          <a:xfrm>
            <a:off x="2807319" y="4336823"/>
            <a:ext cx="3775393" cy="707886"/>
          </a:xfrm>
          <a:prstGeom prst="rect">
            <a:avLst/>
          </a:prstGeom>
        </p:spPr>
        <p:txBody>
          <a:bodyPr wrap="none">
            <a:spAutoFit/>
          </a:bodyPr>
          <a:lstStyle/>
          <a:p>
            <a:r>
              <a:rPr lang="zh-TW" altLang="en-US" sz="4000" dirty="0"/>
              <a:t>異向錐形雙螺桿</a:t>
            </a:r>
          </a:p>
        </p:txBody>
      </p:sp>
    </p:spTree>
    <p:extLst>
      <p:ext uri="{BB962C8B-B14F-4D97-AF65-F5344CB8AC3E}">
        <p14:creationId xmlns:p14="http://schemas.microsoft.com/office/powerpoint/2010/main" val="3800354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FC0696B7-59AB-4BA7-8708-292EEA18FC53}" type="slidenum">
              <a:rPr lang="en-US" altLang="zh-TW" i="0" smtClean="0"/>
              <a:pPr eaLnBrk="1" hangingPunct="1"/>
              <a:t>28</a:t>
            </a:fld>
            <a:endParaRPr lang="en-US" altLang="zh-TW" i="0"/>
          </a:p>
        </p:txBody>
      </p:sp>
      <p:sp>
        <p:nvSpPr>
          <p:cNvPr id="27651" name="Rectangle 4"/>
          <p:cNvSpPr>
            <a:spLocks noGrp="1" noChangeArrowheads="1"/>
          </p:cNvSpPr>
          <p:nvPr>
            <p:ph type="title"/>
          </p:nvPr>
        </p:nvSpPr>
        <p:spPr/>
        <p:txBody>
          <a:bodyPr/>
          <a:lstStyle/>
          <a:p>
            <a:pPr eaLnBrk="1" hangingPunct="1"/>
            <a:r>
              <a:rPr lang="zh-TW" altLang="en-US" sz="4000" dirty="0"/>
              <a:t>不同種類雙螺桿押出機的功能比較</a:t>
            </a:r>
          </a:p>
        </p:txBody>
      </p:sp>
      <p:pic>
        <p:nvPicPr>
          <p:cNvPr id="276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567" y="1666791"/>
            <a:ext cx="70580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1406575" y="4443520"/>
            <a:ext cx="1086718" cy="338554"/>
          </a:xfrm>
          <a:prstGeom prst="rect">
            <a:avLst/>
          </a:prstGeom>
          <a:solidFill>
            <a:srgbClr val="FFFF00"/>
          </a:solidFill>
        </p:spPr>
        <p:txBody>
          <a:bodyPr wrap="square" rtlCol="0">
            <a:spAutoFit/>
          </a:bodyPr>
          <a:lstStyle/>
          <a:p>
            <a:r>
              <a:rPr lang="zh-TW" altLang="en-US" sz="1600" dirty="0"/>
              <a:t>自清特性</a:t>
            </a:r>
          </a:p>
        </p:txBody>
      </p:sp>
      <p:sp>
        <p:nvSpPr>
          <p:cNvPr id="3" name="文字方塊 2"/>
          <p:cNvSpPr txBox="1"/>
          <p:nvPr/>
        </p:nvSpPr>
        <p:spPr>
          <a:xfrm>
            <a:off x="7103481" y="1280597"/>
            <a:ext cx="1152624" cy="369332"/>
          </a:xfrm>
          <a:prstGeom prst="rect">
            <a:avLst/>
          </a:prstGeom>
          <a:solidFill>
            <a:srgbClr val="FFFF00"/>
          </a:solidFill>
        </p:spPr>
        <p:txBody>
          <a:bodyPr wrap="square" rtlCol="0">
            <a:spAutoFit/>
          </a:bodyPr>
          <a:lstStyle/>
          <a:p>
            <a:r>
              <a:rPr lang="zh-TW" altLang="en-US" dirty="0"/>
              <a:t>非咬合型</a:t>
            </a:r>
          </a:p>
        </p:txBody>
      </p:sp>
      <p:cxnSp>
        <p:nvCxnSpPr>
          <p:cNvPr id="6" name="直線單箭頭接點 5"/>
          <p:cNvCxnSpPr/>
          <p:nvPr/>
        </p:nvCxnSpPr>
        <p:spPr>
          <a:xfrm flipV="1">
            <a:off x="2627784" y="1417638"/>
            <a:ext cx="4452888" cy="264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936259" y="1259443"/>
            <a:ext cx="877163" cy="369332"/>
          </a:xfrm>
          <a:prstGeom prst="rect">
            <a:avLst/>
          </a:prstGeom>
          <a:solidFill>
            <a:srgbClr val="FFFF00"/>
          </a:solidFill>
        </p:spPr>
        <p:txBody>
          <a:bodyPr wrap="none">
            <a:spAutoFit/>
          </a:bodyPr>
          <a:lstStyle/>
          <a:p>
            <a:r>
              <a:rPr lang="zh-TW" altLang="en-US" dirty="0"/>
              <a:t>咬合型</a:t>
            </a:r>
          </a:p>
        </p:txBody>
      </p:sp>
      <p:cxnSp>
        <p:nvCxnSpPr>
          <p:cNvPr id="8" name="直線接點 7"/>
          <p:cNvCxnSpPr/>
          <p:nvPr/>
        </p:nvCxnSpPr>
        <p:spPr>
          <a:xfrm>
            <a:off x="2627784" y="1259443"/>
            <a:ext cx="0" cy="369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7080672" y="1246207"/>
            <a:ext cx="0" cy="3693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441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043E3F6B-7066-49DD-A009-849D5C2EB27C}" type="slidenum">
              <a:rPr lang="en-US" altLang="zh-TW" i="0" smtClean="0"/>
              <a:pPr eaLnBrk="1" hangingPunct="1"/>
              <a:t>29</a:t>
            </a:fld>
            <a:endParaRPr lang="en-US" altLang="zh-TW" i="0"/>
          </a:p>
        </p:txBody>
      </p:sp>
      <p:sp>
        <p:nvSpPr>
          <p:cNvPr id="30723" name="Rectangle 2"/>
          <p:cNvSpPr>
            <a:spLocks noGrp="1" noChangeArrowheads="1"/>
          </p:cNvSpPr>
          <p:nvPr>
            <p:ph type="title"/>
          </p:nvPr>
        </p:nvSpPr>
        <p:spPr>
          <a:xfrm>
            <a:off x="457200" y="274638"/>
            <a:ext cx="8229600" cy="777875"/>
          </a:xfrm>
        </p:spPr>
        <p:txBody>
          <a:bodyPr/>
          <a:lstStyle/>
          <a:p>
            <a:pPr algn="ctr" eaLnBrk="1" hangingPunct="1"/>
            <a:r>
              <a:rPr lang="zh-TW" altLang="en-US" dirty="0">
                <a:solidFill>
                  <a:schemeClr val="tx1"/>
                </a:solidFill>
              </a:rPr>
              <a:t>同向平行雙螺桿押出機</a:t>
            </a:r>
          </a:p>
        </p:txBody>
      </p:sp>
      <p:pic>
        <p:nvPicPr>
          <p:cNvPr id="30724" name="Picture 3" descr="t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981075"/>
            <a:ext cx="61563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47750"/>
            <a:ext cx="26654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254625"/>
            <a:ext cx="31686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24175"/>
            <a:ext cx="1512888"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4149725"/>
            <a:ext cx="1408112"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18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一</a:t>
            </a:r>
            <a:r>
              <a:rPr lang="zh-TW" altLang="en-US" dirty="0">
                <a:latin typeface="新細明體"/>
                <a:ea typeface="新細明體"/>
              </a:rPr>
              <a:t>、</a:t>
            </a:r>
            <a:r>
              <a:rPr lang="zh-TW" altLang="en-US" dirty="0">
                <a:latin typeface="新細明體"/>
              </a:rPr>
              <a:t>混煉</a:t>
            </a:r>
            <a:r>
              <a:rPr lang="en-US" altLang="zh-TW" dirty="0">
                <a:latin typeface="新細明體"/>
              </a:rPr>
              <a:t>(compounding)</a:t>
            </a:r>
            <a:r>
              <a:rPr lang="zh-TW" altLang="en-US" dirty="0">
                <a:latin typeface="新細明體"/>
              </a:rPr>
              <a:t>的 特性</a:t>
            </a:r>
            <a:endParaRPr lang="en-US" altLang="zh-TW" dirty="0">
              <a:latin typeface="新細明體"/>
            </a:endParaRPr>
          </a:p>
        </p:txBody>
      </p:sp>
      <p:sp>
        <p:nvSpPr>
          <p:cNvPr id="3" name="內容版面配置區 2"/>
          <p:cNvSpPr>
            <a:spLocks noGrp="1"/>
          </p:cNvSpPr>
          <p:nvPr>
            <p:ph idx="1"/>
          </p:nvPr>
        </p:nvSpPr>
        <p:spPr/>
        <p:txBody>
          <a:bodyPr>
            <a:normAutofit/>
          </a:bodyPr>
          <a:lstStyle/>
          <a:p>
            <a:pPr>
              <a:buFont typeface="Wingdings" panose="05000000000000000000" pitchFamily="2" charset="2"/>
              <a:buChar char="n"/>
            </a:pPr>
            <a:r>
              <a:rPr lang="zh-TW" altLang="en-US" dirty="0"/>
              <a:t>粉末狀固體與塑料的混煉</a:t>
            </a:r>
            <a:endParaRPr lang="en-US" altLang="zh-TW" dirty="0"/>
          </a:p>
          <a:p>
            <a:pPr lvl="1">
              <a:buFont typeface="Wingdings" panose="05000000000000000000" pitchFamily="2" charset="2"/>
              <a:buChar char="Ø"/>
            </a:pPr>
            <a:r>
              <a:rPr lang="zh-TW" altLang="en-US" dirty="0"/>
              <a:t>分散性</a:t>
            </a:r>
            <a:r>
              <a:rPr lang="en-US" altLang="zh-TW" dirty="0"/>
              <a:t>(dispersion)</a:t>
            </a:r>
            <a:r>
              <a:rPr lang="zh-TW" altLang="en-US" dirty="0"/>
              <a:t>與分佈</a:t>
            </a:r>
            <a:r>
              <a:rPr lang="en-US" altLang="zh-TW" dirty="0"/>
              <a:t>(distribution)</a:t>
            </a:r>
            <a:r>
              <a:rPr lang="zh-TW" altLang="en-US" dirty="0"/>
              <a:t>性</a:t>
            </a:r>
            <a:endParaRPr lang="en-US" altLang="zh-TW" dirty="0"/>
          </a:p>
          <a:p>
            <a:pPr lvl="1">
              <a:buFont typeface="Wingdings" panose="05000000000000000000" pitchFamily="2" charset="2"/>
              <a:buChar char="Ø"/>
            </a:pPr>
            <a:r>
              <a:rPr lang="zh-TW" altLang="en-US" dirty="0"/>
              <a:t>固體顆粒</a:t>
            </a:r>
            <a:r>
              <a:rPr lang="en-US" altLang="zh-TW" dirty="0"/>
              <a:t>(</a:t>
            </a:r>
            <a:r>
              <a:rPr lang="zh-TW" altLang="en-US" dirty="0"/>
              <a:t>一般無機物</a:t>
            </a:r>
            <a:r>
              <a:rPr lang="en-US" altLang="zh-TW" dirty="0"/>
              <a:t>)</a:t>
            </a:r>
            <a:r>
              <a:rPr lang="zh-TW" altLang="en-US" dirty="0"/>
              <a:t>在熔膠內的聚集行為</a:t>
            </a:r>
            <a:endParaRPr lang="en-US" altLang="zh-TW" dirty="0"/>
          </a:p>
          <a:p>
            <a:pPr lvl="1">
              <a:buFont typeface="Wingdings" panose="05000000000000000000" pitchFamily="2" charset="2"/>
              <a:buChar char="Ø"/>
            </a:pPr>
            <a:r>
              <a:rPr lang="zh-TW" altLang="en-US" dirty="0"/>
              <a:t>破碎聚集現象的關鍵</a:t>
            </a:r>
            <a:endParaRPr lang="en-US" altLang="zh-TW" dirty="0"/>
          </a:p>
          <a:p>
            <a:pPr lvl="1">
              <a:buFont typeface="Wingdings" panose="05000000000000000000" pitchFamily="2" charset="2"/>
              <a:buChar char="Ø"/>
            </a:pPr>
            <a:r>
              <a:rPr lang="zh-TW" altLang="en-US" dirty="0"/>
              <a:t>聚集現象對物性的影響</a:t>
            </a:r>
            <a:endParaRPr lang="en-US" altLang="zh-TW" dirty="0"/>
          </a:p>
          <a:p>
            <a:pPr lvl="1">
              <a:buFont typeface="Wingdings" panose="05000000000000000000" pitchFamily="2" charset="2"/>
              <a:buChar char="Ø"/>
            </a:pPr>
            <a:r>
              <a:rPr lang="zh-TW" altLang="en-US" dirty="0"/>
              <a:t>提高衝擊強度的混煉型態</a:t>
            </a:r>
            <a:endParaRPr lang="en-US" altLang="zh-TW" dirty="0"/>
          </a:p>
          <a:p>
            <a:pPr>
              <a:buFont typeface="Wingdings" panose="05000000000000000000" pitchFamily="2" charset="2"/>
              <a:buChar char="n"/>
            </a:pPr>
            <a:r>
              <a:rPr lang="zh-TW" altLang="en-US" dirty="0"/>
              <a:t>二種</a:t>
            </a:r>
            <a:r>
              <a:rPr lang="en-US" altLang="zh-TW" dirty="0"/>
              <a:t>(</a:t>
            </a:r>
            <a:r>
              <a:rPr lang="zh-TW" altLang="en-US" dirty="0"/>
              <a:t>或以上</a:t>
            </a:r>
            <a:r>
              <a:rPr lang="en-US" altLang="zh-TW" dirty="0"/>
              <a:t>)</a:t>
            </a:r>
            <a:r>
              <a:rPr lang="zh-TW" altLang="en-US" dirty="0"/>
              <a:t>不同塑料的混煉</a:t>
            </a:r>
            <a:r>
              <a:rPr lang="en-US" altLang="zh-TW" dirty="0"/>
              <a:t>(</a:t>
            </a:r>
            <a:r>
              <a:rPr lang="zh-TW" altLang="en-US" dirty="0"/>
              <a:t>又稱塑膠合金</a:t>
            </a:r>
            <a:r>
              <a:rPr lang="en-US" altLang="zh-TW" dirty="0"/>
              <a:t>)</a:t>
            </a:r>
          </a:p>
          <a:p>
            <a:pPr lvl="1">
              <a:buFont typeface="Wingdings" panose="05000000000000000000" pitchFamily="2" charset="2"/>
              <a:buChar char="Ø"/>
            </a:pPr>
            <a:r>
              <a:rPr lang="zh-TW" altLang="en-US" dirty="0"/>
              <a:t>融體混煉</a:t>
            </a:r>
            <a:r>
              <a:rPr lang="zh-TW" altLang="en-US" dirty="0">
                <a:latin typeface="新細明體"/>
              </a:rPr>
              <a:t>的型態</a:t>
            </a:r>
            <a:endParaRPr lang="en-US" altLang="zh-TW" dirty="0">
              <a:latin typeface="新細明體"/>
            </a:endParaRPr>
          </a:p>
          <a:p>
            <a:pPr lvl="1">
              <a:buFont typeface="Wingdings" panose="05000000000000000000" pitchFamily="2" charset="2"/>
              <a:buChar char="Ø"/>
            </a:pPr>
            <a:r>
              <a:rPr lang="zh-TW" altLang="en-US" dirty="0"/>
              <a:t>分散混合</a:t>
            </a:r>
            <a:r>
              <a:rPr lang="en-US" altLang="zh-TW" dirty="0"/>
              <a:t>(dispersion)</a:t>
            </a:r>
            <a:r>
              <a:rPr lang="zh-TW" altLang="en-US" dirty="0"/>
              <a:t>與分佈混合 </a:t>
            </a:r>
            <a:r>
              <a:rPr lang="en-US" altLang="zh-TW" dirty="0"/>
              <a:t>(distribution)</a:t>
            </a:r>
            <a:endParaRPr lang="en-US" altLang="zh-TW" dirty="0">
              <a:latin typeface="新細明體"/>
            </a:endParaRPr>
          </a:p>
          <a:p>
            <a:pPr lvl="1">
              <a:buFont typeface="Wingdings" panose="05000000000000000000" pitchFamily="2" charset="2"/>
              <a:buChar char="Ø"/>
            </a:pPr>
            <a:r>
              <a:rPr lang="zh-TW" altLang="en-US" dirty="0">
                <a:latin typeface="新細明體"/>
              </a:rPr>
              <a:t>達到理想</a:t>
            </a:r>
            <a:r>
              <a:rPr lang="zh-TW" altLang="en-US" dirty="0"/>
              <a:t>混煉</a:t>
            </a:r>
            <a:r>
              <a:rPr lang="zh-TW" altLang="en-US" dirty="0">
                <a:latin typeface="新細明體"/>
              </a:rPr>
              <a:t>型態的關鍵因素</a:t>
            </a:r>
            <a:endParaRPr lang="en-US" altLang="zh-TW" dirty="0">
              <a:latin typeface="新細明體"/>
            </a:endParaRPr>
          </a:p>
          <a:p>
            <a:pPr>
              <a:buFont typeface="Wingdings" panose="05000000000000000000" pitchFamily="2" charset="2"/>
              <a:buChar char="n"/>
            </a:pPr>
            <a:endParaRPr lang="zh-TW" altLang="en-US"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3</a:t>
            </a:fld>
            <a:endParaRPr lang="zh-TW" altLang="en-US"/>
          </a:p>
        </p:txBody>
      </p:sp>
    </p:spTree>
    <p:extLst>
      <p:ext uri="{BB962C8B-B14F-4D97-AF65-F5344CB8AC3E}">
        <p14:creationId xmlns:p14="http://schemas.microsoft.com/office/powerpoint/2010/main" val="3960484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76E533C7-A158-4831-A560-77C4EA0B8EAA}" type="slidenum">
              <a:rPr lang="en-US" altLang="zh-TW" i="0" smtClean="0"/>
              <a:pPr eaLnBrk="1" hangingPunct="1"/>
              <a:t>30</a:t>
            </a:fld>
            <a:endParaRPr lang="en-US" altLang="zh-TW" i="0"/>
          </a:p>
        </p:txBody>
      </p:sp>
      <p:sp>
        <p:nvSpPr>
          <p:cNvPr id="31747" name="Rectangle 4"/>
          <p:cNvSpPr>
            <a:spLocks noGrp="1" noChangeArrowheads="1"/>
          </p:cNvSpPr>
          <p:nvPr>
            <p:ph type="title"/>
          </p:nvPr>
        </p:nvSpPr>
        <p:spPr>
          <a:xfrm>
            <a:off x="628650" y="365126"/>
            <a:ext cx="7886700" cy="992187"/>
          </a:xfrm>
        </p:spPr>
        <p:txBody>
          <a:bodyPr/>
          <a:lstStyle/>
          <a:p>
            <a:pPr algn="ctr" eaLnBrk="1" hangingPunct="1"/>
            <a:r>
              <a:rPr lang="zh-TW" altLang="en-US" dirty="0">
                <a:solidFill>
                  <a:schemeClr val="tx1"/>
                </a:solidFill>
              </a:rPr>
              <a:t>同向雙螺桿押出機的各段功能</a:t>
            </a:r>
          </a:p>
        </p:txBody>
      </p:sp>
      <p:pic>
        <p:nvPicPr>
          <p:cNvPr id="317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7638"/>
            <a:ext cx="6985000" cy="52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6450360" y="4879022"/>
            <a:ext cx="2339280" cy="1477328"/>
          </a:xfrm>
          <a:prstGeom prst="rect">
            <a:avLst/>
          </a:prstGeom>
          <a:solidFill>
            <a:srgbClr val="FFFF00"/>
          </a:solidFill>
        </p:spPr>
        <p:txBody>
          <a:bodyPr wrap="square" rtlCol="0">
            <a:spAutoFit/>
          </a:bodyPr>
          <a:lstStyle/>
          <a:p>
            <a:r>
              <a:rPr lang="zh-TW" altLang="en-US" dirty="0"/>
              <a:t>螺桿分為數個功能段</a:t>
            </a:r>
            <a:r>
              <a:rPr lang="zh-TW" altLang="en-US" dirty="0">
                <a:latin typeface="PMingLiU" panose="02020500000000000000" pitchFamily="18" charset="-120"/>
                <a:ea typeface="PMingLiU" panose="02020500000000000000" pitchFamily="18" charset="-120"/>
              </a:rPr>
              <a:t>，每一段的</a:t>
            </a:r>
            <a:r>
              <a:rPr lang="zh-TW" altLang="en-US" dirty="0"/>
              <a:t>螺桿元件型態及排列</a:t>
            </a:r>
            <a:r>
              <a:rPr lang="zh-TW" altLang="en-US" dirty="0">
                <a:latin typeface="PMingLiU" panose="02020500000000000000" pitchFamily="18" charset="-120"/>
                <a:ea typeface="PMingLiU" panose="02020500000000000000" pitchFamily="18" charset="-120"/>
              </a:rPr>
              <a:t>，依照所需要的功能，組態</a:t>
            </a:r>
            <a:r>
              <a:rPr lang="zh-TW" altLang="en-US" dirty="0"/>
              <a:t>都不一樣</a:t>
            </a:r>
          </a:p>
        </p:txBody>
      </p:sp>
    </p:spTree>
    <p:extLst>
      <p:ext uri="{BB962C8B-B14F-4D97-AF65-F5344CB8AC3E}">
        <p14:creationId xmlns:p14="http://schemas.microsoft.com/office/powerpoint/2010/main" val="1770879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7FA2FF1F-0434-4901-A997-1B871F3CDB06}" type="slidenum">
              <a:rPr lang="en-US" altLang="zh-TW" i="0" smtClean="0"/>
              <a:pPr eaLnBrk="1" hangingPunct="1"/>
              <a:t>31</a:t>
            </a:fld>
            <a:endParaRPr lang="en-US" altLang="zh-TW" i="0"/>
          </a:p>
        </p:txBody>
      </p:sp>
      <p:sp>
        <p:nvSpPr>
          <p:cNvPr id="40963" name="Rectangle 4"/>
          <p:cNvSpPr>
            <a:spLocks noGrp="1" noChangeArrowheads="1"/>
          </p:cNvSpPr>
          <p:nvPr>
            <p:ph type="title"/>
          </p:nvPr>
        </p:nvSpPr>
        <p:spPr>
          <a:xfrm>
            <a:off x="628650" y="365126"/>
            <a:ext cx="8336446" cy="1325563"/>
          </a:xfrm>
        </p:spPr>
        <p:txBody>
          <a:bodyPr>
            <a:normAutofit/>
          </a:bodyPr>
          <a:lstStyle/>
          <a:p>
            <a:r>
              <a:rPr lang="zh-TW" altLang="en-US" dirty="0"/>
              <a:t>螺桿元件長短徑比對機械能</a:t>
            </a:r>
            <a:r>
              <a:rPr lang="en-US" altLang="zh-TW" dirty="0"/>
              <a:t>/</a:t>
            </a:r>
            <a:r>
              <a:rPr lang="zh-TW" altLang="en-US" dirty="0"/>
              <a:t>押出量的影響</a:t>
            </a:r>
          </a:p>
        </p:txBody>
      </p:sp>
      <p:pic>
        <p:nvPicPr>
          <p:cNvPr id="409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74715"/>
            <a:ext cx="7489825"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394455" y="1949517"/>
            <a:ext cx="937185" cy="1477328"/>
          </a:xfrm>
          <a:prstGeom prst="rect">
            <a:avLst/>
          </a:prstGeom>
          <a:solidFill>
            <a:srgbClr val="FFFF00"/>
          </a:solidFill>
        </p:spPr>
        <p:txBody>
          <a:bodyPr wrap="square" rtlCol="0">
            <a:spAutoFit/>
          </a:bodyPr>
          <a:lstStyle/>
          <a:p>
            <a:r>
              <a:rPr lang="zh-TW" altLang="en-US" dirty="0"/>
              <a:t>轉動螺桿所需的機械能</a:t>
            </a:r>
            <a:r>
              <a:rPr lang="en-US" altLang="zh-TW" dirty="0"/>
              <a:t>/</a:t>
            </a:r>
            <a:r>
              <a:rPr lang="zh-TW" altLang="en-US" dirty="0"/>
              <a:t>押出量</a:t>
            </a:r>
          </a:p>
        </p:txBody>
      </p:sp>
      <p:sp>
        <p:nvSpPr>
          <p:cNvPr id="3" name="文字方塊 2"/>
          <p:cNvSpPr txBox="1"/>
          <p:nvPr/>
        </p:nvSpPr>
        <p:spPr>
          <a:xfrm>
            <a:off x="5364088" y="3685674"/>
            <a:ext cx="1152128" cy="369332"/>
          </a:xfrm>
          <a:prstGeom prst="rect">
            <a:avLst/>
          </a:prstGeom>
          <a:solidFill>
            <a:srgbClr val="FFFF00"/>
          </a:solidFill>
        </p:spPr>
        <p:txBody>
          <a:bodyPr wrap="square" rtlCol="0">
            <a:spAutoFit/>
          </a:bodyPr>
          <a:lstStyle/>
          <a:p>
            <a:r>
              <a:rPr lang="zh-TW" altLang="en-US" dirty="0"/>
              <a:t>能耗較低</a:t>
            </a:r>
          </a:p>
        </p:txBody>
      </p:sp>
    </p:spTree>
    <p:extLst>
      <p:ext uri="{BB962C8B-B14F-4D97-AF65-F5344CB8AC3E}">
        <p14:creationId xmlns:p14="http://schemas.microsoft.com/office/powerpoint/2010/main" val="4231716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8096CC96-60D5-4B65-A45C-9A638EC66169}" type="slidenum">
              <a:rPr lang="en-US" altLang="zh-TW" i="0" smtClean="0"/>
              <a:pPr eaLnBrk="1" hangingPunct="1"/>
              <a:t>32</a:t>
            </a:fld>
            <a:endParaRPr lang="en-US" altLang="zh-TW" i="0"/>
          </a:p>
        </p:txBody>
      </p:sp>
      <p:sp>
        <p:nvSpPr>
          <p:cNvPr id="41987" name="Rectangle 4"/>
          <p:cNvSpPr>
            <a:spLocks noGrp="1" noChangeArrowheads="1"/>
          </p:cNvSpPr>
          <p:nvPr>
            <p:ph type="title"/>
          </p:nvPr>
        </p:nvSpPr>
        <p:spPr>
          <a:xfrm>
            <a:off x="0" y="274638"/>
            <a:ext cx="8686800" cy="1143000"/>
          </a:xfrm>
        </p:spPr>
        <p:txBody>
          <a:bodyPr/>
          <a:lstStyle/>
          <a:p>
            <a:pPr eaLnBrk="1" hangingPunct="1"/>
            <a:r>
              <a:rPr lang="zh-TW" altLang="en-US" sz="4000"/>
              <a:t>雙軸押出機螺桿溝深與剪切率的關係</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88392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192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投影片編號版面配置區 5"/>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F608CB58-F144-491C-9D2D-CAF635E0337B}" type="slidenum">
              <a:rPr lang="en-US" altLang="zh-TW" i="0" smtClean="0"/>
              <a:pPr eaLnBrk="1" hangingPunct="1"/>
              <a:t>33</a:t>
            </a:fld>
            <a:endParaRPr lang="en-US" altLang="zh-TW" i="0"/>
          </a:p>
        </p:txBody>
      </p:sp>
      <p:sp>
        <p:nvSpPr>
          <p:cNvPr id="36867" name="Rectangle 2"/>
          <p:cNvSpPr>
            <a:spLocks noGrp="1" noChangeArrowheads="1"/>
          </p:cNvSpPr>
          <p:nvPr>
            <p:ph type="title"/>
          </p:nvPr>
        </p:nvSpPr>
        <p:spPr>
          <a:xfrm>
            <a:off x="684213" y="333375"/>
            <a:ext cx="7772400" cy="850900"/>
          </a:xfrm>
        </p:spPr>
        <p:txBody>
          <a:bodyPr>
            <a:normAutofit fontScale="90000"/>
          </a:bodyPr>
          <a:lstStyle/>
          <a:p>
            <a:pPr algn="ctr"/>
            <a:r>
              <a:rPr lang="zh-TW" altLang="en-US" dirty="0"/>
              <a:t>同向雙螺桿押出機內的熔膠流動</a:t>
            </a:r>
          </a:p>
        </p:txBody>
      </p:sp>
      <p:pic>
        <p:nvPicPr>
          <p:cNvPr id="36869" name="Picture 4" descr="tw-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396" y="1484312"/>
            <a:ext cx="4344626" cy="49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tw-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79512"/>
            <a:ext cx="3740943" cy="160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67" y="5187156"/>
            <a:ext cx="4234581" cy="112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226" y="3968823"/>
            <a:ext cx="18192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746" y="2844354"/>
            <a:ext cx="393382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784" y="4083122"/>
            <a:ext cx="150495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35490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投影片編號版面配置區 5"/>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C53974A2-2EFA-49A9-B8B3-BD2A2736E309}" type="slidenum">
              <a:rPr lang="en-US" altLang="zh-TW" i="0" smtClean="0"/>
              <a:pPr eaLnBrk="1" hangingPunct="1"/>
              <a:t>34</a:t>
            </a:fld>
            <a:endParaRPr lang="en-US" altLang="zh-TW" i="0"/>
          </a:p>
        </p:txBody>
      </p:sp>
      <p:sp>
        <p:nvSpPr>
          <p:cNvPr id="37891" name="Rectangle 2"/>
          <p:cNvSpPr>
            <a:spLocks noGrp="1" noChangeArrowheads="1"/>
          </p:cNvSpPr>
          <p:nvPr>
            <p:ph type="title"/>
          </p:nvPr>
        </p:nvSpPr>
        <p:spPr>
          <a:xfrm>
            <a:off x="684213" y="260350"/>
            <a:ext cx="7772400" cy="1143000"/>
          </a:xfrm>
        </p:spPr>
        <p:txBody>
          <a:bodyPr>
            <a:normAutofit/>
          </a:bodyPr>
          <a:lstStyle/>
          <a:p>
            <a:pPr algn="ctr"/>
            <a:r>
              <a:rPr lang="zh-TW" altLang="zh-TW" dirty="0"/>
              <a:t>雙螺桿元件之種類</a:t>
            </a:r>
            <a:r>
              <a:rPr lang="en-US" altLang="zh-TW" dirty="0"/>
              <a:t>(</a:t>
            </a:r>
            <a:r>
              <a:rPr lang="zh-TW" altLang="en-US" dirty="0"/>
              <a:t>輸送與碟形</a:t>
            </a:r>
            <a:r>
              <a:rPr lang="en-US" altLang="zh-TW" dirty="0"/>
              <a:t>)</a:t>
            </a:r>
            <a:endParaRPr lang="zh-TW" altLang="en-US" dirty="0"/>
          </a:p>
        </p:txBody>
      </p:sp>
      <p:pic>
        <p:nvPicPr>
          <p:cNvPr id="37892" name="Picture 3" descr="tw-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277" y="1081521"/>
            <a:ext cx="3024188"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tw-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059" y="4183708"/>
            <a:ext cx="32226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descr="tw-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09" y="1488475"/>
            <a:ext cx="3382962"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6" descr="tw-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25" y="4085561"/>
            <a:ext cx="2628140" cy="239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57065" y="3631104"/>
            <a:ext cx="1961902" cy="400110"/>
          </a:xfrm>
          <a:prstGeom prst="rect">
            <a:avLst/>
          </a:prstGeom>
          <a:noFill/>
        </p:spPr>
        <p:txBody>
          <a:bodyPr wrap="square" rtlCol="0">
            <a:spAutoFit/>
          </a:bodyPr>
          <a:lstStyle/>
          <a:p>
            <a:r>
              <a:rPr lang="zh-TW" altLang="en-US" sz="2000" dirty="0"/>
              <a:t>輸送</a:t>
            </a:r>
            <a:r>
              <a:rPr lang="en-US" altLang="zh-TW" sz="2000" dirty="0"/>
              <a:t>(</a:t>
            </a:r>
            <a:r>
              <a:rPr lang="zh-TW" altLang="en-US" sz="2000" dirty="0"/>
              <a:t>螺旋</a:t>
            </a:r>
            <a:r>
              <a:rPr lang="en-US" altLang="zh-TW" sz="2000" dirty="0"/>
              <a:t>)</a:t>
            </a:r>
            <a:r>
              <a:rPr lang="zh-TW" altLang="en-US" sz="2000" dirty="0"/>
              <a:t>元件</a:t>
            </a:r>
          </a:p>
        </p:txBody>
      </p:sp>
      <p:sp>
        <p:nvSpPr>
          <p:cNvPr id="9" name="文字方塊 8"/>
          <p:cNvSpPr txBox="1"/>
          <p:nvPr/>
        </p:nvSpPr>
        <p:spPr>
          <a:xfrm>
            <a:off x="2940297" y="3662497"/>
            <a:ext cx="1961902" cy="400110"/>
          </a:xfrm>
          <a:prstGeom prst="rect">
            <a:avLst/>
          </a:prstGeom>
          <a:noFill/>
        </p:spPr>
        <p:txBody>
          <a:bodyPr wrap="square" rtlCol="0">
            <a:spAutoFit/>
          </a:bodyPr>
          <a:lstStyle/>
          <a:p>
            <a:r>
              <a:rPr lang="zh-TW" altLang="en-US" sz="2000" dirty="0"/>
              <a:t>碟型</a:t>
            </a:r>
            <a:r>
              <a:rPr lang="en-US" altLang="zh-TW" sz="2000" dirty="0"/>
              <a:t>(</a:t>
            </a:r>
            <a:r>
              <a:rPr lang="zh-TW" altLang="en-US" sz="2000" dirty="0"/>
              <a:t>捏合</a:t>
            </a:r>
            <a:r>
              <a:rPr lang="en-US" altLang="zh-TW" sz="2000" dirty="0"/>
              <a:t>)</a:t>
            </a:r>
            <a:r>
              <a:rPr lang="zh-TW" altLang="en-US" sz="2000" dirty="0"/>
              <a:t>元件</a:t>
            </a:r>
          </a:p>
        </p:txBody>
      </p:sp>
      <p:sp>
        <p:nvSpPr>
          <p:cNvPr id="3" name="文字方塊 2"/>
          <p:cNvSpPr txBox="1"/>
          <p:nvPr/>
        </p:nvSpPr>
        <p:spPr>
          <a:xfrm>
            <a:off x="7444112" y="1398172"/>
            <a:ext cx="705159" cy="369332"/>
          </a:xfrm>
          <a:prstGeom prst="rect">
            <a:avLst/>
          </a:prstGeom>
          <a:noFill/>
        </p:spPr>
        <p:txBody>
          <a:bodyPr wrap="square" rtlCol="0">
            <a:spAutoFit/>
          </a:bodyPr>
          <a:lstStyle/>
          <a:p>
            <a:r>
              <a:rPr lang="zh-TW" altLang="en-US" dirty="0"/>
              <a:t>一牙</a:t>
            </a:r>
          </a:p>
        </p:txBody>
      </p:sp>
      <p:sp>
        <p:nvSpPr>
          <p:cNvPr id="11" name="文字方塊 10"/>
          <p:cNvSpPr txBox="1"/>
          <p:nvPr/>
        </p:nvSpPr>
        <p:spPr>
          <a:xfrm>
            <a:off x="7479789" y="1936096"/>
            <a:ext cx="705159" cy="369332"/>
          </a:xfrm>
          <a:prstGeom prst="rect">
            <a:avLst/>
          </a:prstGeom>
          <a:noFill/>
        </p:spPr>
        <p:txBody>
          <a:bodyPr wrap="square" rtlCol="0">
            <a:spAutoFit/>
          </a:bodyPr>
          <a:lstStyle/>
          <a:p>
            <a:r>
              <a:rPr lang="zh-TW" altLang="en-US" dirty="0"/>
              <a:t>二牙</a:t>
            </a:r>
          </a:p>
        </p:txBody>
      </p:sp>
      <p:sp>
        <p:nvSpPr>
          <p:cNvPr id="12" name="文字方塊 11"/>
          <p:cNvSpPr txBox="1"/>
          <p:nvPr/>
        </p:nvSpPr>
        <p:spPr>
          <a:xfrm>
            <a:off x="7396544" y="2530681"/>
            <a:ext cx="705159" cy="369332"/>
          </a:xfrm>
          <a:prstGeom prst="rect">
            <a:avLst/>
          </a:prstGeom>
          <a:noFill/>
        </p:spPr>
        <p:txBody>
          <a:bodyPr wrap="square" rtlCol="0">
            <a:spAutoFit/>
          </a:bodyPr>
          <a:lstStyle/>
          <a:p>
            <a:r>
              <a:rPr lang="zh-TW" altLang="en-US" dirty="0"/>
              <a:t>三牙</a:t>
            </a:r>
          </a:p>
        </p:txBody>
      </p:sp>
      <p:sp>
        <p:nvSpPr>
          <p:cNvPr id="13" name="文字方塊 12"/>
          <p:cNvSpPr txBox="1"/>
          <p:nvPr/>
        </p:nvSpPr>
        <p:spPr>
          <a:xfrm>
            <a:off x="7491681" y="3029672"/>
            <a:ext cx="705159" cy="369332"/>
          </a:xfrm>
          <a:prstGeom prst="rect">
            <a:avLst/>
          </a:prstGeom>
          <a:noFill/>
        </p:spPr>
        <p:txBody>
          <a:bodyPr wrap="square" rtlCol="0">
            <a:spAutoFit/>
          </a:bodyPr>
          <a:lstStyle/>
          <a:p>
            <a:r>
              <a:rPr lang="zh-TW" altLang="en-US" dirty="0"/>
              <a:t>四牙</a:t>
            </a:r>
          </a:p>
        </p:txBody>
      </p:sp>
      <p:pic>
        <p:nvPicPr>
          <p:cNvPr id="14" name="Picture 5">
            <a:extLst>
              <a:ext uri="{FF2B5EF4-FFF2-40B4-BE49-F238E27FC236}">
                <a16:creationId xmlns:a16="http://schemas.microsoft.com/office/drawing/2014/main" id="{6EDDFA82-4998-46DF-97F7-DFF24CFFE8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7305" y="3631104"/>
            <a:ext cx="2617643" cy="3024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73354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DF88F6-05F2-475F-8147-FD67588D5FE8}"/>
              </a:ext>
            </a:extLst>
          </p:cNvPr>
          <p:cNvSpPr>
            <a:spLocks noGrp="1"/>
          </p:cNvSpPr>
          <p:nvPr>
            <p:ph type="title"/>
          </p:nvPr>
        </p:nvSpPr>
        <p:spPr/>
        <p:txBody>
          <a:bodyPr/>
          <a:lstStyle/>
          <a:p>
            <a:pPr algn="ctr"/>
            <a:r>
              <a:rPr lang="zh-TW" altLang="en-US" dirty="0"/>
              <a:t>混合元件之種類 </a:t>
            </a:r>
          </a:p>
        </p:txBody>
      </p:sp>
      <p:sp>
        <p:nvSpPr>
          <p:cNvPr id="4" name="矩形 3">
            <a:extLst>
              <a:ext uri="{FF2B5EF4-FFF2-40B4-BE49-F238E27FC236}">
                <a16:creationId xmlns:a16="http://schemas.microsoft.com/office/drawing/2014/main" id="{812C45D6-2736-4C7F-8336-F342750F0C39}"/>
              </a:ext>
            </a:extLst>
          </p:cNvPr>
          <p:cNvSpPr/>
          <p:nvPr/>
        </p:nvSpPr>
        <p:spPr>
          <a:xfrm>
            <a:off x="260818" y="2141096"/>
            <a:ext cx="2646878" cy="646331"/>
          </a:xfrm>
          <a:prstGeom prst="rect">
            <a:avLst/>
          </a:prstGeom>
        </p:spPr>
        <p:txBody>
          <a:bodyPr wrap="none">
            <a:spAutoFit/>
          </a:bodyPr>
          <a:lstStyle/>
          <a:p>
            <a:pPr algn="ctr"/>
            <a:r>
              <a:rPr lang="en-US" altLang="zh-TW"/>
              <a:t>Screw Mixing Elements </a:t>
            </a:r>
          </a:p>
          <a:p>
            <a:pPr algn="ctr"/>
            <a:r>
              <a:rPr lang="en-US" altLang="zh-TW"/>
              <a:t>(SME)</a:t>
            </a:r>
            <a:endParaRPr lang="zh-TW" altLang="en-US"/>
          </a:p>
        </p:txBody>
      </p:sp>
      <p:pic>
        <p:nvPicPr>
          <p:cNvPr id="5" name="圖片 4">
            <a:extLst>
              <a:ext uri="{FF2B5EF4-FFF2-40B4-BE49-F238E27FC236}">
                <a16:creationId xmlns:a16="http://schemas.microsoft.com/office/drawing/2014/main" id="{2FD83E73-5854-4B61-AB74-70FD478A6894}"/>
              </a:ext>
            </a:extLst>
          </p:cNvPr>
          <p:cNvPicPr>
            <a:picLocks noChangeAspect="1"/>
          </p:cNvPicPr>
          <p:nvPr/>
        </p:nvPicPr>
        <p:blipFill>
          <a:blip r:embed="rId2"/>
          <a:stretch>
            <a:fillRect/>
          </a:stretch>
        </p:blipFill>
        <p:spPr>
          <a:xfrm>
            <a:off x="3501522" y="3119698"/>
            <a:ext cx="2262371" cy="2116237"/>
          </a:xfrm>
          <a:prstGeom prst="rect">
            <a:avLst/>
          </a:prstGeom>
        </p:spPr>
      </p:pic>
      <p:sp>
        <p:nvSpPr>
          <p:cNvPr id="6" name="矩形 5">
            <a:extLst>
              <a:ext uri="{FF2B5EF4-FFF2-40B4-BE49-F238E27FC236}">
                <a16:creationId xmlns:a16="http://schemas.microsoft.com/office/drawing/2014/main" id="{8589C67B-99AF-4886-8431-DD375B48DFE4}"/>
              </a:ext>
            </a:extLst>
          </p:cNvPr>
          <p:cNvSpPr/>
          <p:nvPr/>
        </p:nvSpPr>
        <p:spPr>
          <a:xfrm>
            <a:off x="3015693" y="2134743"/>
            <a:ext cx="2595582" cy="646331"/>
          </a:xfrm>
          <a:prstGeom prst="rect">
            <a:avLst/>
          </a:prstGeom>
        </p:spPr>
        <p:txBody>
          <a:bodyPr wrap="none">
            <a:spAutoFit/>
          </a:bodyPr>
          <a:lstStyle/>
          <a:p>
            <a:pPr algn="ctr"/>
            <a:r>
              <a:rPr lang="en-US" altLang="zh-TW"/>
              <a:t>Zester Mixing Elements</a:t>
            </a:r>
          </a:p>
          <a:p>
            <a:pPr algn="ctr"/>
            <a:r>
              <a:rPr lang="en-US" altLang="zh-TW"/>
              <a:t>(ZME)</a:t>
            </a:r>
            <a:endParaRPr lang="zh-TW" altLang="en-US"/>
          </a:p>
        </p:txBody>
      </p:sp>
      <p:pic>
        <p:nvPicPr>
          <p:cNvPr id="7" name="圖片 6">
            <a:extLst>
              <a:ext uri="{FF2B5EF4-FFF2-40B4-BE49-F238E27FC236}">
                <a16:creationId xmlns:a16="http://schemas.microsoft.com/office/drawing/2014/main" id="{83509BA2-A31A-4C9B-B915-F3E4A0835C3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57255" y="3055199"/>
            <a:ext cx="2340438" cy="2351688"/>
          </a:xfrm>
          <a:prstGeom prst="rect">
            <a:avLst/>
          </a:prstGeom>
        </p:spPr>
      </p:pic>
      <p:sp>
        <p:nvSpPr>
          <p:cNvPr id="8" name="矩形 7">
            <a:extLst>
              <a:ext uri="{FF2B5EF4-FFF2-40B4-BE49-F238E27FC236}">
                <a16:creationId xmlns:a16="http://schemas.microsoft.com/office/drawing/2014/main" id="{7449EE93-8056-4B4F-876B-E6A9EC14D399}"/>
              </a:ext>
            </a:extLst>
          </p:cNvPr>
          <p:cNvSpPr/>
          <p:nvPr/>
        </p:nvSpPr>
        <p:spPr>
          <a:xfrm>
            <a:off x="5619691" y="2134743"/>
            <a:ext cx="3420552" cy="646331"/>
          </a:xfrm>
          <a:prstGeom prst="rect">
            <a:avLst/>
          </a:prstGeom>
        </p:spPr>
        <p:txBody>
          <a:bodyPr wrap="none">
            <a:spAutoFit/>
          </a:bodyPr>
          <a:lstStyle/>
          <a:p>
            <a:pPr algn="ctr"/>
            <a:r>
              <a:rPr lang="en-US" altLang="zh-TW"/>
              <a:t>Turbine Mixing Screw Elements</a:t>
            </a:r>
          </a:p>
          <a:p>
            <a:pPr algn="ctr"/>
            <a:r>
              <a:rPr lang="en-US" altLang="zh-TW"/>
              <a:t>(TME)</a:t>
            </a:r>
            <a:endParaRPr lang="zh-TW" altLang="en-US"/>
          </a:p>
        </p:txBody>
      </p:sp>
      <p:pic>
        <p:nvPicPr>
          <p:cNvPr id="9" name="Picture 2" descr="Screw Mixing Elements (SME)">
            <a:extLst>
              <a:ext uri="{FF2B5EF4-FFF2-40B4-BE49-F238E27FC236}">
                <a16:creationId xmlns:a16="http://schemas.microsoft.com/office/drawing/2014/main" id="{7CB299F4-C2AC-4A16-8457-D2BA26EAD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33" y="2252499"/>
            <a:ext cx="3154388" cy="3154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C73A049A-2D4C-43F8-A4C0-27116AF3D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4756586"/>
            <a:ext cx="1869504" cy="184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72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群組 77"/>
          <p:cNvGrpSpPr/>
          <p:nvPr/>
        </p:nvGrpSpPr>
        <p:grpSpPr>
          <a:xfrm>
            <a:off x="138866" y="4834200"/>
            <a:ext cx="1709769" cy="1309638"/>
            <a:chOff x="8595489" y="2936059"/>
            <a:chExt cx="2045548" cy="1886747"/>
          </a:xfrm>
        </p:grpSpPr>
        <p:pic>
          <p:nvPicPr>
            <p:cNvPr id="57" name="圖片 56"/>
            <p:cNvPicPr>
              <a:picLocks noChangeAspect="1"/>
            </p:cNvPicPr>
            <p:nvPr/>
          </p:nvPicPr>
          <p:blipFill rotWithShape="1">
            <a:blip r:embed="rId2"/>
            <a:srcRect l="3403" b="1646"/>
            <a:stretch/>
          </p:blipFill>
          <p:spPr>
            <a:xfrm>
              <a:off x="8967909" y="2936059"/>
              <a:ext cx="1078016" cy="1173878"/>
            </a:xfrm>
            <a:prstGeom prst="rect">
              <a:avLst/>
            </a:prstGeom>
          </p:spPr>
        </p:pic>
        <p:grpSp>
          <p:nvGrpSpPr>
            <p:cNvPr id="77" name="群組 76"/>
            <p:cNvGrpSpPr/>
            <p:nvPr/>
          </p:nvGrpSpPr>
          <p:grpSpPr>
            <a:xfrm>
              <a:off x="8595489" y="4379403"/>
              <a:ext cx="2045548" cy="443403"/>
              <a:chOff x="8796797" y="4372663"/>
              <a:chExt cx="2045548" cy="443403"/>
            </a:xfrm>
          </p:grpSpPr>
          <p:sp>
            <p:nvSpPr>
              <p:cNvPr id="65" name="矩形 64">
                <a:extLst>
                  <a:ext uri="{FF2B5EF4-FFF2-40B4-BE49-F238E27FC236}">
                    <a16:creationId xmlns:a16="http://schemas.microsoft.com/office/drawing/2014/main" id="{843B5F5E-8727-45F7-931C-C6BAD1B52428}"/>
                  </a:ext>
                </a:extLst>
              </p:cNvPr>
              <p:cNvSpPr/>
              <p:nvPr/>
            </p:nvSpPr>
            <p:spPr>
              <a:xfrm>
                <a:off x="9020756" y="4372663"/>
                <a:ext cx="1821589" cy="443403"/>
              </a:xfrm>
              <a:prstGeom prst="rect">
                <a:avLst/>
              </a:prstGeom>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latin typeface="標楷體" panose="03000509000000000000" pitchFamily="65" charset="-120"/>
                    <a:ea typeface="標楷體" panose="03000509000000000000" pitchFamily="65" charset="-120"/>
                  </a:rPr>
                  <a:t>KB-2-48-9.6-90</a:t>
                </a:r>
                <a:r>
                  <a:rPr lang="en-US" altLang="zh-TW" dirty="0"/>
                  <a:t>°</a:t>
                </a:r>
                <a:endParaRPr lang="en-US" altLang="zh-TW" dirty="0">
                  <a:latin typeface="標楷體" panose="03000509000000000000" pitchFamily="65" charset="-120"/>
                  <a:ea typeface="標楷體" panose="03000509000000000000" pitchFamily="65" charset="-120"/>
                </a:endParaRPr>
              </a:p>
            </p:txBody>
          </p:sp>
          <p:sp>
            <p:nvSpPr>
              <p:cNvPr id="66" name="矩形 65">
                <a:extLst>
                  <a:ext uri="{FF2B5EF4-FFF2-40B4-BE49-F238E27FC236}">
                    <a16:creationId xmlns:a16="http://schemas.microsoft.com/office/drawing/2014/main" id="{9B2A6151-2709-469C-A9ED-66049E15C879}"/>
                  </a:ext>
                </a:extLst>
              </p:cNvPr>
              <p:cNvSpPr/>
              <p:nvPr/>
            </p:nvSpPr>
            <p:spPr>
              <a:xfrm>
                <a:off x="8796797" y="4372663"/>
                <a:ext cx="270744" cy="443403"/>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solidFill>
                      <a:srgbClr val="FF0000"/>
                    </a:solidFill>
                    <a:latin typeface="標楷體" panose="03000509000000000000" pitchFamily="65" charset="-120"/>
                    <a:ea typeface="標楷體" panose="03000509000000000000" pitchFamily="65" charset="-120"/>
                  </a:rPr>
                  <a:t>6</a:t>
                </a:r>
              </a:p>
            </p:txBody>
          </p:sp>
        </p:grpSp>
      </p:grpSp>
      <p:grpSp>
        <p:nvGrpSpPr>
          <p:cNvPr id="95" name="群組 94"/>
          <p:cNvGrpSpPr/>
          <p:nvPr/>
        </p:nvGrpSpPr>
        <p:grpSpPr>
          <a:xfrm>
            <a:off x="5510714" y="3148548"/>
            <a:ext cx="1511036" cy="1285309"/>
            <a:chOff x="6130772" y="2836746"/>
            <a:chExt cx="1807787" cy="1851696"/>
          </a:xfrm>
        </p:grpSpPr>
        <p:pic>
          <p:nvPicPr>
            <p:cNvPr id="7" name="圖片 6"/>
            <p:cNvPicPr>
              <a:picLocks noChangeAspect="1"/>
            </p:cNvPicPr>
            <p:nvPr/>
          </p:nvPicPr>
          <p:blipFill rotWithShape="1">
            <a:blip r:embed="rId3"/>
            <a:srcRect l="16809" t="14049" r="14445" b="3777"/>
            <a:stretch/>
          </p:blipFill>
          <p:spPr>
            <a:xfrm>
              <a:off x="6452480" y="2836746"/>
              <a:ext cx="1169114" cy="1169114"/>
            </a:xfrm>
            <a:prstGeom prst="rect">
              <a:avLst/>
            </a:prstGeom>
          </p:spPr>
        </p:pic>
        <p:grpSp>
          <p:nvGrpSpPr>
            <p:cNvPr id="82" name="群組 81"/>
            <p:cNvGrpSpPr/>
            <p:nvPr/>
          </p:nvGrpSpPr>
          <p:grpSpPr>
            <a:xfrm>
              <a:off x="6130772" y="4245039"/>
              <a:ext cx="1807787" cy="443403"/>
              <a:chOff x="4602962" y="5565583"/>
              <a:chExt cx="1807787" cy="443403"/>
            </a:xfrm>
          </p:grpSpPr>
          <p:sp>
            <p:nvSpPr>
              <p:cNvPr id="67" name="矩形 66">
                <a:extLst>
                  <a:ext uri="{FF2B5EF4-FFF2-40B4-BE49-F238E27FC236}">
                    <a16:creationId xmlns:a16="http://schemas.microsoft.com/office/drawing/2014/main" id="{843B5F5E-8727-45F7-931C-C6BAD1B52428}"/>
                  </a:ext>
                </a:extLst>
              </p:cNvPr>
              <p:cNvSpPr/>
              <p:nvPr/>
            </p:nvSpPr>
            <p:spPr>
              <a:xfrm>
                <a:off x="4826923" y="5565583"/>
                <a:ext cx="1583826" cy="443402"/>
              </a:xfrm>
              <a:prstGeom prst="rect">
                <a:avLst/>
              </a:prstGeom>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latin typeface="標楷體" panose="03000509000000000000" pitchFamily="65" charset="-120"/>
                    <a:ea typeface="標楷體" panose="03000509000000000000" pitchFamily="65" charset="-120"/>
                  </a:rPr>
                  <a:t>GFA-2-72-72</a:t>
                </a:r>
              </a:p>
            </p:txBody>
          </p:sp>
          <p:sp>
            <p:nvSpPr>
              <p:cNvPr id="68" name="矩形 67">
                <a:extLst>
                  <a:ext uri="{FF2B5EF4-FFF2-40B4-BE49-F238E27FC236}">
                    <a16:creationId xmlns:a16="http://schemas.microsoft.com/office/drawing/2014/main" id="{9B2A6151-2709-469C-A9ED-66049E15C879}"/>
                  </a:ext>
                </a:extLst>
              </p:cNvPr>
              <p:cNvSpPr/>
              <p:nvPr/>
            </p:nvSpPr>
            <p:spPr>
              <a:xfrm>
                <a:off x="4602962" y="5565583"/>
                <a:ext cx="270744" cy="443403"/>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solidFill>
                      <a:srgbClr val="FF0000"/>
                    </a:solidFill>
                    <a:latin typeface="標楷體" panose="03000509000000000000" pitchFamily="65" charset="-120"/>
                    <a:ea typeface="標楷體" panose="03000509000000000000" pitchFamily="65" charset="-120"/>
                  </a:rPr>
                  <a:t>4</a:t>
                </a:r>
              </a:p>
            </p:txBody>
          </p:sp>
        </p:grpSp>
      </p:grpSp>
      <p:grpSp>
        <p:nvGrpSpPr>
          <p:cNvPr id="93" name="群組 92"/>
          <p:cNvGrpSpPr/>
          <p:nvPr/>
        </p:nvGrpSpPr>
        <p:grpSpPr>
          <a:xfrm>
            <a:off x="1955480" y="3148549"/>
            <a:ext cx="1511035" cy="1285309"/>
            <a:chOff x="2512441" y="2913639"/>
            <a:chExt cx="1807785" cy="1851696"/>
          </a:xfrm>
        </p:grpSpPr>
        <p:pic>
          <p:nvPicPr>
            <p:cNvPr id="4" name="圖片 3"/>
            <p:cNvPicPr>
              <a:picLocks noChangeAspect="1"/>
            </p:cNvPicPr>
            <p:nvPr/>
          </p:nvPicPr>
          <p:blipFill rotWithShape="1">
            <a:blip r:embed="rId4"/>
            <a:srcRect l="9253" t="8105" r="8017" b="6348"/>
            <a:stretch/>
          </p:blipFill>
          <p:spPr>
            <a:xfrm>
              <a:off x="2893464" y="2913639"/>
              <a:ext cx="1045741" cy="1169114"/>
            </a:xfrm>
            <a:prstGeom prst="rect">
              <a:avLst/>
            </a:prstGeom>
          </p:spPr>
        </p:pic>
        <p:grpSp>
          <p:nvGrpSpPr>
            <p:cNvPr id="81" name="群組 80"/>
            <p:cNvGrpSpPr/>
            <p:nvPr/>
          </p:nvGrpSpPr>
          <p:grpSpPr>
            <a:xfrm>
              <a:off x="2512441" y="4321932"/>
              <a:ext cx="1807785" cy="443403"/>
              <a:chOff x="4829293" y="4946097"/>
              <a:chExt cx="1807785" cy="443403"/>
            </a:xfrm>
          </p:grpSpPr>
          <p:sp>
            <p:nvSpPr>
              <p:cNvPr id="73" name="矩形 72">
                <a:extLst>
                  <a:ext uri="{FF2B5EF4-FFF2-40B4-BE49-F238E27FC236}">
                    <a16:creationId xmlns:a16="http://schemas.microsoft.com/office/drawing/2014/main" id="{843B5F5E-8727-45F7-931C-C6BAD1B52428}"/>
                  </a:ext>
                </a:extLst>
              </p:cNvPr>
              <p:cNvSpPr/>
              <p:nvPr/>
            </p:nvSpPr>
            <p:spPr>
              <a:xfrm>
                <a:off x="5053252" y="4946097"/>
                <a:ext cx="1583826" cy="443402"/>
              </a:xfrm>
              <a:prstGeom prst="rect">
                <a:avLst/>
              </a:prstGeom>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latin typeface="標楷體" panose="03000509000000000000" pitchFamily="65" charset="-120"/>
                    <a:ea typeface="標楷體" panose="03000509000000000000" pitchFamily="65" charset="-120"/>
                  </a:rPr>
                  <a:t>GFA-2-48-48</a:t>
                </a:r>
              </a:p>
            </p:txBody>
          </p:sp>
          <p:sp>
            <p:nvSpPr>
              <p:cNvPr id="74" name="矩形 73">
                <a:extLst>
                  <a:ext uri="{FF2B5EF4-FFF2-40B4-BE49-F238E27FC236}">
                    <a16:creationId xmlns:a16="http://schemas.microsoft.com/office/drawing/2014/main" id="{9B2A6151-2709-469C-A9ED-66049E15C879}"/>
                  </a:ext>
                </a:extLst>
              </p:cNvPr>
              <p:cNvSpPr/>
              <p:nvPr/>
            </p:nvSpPr>
            <p:spPr>
              <a:xfrm>
                <a:off x="4829293" y="4946097"/>
                <a:ext cx="270744" cy="443403"/>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solidFill>
                      <a:srgbClr val="FF0000"/>
                    </a:solidFill>
                    <a:latin typeface="標楷體" panose="03000509000000000000" pitchFamily="65" charset="-120"/>
                    <a:ea typeface="標楷體" panose="03000509000000000000" pitchFamily="65" charset="-120"/>
                  </a:rPr>
                  <a:t>2</a:t>
                </a:r>
              </a:p>
            </p:txBody>
          </p:sp>
        </p:grpSp>
      </p:grpSp>
      <p:grpSp>
        <p:nvGrpSpPr>
          <p:cNvPr id="80" name="群組 79"/>
          <p:cNvGrpSpPr/>
          <p:nvPr/>
        </p:nvGrpSpPr>
        <p:grpSpPr>
          <a:xfrm>
            <a:off x="7361026" y="3149795"/>
            <a:ext cx="1562073" cy="1286371"/>
            <a:chOff x="6492668" y="2907599"/>
            <a:chExt cx="1868846" cy="1853227"/>
          </a:xfrm>
        </p:grpSpPr>
        <p:pic>
          <p:nvPicPr>
            <p:cNvPr id="8" name="圖片 7"/>
            <p:cNvPicPr>
              <a:picLocks noChangeAspect="1"/>
            </p:cNvPicPr>
            <p:nvPr/>
          </p:nvPicPr>
          <p:blipFill>
            <a:blip r:embed="rId5"/>
            <a:stretch>
              <a:fillRect/>
            </a:stretch>
          </p:blipFill>
          <p:spPr>
            <a:xfrm>
              <a:off x="6907791" y="2907599"/>
              <a:ext cx="1094057" cy="1172715"/>
            </a:xfrm>
            <a:prstGeom prst="rect">
              <a:avLst/>
            </a:prstGeom>
          </p:spPr>
        </p:pic>
        <p:grpSp>
          <p:nvGrpSpPr>
            <p:cNvPr id="79" name="群組 78"/>
            <p:cNvGrpSpPr/>
            <p:nvPr/>
          </p:nvGrpSpPr>
          <p:grpSpPr>
            <a:xfrm>
              <a:off x="6492668" y="4317423"/>
              <a:ext cx="1868846" cy="443403"/>
              <a:chOff x="6382619" y="4105503"/>
              <a:chExt cx="1868846" cy="443403"/>
            </a:xfrm>
          </p:grpSpPr>
          <p:sp>
            <p:nvSpPr>
              <p:cNvPr id="75" name="矩形 74">
                <a:extLst>
                  <a:ext uri="{FF2B5EF4-FFF2-40B4-BE49-F238E27FC236}">
                    <a16:creationId xmlns:a16="http://schemas.microsoft.com/office/drawing/2014/main" id="{843B5F5E-8727-45F7-931C-C6BAD1B52428}"/>
                  </a:ext>
                </a:extLst>
              </p:cNvPr>
              <p:cNvSpPr/>
              <p:nvPr/>
            </p:nvSpPr>
            <p:spPr>
              <a:xfrm>
                <a:off x="6606578" y="4105503"/>
                <a:ext cx="1644887" cy="443403"/>
              </a:xfrm>
              <a:prstGeom prst="rect">
                <a:avLst/>
              </a:prstGeom>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latin typeface="標楷體" panose="03000509000000000000" pitchFamily="65" charset="-120"/>
                    <a:ea typeface="標楷體" panose="03000509000000000000" pitchFamily="65" charset="-120"/>
                  </a:rPr>
                  <a:t>GFA-2-32-16-L</a:t>
                </a:r>
              </a:p>
            </p:txBody>
          </p:sp>
          <p:sp>
            <p:nvSpPr>
              <p:cNvPr id="76" name="矩形 75">
                <a:extLst>
                  <a:ext uri="{FF2B5EF4-FFF2-40B4-BE49-F238E27FC236}">
                    <a16:creationId xmlns:a16="http://schemas.microsoft.com/office/drawing/2014/main" id="{9B2A6151-2709-469C-A9ED-66049E15C879}"/>
                  </a:ext>
                </a:extLst>
              </p:cNvPr>
              <p:cNvSpPr/>
              <p:nvPr/>
            </p:nvSpPr>
            <p:spPr>
              <a:xfrm>
                <a:off x="6382619" y="4105503"/>
                <a:ext cx="285019" cy="443403"/>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solidFill>
                      <a:srgbClr val="FF0000"/>
                    </a:solidFill>
                    <a:latin typeface="標楷體" panose="03000509000000000000" pitchFamily="65" charset="-120"/>
                    <a:ea typeface="標楷體" panose="03000509000000000000" pitchFamily="65" charset="-120"/>
                  </a:rPr>
                  <a:t>5</a:t>
                </a:r>
              </a:p>
            </p:txBody>
          </p:sp>
        </p:grpSp>
      </p:grpSp>
      <p:grpSp>
        <p:nvGrpSpPr>
          <p:cNvPr id="94" name="群組 93"/>
          <p:cNvGrpSpPr/>
          <p:nvPr/>
        </p:nvGrpSpPr>
        <p:grpSpPr>
          <a:xfrm>
            <a:off x="3720113" y="3148548"/>
            <a:ext cx="1511035" cy="1285309"/>
            <a:chOff x="4230200" y="2927655"/>
            <a:chExt cx="1807785" cy="1851696"/>
          </a:xfrm>
        </p:grpSpPr>
        <p:pic>
          <p:nvPicPr>
            <p:cNvPr id="6" name="圖片 5"/>
            <p:cNvPicPr>
              <a:picLocks noChangeAspect="1"/>
            </p:cNvPicPr>
            <p:nvPr/>
          </p:nvPicPr>
          <p:blipFill rotWithShape="1">
            <a:blip r:embed="rId6"/>
            <a:srcRect l="7267" t="2463" r="3020" b="1237"/>
            <a:stretch/>
          </p:blipFill>
          <p:spPr>
            <a:xfrm>
              <a:off x="4585967" y="2927655"/>
              <a:ext cx="1096252" cy="1169114"/>
            </a:xfrm>
            <a:prstGeom prst="rect">
              <a:avLst/>
            </a:prstGeom>
          </p:spPr>
        </p:pic>
        <p:grpSp>
          <p:nvGrpSpPr>
            <p:cNvPr id="83" name="群組 82"/>
            <p:cNvGrpSpPr/>
            <p:nvPr/>
          </p:nvGrpSpPr>
          <p:grpSpPr>
            <a:xfrm>
              <a:off x="4230200" y="4335948"/>
              <a:ext cx="1807785" cy="443403"/>
              <a:chOff x="4829293" y="4946097"/>
              <a:chExt cx="1807785" cy="443403"/>
            </a:xfrm>
          </p:grpSpPr>
          <p:sp>
            <p:nvSpPr>
              <p:cNvPr id="84" name="矩形 83">
                <a:extLst>
                  <a:ext uri="{FF2B5EF4-FFF2-40B4-BE49-F238E27FC236}">
                    <a16:creationId xmlns:a16="http://schemas.microsoft.com/office/drawing/2014/main" id="{843B5F5E-8727-45F7-931C-C6BAD1B52428}"/>
                  </a:ext>
                </a:extLst>
              </p:cNvPr>
              <p:cNvSpPr/>
              <p:nvPr/>
            </p:nvSpPr>
            <p:spPr>
              <a:xfrm>
                <a:off x="5053252" y="4946097"/>
                <a:ext cx="1583826" cy="443402"/>
              </a:xfrm>
              <a:prstGeom prst="rect">
                <a:avLst/>
              </a:prstGeom>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latin typeface="標楷體" panose="03000509000000000000" pitchFamily="65" charset="-120"/>
                    <a:ea typeface="標楷體" panose="03000509000000000000" pitchFamily="65" charset="-120"/>
                  </a:rPr>
                  <a:t>GFA-2-56-56</a:t>
                </a:r>
              </a:p>
            </p:txBody>
          </p:sp>
          <p:sp>
            <p:nvSpPr>
              <p:cNvPr id="85" name="矩形 84">
                <a:extLst>
                  <a:ext uri="{FF2B5EF4-FFF2-40B4-BE49-F238E27FC236}">
                    <a16:creationId xmlns:a16="http://schemas.microsoft.com/office/drawing/2014/main" id="{9B2A6151-2709-469C-A9ED-66049E15C879}"/>
                  </a:ext>
                </a:extLst>
              </p:cNvPr>
              <p:cNvSpPr/>
              <p:nvPr/>
            </p:nvSpPr>
            <p:spPr>
              <a:xfrm>
                <a:off x="4829293" y="4946097"/>
                <a:ext cx="270744" cy="443403"/>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solidFill>
                      <a:srgbClr val="FF0000"/>
                    </a:solidFill>
                    <a:latin typeface="標楷體" panose="03000509000000000000" pitchFamily="65" charset="-120"/>
                    <a:ea typeface="標楷體" panose="03000509000000000000" pitchFamily="65" charset="-120"/>
                  </a:rPr>
                  <a:t>3</a:t>
                </a:r>
              </a:p>
            </p:txBody>
          </p:sp>
        </p:grpSp>
      </p:grpSp>
      <p:grpSp>
        <p:nvGrpSpPr>
          <p:cNvPr id="92" name="群組 91"/>
          <p:cNvGrpSpPr/>
          <p:nvPr/>
        </p:nvGrpSpPr>
        <p:grpSpPr>
          <a:xfrm>
            <a:off x="250075" y="3152759"/>
            <a:ext cx="1511035" cy="1281101"/>
            <a:chOff x="443680" y="2927655"/>
            <a:chExt cx="1807785" cy="1845634"/>
          </a:xfrm>
        </p:grpSpPr>
        <p:pic>
          <p:nvPicPr>
            <p:cNvPr id="3" name="圖片 2"/>
            <p:cNvPicPr>
              <a:picLocks noChangeAspect="1"/>
            </p:cNvPicPr>
            <p:nvPr/>
          </p:nvPicPr>
          <p:blipFill rotWithShape="1">
            <a:blip r:embed="rId7"/>
            <a:srcRect l="7367" t="3183" r="5956"/>
            <a:stretch/>
          </p:blipFill>
          <p:spPr>
            <a:xfrm>
              <a:off x="841133" y="2927655"/>
              <a:ext cx="1009816" cy="1173878"/>
            </a:xfrm>
            <a:prstGeom prst="rect">
              <a:avLst/>
            </a:prstGeom>
          </p:spPr>
        </p:pic>
        <p:grpSp>
          <p:nvGrpSpPr>
            <p:cNvPr id="89" name="群組 88"/>
            <p:cNvGrpSpPr/>
            <p:nvPr/>
          </p:nvGrpSpPr>
          <p:grpSpPr>
            <a:xfrm>
              <a:off x="443680" y="4329886"/>
              <a:ext cx="1807785" cy="443403"/>
              <a:chOff x="4830825" y="4921255"/>
              <a:chExt cx="1807785" cy="443403"/>
            </a:xfrm>
          </p:grpSpPr>
          <p:sp>
            <p:nvSpPr>
              <p:cNvPr id="90" name="矩形 89">
                <a:extLst>
                  <a:ext uri="{FF2B5EF4-FFF2-40B4-BE49-F238E27FC236}">
                    <a16:creationId xmlns:a16="http://schemas.microsoft.com/office/drawing/2014/main" id="{843B5F5E-8727-45F7-931C-C6BAD1B52428}"/>
                  </a:ext>
                </a:extLst>
              </p:cNvPr>
              <p:cNvSpPr/>
              <p:nvPr/>
            </p:nvSpPr>
            <p:spPr>
              <a:xfrm>
                <a:off x="5054784" y="4921255"/>
                <a:ext cx="1583826" cy="443402"/>
              </a:xfrm>
              <a:prstGeom prst="rect">
                <a:avLst/>
              </a:prstGeom>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latin typeface="標楷體" panose="03000509000000000000" pitchFamily="65" charset="-120"/>
                    <a:ea typeface="標楷體" panose="03000509000000000000" pitchFamily="65" charset="-120"/>
                  </a:rPr>
                  <a:t>GFA-2-32-32</a:t>
                </a:r>
              </a:p>
            </p:txBody>
          </p:sp>
          <p:sp>
            <p:nvSpPr>
              <p:cNvPr id="91" name="矩形 90">
                <a:extLst>
                  <a:ext uri="{FF2B5EF4-FFF2-40B4-BE49-F238E27FC236}">
                    <a16:creationId xmlns:a16="http://schemas.microsoft.com/office/drawing/2014/main" id="{9B2A6151-2709-469C-A9ED-66049E15C879}"/>
                  </a:ext>
                </a:extLst>
              </p:cNvPr>
              <p:cNvSpPr/>
              <p:nvPr/>
            </p:nvSpPr>
            <p:spPr>
              <a:xfrm>
                <a:off x="4830825" y="4921255"/>
                <a:ext cx="270744" cy="443403"/>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solidFill>
                      <a:srgbClr val="FF0000"/>
                    </a:solidFill>
                    <a:latin typeface="標楷體" panose="03000509000000000000" pitchFamily="65" charset="-120"/>
                    <a:ea typeface="標楷體" panose="03000509000000000000" pitchFamily="65" charset="-120"/>
                  </a:rPr>
                  <a:t>1</a:t>
                </a:r>
              </a:p>
            </p:txBody>
          </p:sp>
        </p:grpSp>
      </p:grpSp>
      <p:grpSp>
        <p:nvGrpSpPr>
          <p:cNvPr id="100" name="群組 99"/>
          <p:cNvGrpSpPr/>
          <p:nvPr/>
        </p:nvGrpSpPr>
        <p:grpSpPr>
          <a:xfrm>
            <a:off x="1899353" y="4834200"/>
            <a:ext cx="1620896" cy="1277794"/>
            <a:chOff x="553493" y="4866016"/>
            <a:chExt cx="1939222" cy="1840870"/>
          </a:xfrm>
        </p:grpSpPr>
        <p:pic>
          <p:nvPicPr>
            <p:cNvPr id="96" name="圖片 95"/>
            <p:cNvPicPr>
              <a:picLocks noChangeAspect="1"/>
            </p:cNvPicPr>
            <p:nvPr/>
          </p:nvPicPr>
          <p:blipFill rotWithShape="1">
            <a:blip r:embed="rId8"/>
            <a:srcRect l="10513" t="4143" r="10911" b="3695"/>
            <a:stretch/>
          </p:blipFill>
          <p:spPr>
            <a:xfrm>
              <a:off x="871653" y="4866016"/>
              <a:ext cx="948775" cy="1169114"/>
            </a:xfrm>
            <a:prstGeom prst="rect">
              <a:avLst/>
            </a:prstGeom>
          </p:spPr>
        </p:pic>
        <p:grpSp>
          <p:nvGrpSpPr>
            <p:cNvPr id="99" name="群組 98"/>
            <p:cNvGrpSpPr/>
            <p:nvPr/>
          </p:nvGrpSpPr>
          <p:grpSpPr>
            <a:xfrm>
              <a:off x="553493" y="6263483"/>
              <a:ext cx="1939222" cy="443403"/>
              <a:chOff x="325992" y="6139200"/>
              <a:chExt cx="1939222" cy="443403"/>
            </a:xfrm>
          </p:grpSpPr>
          <p:sp>
            <p:nvSpPr>
              <p:cNvPr id="97" name="矩形 96">
                <a:extLst>
                  <a:ext uri="{FF2B5EF4-FFF2-40B4-BE49-F238E27FC236}">
                    <a16:creationId xmlns:a16="http://schemas.microsoft.com/office/drawing/2014/main" id="{843B5F5E-8727-45F7-931C-C6BAD1B52428}"/>
                  </a:ext>
                </a:extLst>
              </p:cNvPr>
              <p:cNvSpPr/>
              <p:nvPr/>
            </p:nvSpPr>
            <p:spPr>
              <a:xfrm>
                <a:off x="549951" y="6139200"/>
                <a:ext cx="1715263" cy="443403"/>
              </a:xfrm>
              <a:prstGeom prst="rect">
                <a:avLst/>
              </a:prstGeom>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latin typeface="標楷體" panose="03000509000000000000" pitchFamily="65" charset="-120"/>
                    <a:ea typeface="標楷體" panose="03000509000000000000" pitchFamily="65" charset="-120"/>
                  </a:rPr>
                  <a:t>KB-2-48-12-60</a:t>
                </a:r>
                <a:r>
                  <a:rPr lang="en-US" altLang="zh-TW" dirty="0">
                    <a:latin typeface="新細明體" panose="02020500000000000000" pitchFamily="18" charset="-120"/>
                    <a:ea typeface="新細明體" panose="02020500000000000000" pitchFamily="18" charset="-120"/>
                  </a:rPr>
                  <a:t>°</a:t>
                </a:r>
                <a:endParaRPr lang="en-US" altLang="zh-TW" dirty="0">
                  <a:latin typeface="標楷體" panose="03000509000000000000" pitchFamily="65" charset="-120"/>
                  <a:ea typeface="標楷體" panose="03000509000000000000" pitchFamily="65" charset="-120"/>
                </a:endParaRPr>
              </a:p>
            </p:txBody>
          </p:sp>
          <p:sp>
            <p:nvSpPr>
              <p:cNvPr id="98" name="矩形 97">
                <a:extLst>
                  <a:ext uri="{FF2B5EF4-FFF2-40B4-BE49-F238E27FC236}">
                    <a16:creationId xmlns:a16="http://schemas.microsoft.com/office/drawing/2014/main" id="{9B2A6151-2709-469C-A9ED-66049E15C879}"/>
                  </a:ext>
                </a:extLst>
              </p:cNvPr>
              <p:cNvSpPr/>
              <p:nvPr/>
            </p:nvSpPr>
            <p:spPr>
              <a:xfrm>
                <a:off x="325992" y="6139200"/>
                <a:ext cx="270744" cy="443403"/>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solidFill>
                      <a:srgbClr val="FF0000"/>
                    </a:solidFill>
                    <a:latin typeface="標楷體" panose="03000509000000000000" pitchFamily="65" charset="-120"/>
                    <a:ea typeface="標楷體" panose="03000509000000000000" pitchFamily="65" charset="-120"/>
                  </a:rPr>
                  <a:t>7</a:t>
                </a:r>
              </a:p>
            </p:txBody>
          </p:sp>
        </p:grpSp>
      </p:grpSp>
      <p:grpSp>
        <p:nvGrpSpPr>
          <p:cNvPr id="107" name="群組 106"/>
          <p:cNvGrpSpPr/>
          <p:nvPr/>
        </p:nvGrpSpPr>
        <p:grpSpPr>
          <a:xfrm>
            <a:off x="3536653" y="4834200"/>
            <a:ext cx="1712826" cy="1277794"/>
            <a:chOff x="2397886" y="4866016"/>
            <a:chExt cx="2049205" cy="1840870"/>
          </a:xfrm>
        </p:grpSpPr>
        <p:grpSp>
          <p:nvGrpSpPr>
            <p:cNvPr id="103" name="群組 102"/>
            <p:cNvGrpSpPr/>
            <p:nvPr/>
          </p:nvGrpSpPr>
          <p:grpSpPr>
            <a:xfrm>
              <a:off x="2397886" y="6263483"/>
              <a:ext cx="2049205" cy="443403"/>
              <a:chOff x="334644" y="6139200"/>
              <a:chExt cx="2049205" cy="443403"/>
            </a:xfrm>
          </p:grpSpPr>
          <p:sp>
            <p:nvSpPr>
              <p:cNvPr id="104" name="矩形 103">
                <a:extLst>
                  <a:ext uri="{FF2B5EF4-FFF2-40B4-BE49-F238E27FC236}">
                    <a16:creationId xmlns:a16="http://schemas.microsoft.com/office/drawing/2014/main" id="{843B5F5E-8727-45F7-931C-C6BAD1B52428}"/>
                  </a:ext>
                </a:extLst>
              </p:cNvPr>
              <p:cNvSpPr/>
              <p:nvPr/>
            </p:nvSpPr>
            <p:spPr>
              <a:xfrm>
                <a:off x="558603" y="6139200"/>
                <a:ext cx="1825246" cy="443403"/>
              </a:xfrm>
              <a:prstGeom prst="rect">
                <a:avLst/>
              </a:prstGeom>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latin typeface="標楷體" panose="03000509000000000000" pitchFamily="65" charset="-120"/>
                    <a:ea typeface="標楷體" panose="03000509000000000000" pitchFamily="65" charset="-120"/>
                  </a:rPr>
                  <a:t>KB-2-32-6.4-45</a:t>
                </a:r>
                <a:r>
                  <a:rPr lang="en-US" altLang="zh-TW" dirty="0">
                    <a:latin typeface="新細明體" panose="02020500000000000000" pitchFamily="18" charset="-120"/>
                    <a:ea typeface="新細明體" panose="02020500000000000000" pitchFamily="18" charset="-120"/>
                  </a:rPr>
                  <a:t>°</a:t>
                </a:r>
                <a:endParaRPr lang="en-US" altLang="zh-TW" dirty="0">
                  <a:latin typeface="標楷體" panose="03000509000000000000" pitchFamily="65" charset="-120"/>
                  <a:ea typeface="標楷體" panose="03000509000000000000" pitchFamily="65" charset="-120"/>
                </a:endParaRPr>
              </a:p>
            </p:txBody>
          </p:sp>
          <p:sp>
            <p:nvSpPr>
              <p:cNvPr id="105" name="矩形 104">
                <a:extLst>
                  <a:ext uri="{FF2B5EF4-FFF2-40B4-BE49-F238E27FC236}">
                    <a16:creationId xmlns:a16="http://schemas.microsoft.com/office/drawing/2014/main" id="{9B2A6151-2709-469C-A9ED-66049E15C879}"/>
                  </a:ext>
                </a:extLst>
              </p:cNvPr>
              <p:cNvSpPr/>
              <p:nvPr/>
            </p:nvSpPr>
            <p:spPr>
              <a:xfrm>
                <a:off x="334644" y="6139200"/>
                <a:ext cx="270744" cy="443403"/>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solidFill>
                      <a:srgbClr val="FF0000"/>
                    </a:solidFill>
                    <a:latin typeface="標楷體" panose="03000509000000000000" pitchFamily="65" charset="-120"/>
                    <a:ea typeface="標楷體" panose="03000509000000000000" pitchFamily="65" charset="-120"/>
                  </a:rPr>
                  <a:t>8</a:t>
                </a:r>
              </a:p>
            </p:txBody>
          </p:sp>
        </p:grpSp>
        <p:pic>
          <p:nvPicPr>
            <p:cNvPr id="106" name="圖片 105"/>
            <p:cNvPicPr>
              <a:picLocks noChangeAspect="1"/>
            </p:cNvPicPr>
            <p:nvPr/>
          </p:nvPicPr>
          <p:blipFill rotWithShape="1">
            <a:blip r:embed="rId9"/>
            <a:srcRect l="2605" t="-558" r="5392" b="3130"/>
            <a:stretch/>
          </p:blipFill>
          <p:spPr>
            <a:xfrm>
              <a:off x="2848637" y="4866016"/>
              <a:ext cx="958171" cy="1169114"/>
            </a:xfrm>
            <a:prstGeom prst="rect">
              <a:avLst/>
            </a:prstGeom>
          </p:spPr>
        </p:pic>
      </p:grpSp>
      <p:grpSp>
        <p:nvGrpSpPr>
          <p:cNvPr id="112" name="群組 111"/>
          <p:cNvGrpSpPr/>
          <p:nvPr/>
        </p:nvGrpSpPr>
        <p:grpSpPr>
          <a:xfrm>
            <a:off x="7156604" y="4821233"/>
            <a:ext cx="1987396" cy="1315991"/>
            <a:chOff x="4270668" y="4863934"/>
            <a:chExt cx="2377699" cy="1895898"/>
          </a:xfrm>
        </p:grpSpPr>
        <p:pic>
          <p:nvPicPr>
            <p:cNvPr id="108" name="圖片 107"/>
            <p:cNvPicPr>
              <a:picLocks noChangeAspect="1"/>
            </p:cNvPicPr>
            <p:nvPr/>
          </p:nvPicPr>
          <p:blipFill rotWithShape="1">
            <a:blip r:embed="rId10"/>
            <a:srcRect l="5501" t="5640" r="2038" b="4697"/>
            <a:stretch/>
          </p:blipFill>
          <p:spPr>
            <a:xfrm>
              <a:off x="4835017" y="4863934"/>
              <a:ext cx="1177927" cy="1171196"/>
            </a:xfrm>
            <a:prstGeom prst="rect">
              <a:avLst/>
            </a:prstGeom>
          </p:spPr>
        </p:pic>
        <p:grpSp>
          <p:nvGrpSpPr>
            <p:cNvPr id="111" name="群組 110"/>
            <p:cNvGrpSpPr/>
            <p:nvPr/>
          </p:nvGrpSpPr>
          <p:grpSpPr>
            <a:xfrm>
              <a:off x="4270668" y="6316427"/>
              <a:ext cx="2377699" cy="443405"/>
              <a:chOff x="3695475" y="6293667"/>
              <a:chExt cx="2377699" cy="443405"/>
            </a:xfrm>
          </p:grpSpPr>
          <p:sp>
            <p:nvSpPr>
              <p:cNvPr id="109" name="矩形 108">
                <a:extLst>
                  <a:ext uri="{FF2B5EF4-FFF2-40B4-BE49-F238E27FC236}">
                    <a16:creationId xmlns:a16="http://schemas.microsoft.com/office/drawing/2014/main" id="{843B5F5E-8727-45F7-931C-C6BAD1B52428}"/>
                  </a:ext>
                </a:extLst>
              </p:cNvPr>
              <p:cNvSpPr/>
              <p:nvPr/>
            </p:nvSpPr>
            <p:spPr>
              <a:xfrm>
                <a:off x="4133159" y="6293668"/>
                <a:ext cx="1940015" cy="443404"/>
              </a:xfrm>
              <a:prstGeom prst="rect">
                <a:avLst/>
              </a:prstGeom>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latin typeface="標楷體" panose="03000509000000000000" pitchFamily="65" charset="-120"/>
                    <a:ea typeface="標楷體" panose="03000509000000000000" pitchFamily="65" charset="-120"/>
                  </a:rPr>
                  <a:t>KB-2-72-14.4-45</a:t>
                </a:r>
                <a:r>
                  <a:rPr lang="en-US" altLang="zh-TW" dirty="0">
                    <a:latin typeface="新細明體" panose="02020500000000000000" pitchFamily="18" charset="-120"/>
                    <a:ea typeface="新細明體" panose="02020500000000000000" pitchFamily="18" charset="-120"/>
                  </a:rPr>
                  <a:t>°</a:t>
                </a:r>
                <a:endParaRPr lang="en-US" altLang="zh-TW" dirty="0">
                  <a:latin typeface="標楷體" panose="03000509000000000000" pitchFamily="65" charset="-120"/>
                  <a:ea typeface="標楷體" panose="03000509000000000000" pitchFamily="65" charset="-120"/>
                </a:endParaRPr>
              </a:p>
            </p:txBody>
          </p:sp>
          <p:sp>
            <p:nvSpPr>
              <p:cNvPr id="110" name="矩形 109">
                <a:extLst>
                  <a:ext uri="{FF2B5EF4-FFF2-40B4-BE49-F238E27FC236}">
                    <a16:creationId xmlns:a16="http://schemas.microsoft.com/office/drawing/2014/main" id="{9B2A6151-2709-469C-A9ED-66049E15C879}"/>
                  </a:ext>
                </a:extLst>
              </p:cNvPr>
              <p:cNvSpPr/>
              <p:nvPr/>
            </p:nvSpPr>
            <p:spPr>
              <a:xfrm>
                <a:off x="3695475" y="6293667"/>
                <a:ext cx="468529" cy="443403"/>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solidFill>
                      <a:srgbClr val="FF0000"/>
                    </a:solidFill>
                    <a:latin typeface="標楷體" panose="03000509000000000000" pitchFamily="65" charset="-120"/>
                    <a:ea typeface="標楷體" panose="03000509000000000000" pitchFamily="65" charset="-120"/>
                  </a:rPr>
                  <a:t>10</a:t>
                </a:r>
              </a:p>
            </p:txBody>
          </p:sp>
        </p:grpSp>
      </p:grpSp>
      <p:grpSp>
        <p:nvGrpSpPr>
          <p:cNvPr id="117" name="群組 116"/>
          <p:cNvGrpSpPr/>
          <p:nvPr/>
        </p:nvGrpSpPr>
        <p:grpSpPr>
          <a:xfrm>
            <a:off x="5298140" y="4821233"/>
            <a:ext cx="1737058" cy="1315990"/>
            <a:chOff x="7148491" y="4698040"/>
            <a:chExt cx="2078196" cy="1895898"/>
          </a:xfrm>
        </p:grpSpPr>
        <p:pic>
          <p:nvPicPr>
            <p:cNvPr id="113" name="圖片 112"/>
            <p:cNvPicPr>
              <a:picLocks noChangeAspect="1"/>
            </p:cNvPicPr>
            <p:nvPr/>
          </p:nvPicPr>
          <p:blipFill rotWithShape="1">
            <a:blip r:embed="rId11"/>
            <a:srcRect t="2871" r="9742"/>
            <a:stretch/>
          </p:blipFill>
          <p:spPr>
            <a:xfrm>
              <a:off x="7545316" y="4698040"/>
              <a:ext cx="1079691" cy="1183201"/>
            </a:xfrm>
            <a:prstGeom prst="rect">
              <a:avLst/>
            </a:prstGeom>
          </p:spPr>
        </p:pic>
        <p:grpSp>
          <p:nvGrpSpPr>
            <p:cNvPr id="116" name="群組 115"/>
            <p:cNvGrpSpPr/>
            <p:nvPr/>
          </p:nvGrpSpPr>
          <p:grpSpPr>
            <a:xfrm>
              <a:off x="7148491" y="6150535"/>
              <a:ext cx="2078196" cy="443403"/>
              <a:chOff x="6879073" y="6230914"/>
              <a:chExt cx="2078196" cy="443403"/>
            </a:xfrm>
          </p:grpSpPr>
          <p:sp>
            <p:nvSpPr>
              <p:cNvPr id="114" name="矩形 113">
                <a:extLst>
                  <a:ext uri="{FF2B5EF4-FFF2-40B4-BE49-F238E27FC236}">
                    <a16:creationId xmlns:a16="http://schemas.microsoft.com/office/drawing/2014/main" id="{843B5F5E-8727-45F7-931C-C6BAD1B52428}"/>
                  </a:ext>
                </a:extLst>
              </p:cNvPr>
              <p:cNvSpPr/>
              <p:nvPr/>
            </p:nvSpPr>
            <p:spPr>
              <a:xfrm>
                <a:off x="7103032" y="6230914"/>
                <a:ext cx="1854237" cy="443403"/>
              </a:xfrm>
              <a:prstGeom prst="rect">
                <a:avLst/>
              </a:prstGeom>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latin typeface="標楷體" panose="03000509000000000000" pitchFamily="65" charset="-120"/>
                    <a:ea typeface="標楷體" panose="03000509000000000000" pitchFamily="65" charset="-120"/>
                  </a:rPr>
                  <a:t>KB-2-48-9.6-45</a:t>
                </a:r>
                <a:r>
                  <a:rPr lang="en-US" altLang="zh-TW" dirty="0">
                    <a:latin typeface="新細明體" panose="02020500000000000000" pitchFamily="18" charset="-120"/>
                    <a:ea typeface="新細明體" panose="02020500000000000000" pitchFamily="18" charset="-120"/>
                  </a:rPr>
                  <a:t>°</a:t>
                </a:r>
                <a:endParaRPr lang="en-US" altLang="zh-TW" dirty="0">
                  <a:latin typeface="標楷體" panose="03000509000000000000" pitchFamily="65" charset="-120"/>
                  <a:ea typeface="標楷體" panose="03000509000000000000" pitchFamily="65" charset="-120"/>
                </a:endParaRPr>
              </a:p>
            </p:txBody>
          </p:sp>
          <p:sp>
            <p:nvSpPr>
              <p:cNvPr id="115" name="矩形 114">
                <a:extLst>
                  <a:ext uri="{FF2B5EF4-FFF2-40B4-BE49-F238E27FC236}">
                    <a16:creationId xmlns:a16="http://schemas.microsoft.com/office/drawing/2014/main" id="{9B2A6151-2709-469C-A9ED-66049E15C879}"/>
                  </a:ext>
                </a:extLst>
              </p:cNvPr>
              <p:cNvSpPr/>
              <p:nvPr/>
            </p:nvSpPr>
            <p:spPr>
              <a:xfrm>
                <a:off x="6879073" y="6230914"/>
                <a:ext cx="270744" cy="443403"/>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dirty="0">
                    <a:solidFill>
                      <a:srgbClr val="FF0000"/>
                    </a:solidFill>
                    <a:latin typeface="標楷體" panose="03000509000000000000" pitchFamily="65" charset="-120"/>
                    <a:ea typeface="標楷體" panose="03000509000000000000" pitchFamily="65" charset="-120"/>
                  </a:rPr>
                  <a:t>9</a:t>
                </a:r>
              </a:p>
            </p:txBody>
          </p:sp>
        </p:grpSp>
      </p:grpSp>
      <p:grpSp>
        <p:nvGrpSpPr>
          <p:cNvPr id="5" name="群組 4">
            <a:extLst>
              <a:ext uri="{FF2B5EF4-FFF2-40B4-BE49-F238E27FC236}">
                <a16:creationId xmlns:a16="http://schemas.microsoft.com/office/drawing/2014/main" id="{38735592-F8CA-439C-A09D-C667456B0FE1}"/>
              </a:ext>
            </a:extLst>
          </p:cNvPr>
          <p:cNvGrpSpPr/>
          <p:nvPr/>
        </p:nvGrpSpPr>
        <p:grpSpPr>
          <a:xfrm>
            <a:off x="275145" y="1291132"/>
            <a:ext cx="8662176" cy="1116943"/>
            <a:chOff x="-898850" y="1199632"/>
            <a:chExt cx="11268075" cy="1474829"/>
          </a:xfrm>
        </p:grpSpPr>
        <p:pic>
          <p:nvPicPr>
            <p:cNvPr id="2" name="圖片 1"/>
            <p:cNvPicPr>
              <a:picLocks noChangeAspect="1"/>
            </p:cNvPicPr>
            <p:nvPr/>
          </p:nvPicPr>
          <p:blipFill>
            <a:blip r:embed="rId12"/>
            <a:stretch>
              <a:fillRect/>
            </a:stretch>
          </p:blipFill>
          <p:spPr>
            <a:xfrm>
              <a:off x="-898850" y="1483836"/>
              <a:ext cx="11268075" cy="1190625"/>
            </a:xfrm>
            <a:prstGeom prst="rect">
              <a:avLst/>
            </a:prstGeom>
          </p:spPr>
        </p:pic>
        <p:sp>
          <p:nvSpPr>
            <p:cNvPr id="14" name="矩形 13">
              <a:extLst>
                <a:ext uri="{FF2B5EF4-FFF2-40B4-BE49-F238E27FC236}">
                  <a16:creationId xmlns:a16="http://schemas.microsoft.com/office/drawing/2014/main" id="{BF6D9D02-1BCF-4742-AE6D-72C123D70577}"/>
                </a:ext>
              </a:extLst>
            </p:cNvPr>
            <p:cNvSpPr/>
            <p:nvPr/>
          </p:nvSpPr>
          <p:spPr>
            <a:xfrm>
              <a:off x="9271152" y="1232723"/>
              <a:ext cx="498678" cy="365754"/>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10</a:t>
              </a:r>
            </a:p>
          </p:txBody>
        </p:sp>
        <p:sp>
          <p:nvSpPr>
            <p:cNvPr id="15" name="矩形 14">
              <a:extLst>
                <a:ext uri="{FF2B5EF4-FFF2-40B4-BE49-F238E27FC236}">
                  <a16:creationId xmlns:a16="http://schemas.microsoft.com/office/drawing/2014/main" id="{BAB919C0-B947-4259-B915-4FB1380E6A0E}"/>
                </a:ext>
              </a:extLst>
            </p:cNvPr>
            <p:cNvSpPr/>
            <p:nvPr/>
          </p:nvSpPr>
          <p:spPr>
            <a:xfrm>
              <a:off x="6925377" y="1214586"/>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9</a:t>
              </a:r>
            </a:p>
          </p:txBody>
        </p:sp>
        <p:sp>
          <p:nvSpPr>
            <p:cNvPr id="16" name="矩形 15">
              <a:extLst>
                <a:ext uri="{FF2B5EF4-FFF2-40B4-BE49-F238E27FC236}">
                  <a16:creationId xmlns:a16="http://schemas.microsoft.com/office/drawing/2014/main" id="{E47948DD-EF02-4C10-9CB2-0BAEE9E8CC2A}"/>
                </a:ext>
              </a:extLst>
            </p:cNvPr>
            <p:cNvSpPr/>
            <p:nvPr/>
          </p:nvSpPr>
          <p:spPr>
            <a:xfrm>
              <a:off x="3705412" y="1210723"/>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5</a:t>
              </a:r>
            </a:p>
          </p:txBody>
        </p:sp>
        <p:sp>
          <p:nvSpPr>
            <p:cNvPr id="17" name="矩形 16">
              <a:extLst>
                <a:ext uri="{FF2B5EF4-FFF2-40B4-BE49-F238E27FC236}">
                  <a16:creationId xmlns:a16="http://schemas.microsoft.com/office/drawing/2014/main" id="{8708FCC0-CBB7-4DA2-B8F7-BF8C61764471}"/>
                </a:ext>
              </a:extLst>
            </p:cNvPr>
            <p:cNvSpPr/>
            <p:nvPr/>
          </p:nvSpPr>
          <p:spPr>
            <a:xfrm>
              <a:off x="2660266" y="1210724"/>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3</a:t>
              </a:r>
            </a:p>
          </p:txBody>
        </p:sp>
        <p:sp>
          <p:nvSpPr>
            <p:cNvPr id="30" name="矩形 29">
              <a:extLst>
                <a:ext uri="{FF2B5EF4-FFF2-40B4-BE49-F238E27FC236}">
                  <a16:creationId xmlns:a16="http://schemas.microsoft.com/office/drawing/2014/main" id="{87CE8A17-681C-46B7-BFB0-F30A7A6D6132}"/>
                </a:ext>
              </a:extLst>
            </p:cNvPr>
            <p:cNvSpPr/>
            <p:nvPr/>
          </p:nvSpPr>
          <p:spPr>
            <a:xfrm>
              <a:off x="4890259" y="1199633"/>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8</a:t>
              </a:r>
            </a:p>
          </p:txBody>
        </p:sp>
        <p:sp>
          <p:nvSpPr>
            <p:cNvPr id="31" name="矩形 30">
              <a:extLst>
                <a:ext uri="{FF2B5EF4-FFF2-40B4-BE49-F238E27FC236}">
                  <a16:creationId xmlns:a16="http://schemas.microsoft.com/office/drawing/2014/main" id="{4F0BBF58-8103-4B3D-9F35-8CF3239D0C04}"/>
                </a:ext>
              </a:extLst>
            </p:cNvPr>
            <p:cNvSpPr/>
            <p:nvPr/>
          </p:nvSpPr>
          <p:spPr>
            <a:xfrm>
              <a:off x="4525794" y="1206837"/>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7</a:t>
              </a:r>
            </a:p>
          </p:txBody>
        </p:sp>
        <p:sp>
          <p:nvSpPr>
            <p:cNvPr id="32" name="矩形 31">
              <a:extLst>
                <a:ext uri="{FF2B5EF4-FFF2-40B4-BE49-F238E27FC236}">
                  <a16:creationId xmlns:a16="http://schemas.microsoft.com/office/drawing/2014/main" id="{C19444E4-9197-4D2E-AFA0-1F88FC0FB429}"/>
                </a:ext>
              </a:extLst>
            </p:cNvPr>
            <p:cNvSpPr/>
            <p:nvPr/>
          </p:nvSpPr>
          <p:spPr>
            <a:xfrm>
              <a:off x="4120112" y="1210722"/>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6</a:t>
              </a:r>
            </a:p>
          </p:txBody>
        </p:sp>
        <p:sp>
          <p:nvSpPr>
            <p:cNvPr id="36" name="矩形 35">
              <a:extLst>
                <a:ext uri="{FF2B5EF4-FFF2-40B4-BE49-F238E27FC236}">
                  <a16:creationId xmlns:a16="http://schemas.microsoft.com/office/drawing/2014/main" id="{BE9E59BF-2635-429D-8384-5B2F50C7345C}"/>
                </a:ext>
              </a:extLst>
            </p:cNvPr>
            <p:cNvSpPr/>
            <p:nvPr/>
          </p:nvSpPr>
          <p:spPr>
            <a:xfrm>
              <a:off x="2049611" y="1206234"/>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3</a:t>
              </a:r>
            </a:p>
          </p:txBody>
        </p:sp>
        <p:sp>
          <p:nvSpPr>
            <p:cNvPr id="37" name="矩形 36">
              <a:extLst>
                <a:ext uri="{FF2B5EF4-FFF2-40B4-BE49-F238E27FC236}">
                  <a16:creationId xmlns:a16="http://schemas.microsoft.com/office/drawing/2014/main" id="{AB32114E-F900-485D-B90E-847B67590828}"/>
                </a:ext>
              </a:extLst>
            </p:cNvPr>
            <p:cNvSpPr/>
            <p:nvPr/>
          </p:nvSpPr>
          <p:spPr>
            <a:xfrm>
              <a:off x="366399" y="1210925"/>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2</a:t>
              </a:r>
            </a:p>
          </p:txBody>
        </p:sp>
        <p:sp>
          <p:nvSpPr>
            <p:cNvPr id="38" name="矩形 37">
              <a:extLst>
                <a:ext uri="{FF2B5EF4-FFF2-40B4-BE49-F238E27FC236}">
                  <a16:creationId xmlns:a16="http://schemas.microsoft.com/office/drawing/2014/main" id="{493D1CAD-3C70-4CB9-A436-45D924BE0ECA}"/>
                </a:ext>
              </a:extLst>
            </p:cNvPr>
            <p:cNvSpPr/>
            <p:nvPr/>
          </p:nvSpPr>
          <p:spPr>
            <a:xfrm>
              <a:off x="-782176" y="1206837"/>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1</a:t>
              </a:r>
            </a:p>
          </p:txBody>
        </p:sp>
        <p:sp>
          <p:nvSpPr>
            <p:cNvPr id="129" name="矩形 128">
              <a:extLst>
                <a:ext uri="{FF2B5EF4-FFF2-40B4-BE49-F238E27FC236}">
                  <a16:creationId xmlns:a16="http://schemas.microsoft.com/office/drawing/2014/main" id="{493D1CAD-3C70-4CB9-A436-45D924BE0ECA}"/>
                </a:ext>
              </a:extLst>
            </p:cNvPr>
            <p:cNvSpPr/>
            <p:nvPr/>
          </p:nvSpPr>
          <p:spPr>
            <a:xfrm>
              <a:off x="-416245" y="1206837"/>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1</a:t>
              </a:r>
            </a:p>
          </p:txBody>
        </p:sp>
        <p:sp>
          <p:nvSpPr>
            <p:cNvPr id="130" name="矩形 129">
              <a:extLst>
                <a:ext uri="{FF2B5EF4-FFF2-40B4-BE49-F238E27FC236}">
                  <a16:creationId xmlns:a16="http://schemas.microsoft.com/office/drawing/2014/main" id="{493D1CAD-3C70-4CB9-A436-45D924BE0ECA}"/>
                </a:ext>
              </a:extLst>
            </p:cNvPr>
            <p:cNvSpPr/>
            <p:nvPr/>
          </p:nvSpPr>
          <p:spPr>
            <a:xfrm>
              <a:off x="-62491" y="1206235"/>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1</a:t>
              </a:r>
            </a:p>
          </p:txBody>
        </p:sp>
        <p:sp>
          <p:nvSpPr>
            <p:cNvPr id="131" name="矩形 130">
              <a:extLst>
                <a:ext uri="{FF2B5EF4-FFF2-40B4-BE49-F238E27FC236}">
                  <a16:creationId xmlns:a16="http://schemas.microsoft.com/office/drawing/2014/main" id="{AB32114E-F900-485D-B90E-847B67590828}"/>
                </a:ext>
              </a:extLst>
            </p:cNvPr>
            <p:cNvSpPr/>
            <p:nvPr/>
          </p:nvSpPr>
          <p:spPr>
            <a:xfrm>
              <a:off x="908080" y="1206234"/>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2</a:t>
              </a:r>
            </a:p>
          </p:txBody>
        </p:sp>
        <p:sp>
          <p:nvSpPr>
            <p:cNvPr id="132" name="矩形 131">
              <a:extLst>
                <a:ext uri="{FF2B5EF4-FFF2-40B4-BE49-F238E27FC236}">
                  <a16:creationId xmlns:a16="http://schemas.microsoft.com/office/drawing/2014/main" id="{AB32114E-F900-485D-B90E-847B67590828}"/>
                </a:ext>
              </a:extLst>
            </p:cNvPr>
            <p:cNvSpPr/>
            <p:nvPr/>
          </p:nvSpPr>
          <p:spPr>
            <a:xfrm>
              <a:off x="1449761" y="1206234"/>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2</a:t>
              </a:r>
            </a:p>
          </p:txBody>
        </p:sp>
        <p:sp>
          <p:nvSpPr>
            <p:cNvPr id="133" name="矩形 132">
              <a:extLst>
                <a:ext uri="{FF2B5EF4-FFF2-40B4-BE49-F238E27FC236}">
                  <a16:creationId xmlns:a16="http://schemas.microsoft.com/office/drawing/2014/main" id="{8708FCC0-CBB7-4DA2-B8F7-BF8C61764471}"/>
                </a:ext>
              </a:extLst>
            </p:cNvPr>
            <p:cNvSpPr/>
            <p:nvPr/>
          </p:nvSpPr>
          <p:spPr>
            <a:xfrm>
              <a:off x="3285448" y="1200485"/>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3</a:t>
              </a:r>
            </a:p>
          </p:txBody>
        </p:sp>
        <p:sp>
          <p:nvSpPr>
            <p:cNvPr id="134" name="矩形 133">
              <a:extLst>
                <a:ext uri="{FF2B5EF4-FFF2-40B4-BE49-F238E27FC236}">
                  <a16:creationId xmlns:a16="http://schemas.microsoft.com/office/drawing/2014/main" id="{493D1CAD-3C70-4CB9-A436-45D924BE0ECA}"/>
                </a:ext>
              </a:extLst>
            </p:cNvPr>
            <p:cNvSpPr/>
            <p:nvPr/>
          </p:nvSpPr>
          <p:spPr>
            <a:xfrm>
              <a:off x="5601102" y="1207596"/>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1</a:t>
              </a:r>
            </a:p>
          </p:txBody>
        </p:sp>
        <p:sp>
          <p:nvSpPr>
            <p:cNvPr id="135" name="矩形 134">
              <a:extLst>
                <a:ext uri="{FF2B5EF4-FFF2-40B4-BE49-F238E27FC236}">
                  <a16:creationId xmlns:a16="http://schemas.microsoft.com/office/drawing/2014/main" id="{493D1CAD-3C70-4CB9-A436-45D924BE0ECA}"/>
                </a:ext>
              </a:extLst>
            </p:cNvPr>
            <p:cNvSpPr/>
            <p:nvPr/>
          </p:nvSpPr>
          <p:spPr>
            <a:xfrm>
              <a:off x="5255361" y="1199632"/>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1</a:t>
              </a:r>
            </a:p>
          </p:txBody>
        </p:sp>
        <p:sp>
          <p:nvSpPr>
            <p:cNvPr id="136" name="矩形 135">
              <a:extLst>
                <a:ext uri="{FF2B5EF4-FFF2-40B4-BE49-F238E27FC236}">
                  <a16:creationId xmlns:a16="http://schemas.microsoft.com/office/drawing/2014/main" id="{4F0BBF58-8103-4B3D-9F35-8CF3239D0C04}"/>
                </a:ext>
              </a:extLst>
            </p:cNvPr>
            <p:cNvSpPr/>
            <p:nvPr/>
          </p:nvSpPr>
          <p:spPr>
            <a:xfrm>
              <a:off x="6473820" y="1214586"/>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7</a:t>
              </a:r>
            </a:p>
          </p:txBody>
        </p:sp>
        <p:sp>
          <p:nvSpPr>
            <p:cNvPr id="137" name="矩形 136">
              <a:extLst>
                <a:ext uri="{FF2B5EF4-FFF2-40B4-BE49-F238E27FC236}">
                  <a16:creationId xmlns:a16="http://schemas.microsoft.com/office/drawing/2014/main" id="{C19444E4-9197-4D2E-AFA0-1F88FC0FB429}"/>
                </a:ext>
              </a:extLst>
            </p:cNvPr>
            <p:cNvSpPr/>
            <p:nvPr/>
          </p:nvSpPr>
          <p:spPr>
            <a:xfrm>
              <a:off x="6068138" y="1218471"/>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6</a:t>
              </a:r>
            </a:p>
          </p:txBody>
        </p:sp>
        <p:sp>
          <p:nvSpPr>
            <p:cNvPr id="138" name="矩形 137">
              <a:extLst>
                <a:ext uri="{FF2B5EF4-FFF2-40B4-BE49-F238E27FC236}">
                  <a16:creationId xmlns:a16="http://schemas.microsoft.com/office/drawing/2014/main" id="{493D1CAD-3C70-4CB9-A436-45D924BE0ECA}"/>
                </a:ext>
              </a:extLst>
            </p:cNvPr>
            <p:cNvSpPr/>
            <p:nvPr/>
          </p:nvSpPr>
          <p:spPr>
            <a:xfrm>
              <a:off x="7757415" y="1222550"/>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1</a:t>
              </a:r>
            </a:p>
          </p:txBody>
        </p:sp>
        <p:sp>
          <p:nvSpPr>
            <p:cNvPr id="139" name="矩形 138">
              <a:extLst>
                <a:ext uri="{FF2B5EF4-FFF2-40B4-BE49-F238E27FC236}">
                  <a16:creationId xmlns:a16="http://schemas.microsoft.com/office/drawing/2014/main" id="{493D1CAD-3C70-4CB9-A436-45D924BE0ECA}"/>
                </a:ext>
              </a:extLst>
            </p:cNvPr>
            <p:cNvSpPr/>
            <p:nvPr/>
          </p:nvSpPr>
          <p:spPr>
            <a:xfrm>
              <a:off x="7411674" y="1214586"/>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1</a:t>
              </a:r>
            </a:p>
          </p:txBody>
        </p:sp>
        <p:sp>
          <p:nvSpPr>
            <p:cNvPr id="140" name="矩形 139">
              <a:extLst>
                <a:ext uri="{FF2B5EF4-FFF2-40B4-BE49-F238E27FC236}">
                  <a16:creationId xmlns:a16="http://schemas.microsoft.com/office/drawing/2014/main" id="{4F0BBF58-8103-4B3D-9F35-8CF3239D0C04}"/>
                </a:ext>
              </a:extLst>
            </p:cNvPr>
            <p:cNvSpPr/>
            <p:nvPr/>
          </p:nvSpPr>
          <p:spPr>
            <a:xfrm>
              <a:off x="8675497" y="1232723"/>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7</a:t>
              </a:r>
            </a:p>
          </p:txBody>
        </p:sp>
        <p:sp>
          <p:nvSpPr>
            <p:cNvPr id="141" name="矩形 140">
              <a:extLst>
                <a:ext uri="{FF2B5EF4-FFF2-40B4-BE49-F238E27FC236}">
                  <a16:creationId xmlns:a16="http://schemas.microsoft.com/office/drawing/2014/main" id="{C19444E4-9197-4D2E-AFA0-1F88FC0FB429}"/>
                </a:ext>
              </a:extLst>
            </p:cNvPr>
            <p:cNvSpPr/>
            <p:nvPr/>
          </p:nvSpPr>
          <p:spPr>
            <a:xfrm>
              <a:off x="8269815" y="1236608"/>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6</a:t>
              </a:r>
            </a:p>
          </p:txBody>
        </p:sp>
        <p:sp>
          <p:nvSpPr>
            <p:cNvPr id="86" name="矩形 85">
              <a:extLst>
                <a:ext uri="{FF2B5EF4-FFF2-40B4-BE49-F238E27FC236}">
                  <a16:creationId xmlns:a16="http://schemas.microsoft.com/office/drawing/2014/main" id="{493D1CAD-3C70-4CB9-A436-45D924BE0ECA}"/>
                </a:ext>
              </a:extLst>
            </p:cNvPr>
            <p:cNvSpPr/>
            <p:nvPr/>
          </p:nvSpPr>
          <p:spPr>
            <a:xfrm>
              <a:off x="10024157" y="1212654"/>
              <a:ext cx="258749" cy="276999"/>
            </a:xfrm>
            <a:prstGeom prst="rect">
              <a:avLst/>
            </a:prstGeom>
            <a:ln>
              <a:solidFill>
                <a:srgbClr val="FF0000"/>
              </a:solidFill>
            </a:ln>
          </p:spPr>
          <p:txBody>
            <a:bodyPr wrap="square">
              <a:spAutoFit/>
            </a:bodyPr>
            <a:lstStyle/>
            <a:p>
              <a:pPr algn="ctr">
                <a:defRPr sz="1400" b="0" i="0" u="none" strike="noStrike" kern="1200" baseline="0">
                  <a:solidFill>
                    <a:sysClr val="windowText" lastClr="000000"/>
                  </a:solidFill>
                  <a:latin typeface="+mn-lt"/>
                  <a:ea typeface="+mn-ea"/>
                  <a:cs typeface="+mn-cs"/>
                </a:defRPr>
              </a:pPr>
              <a:r>
                <a:rPr lang="en-US" altLang="zh-TW" sz="1200" dirty="0">
                  <a:solidFill>
                    <a:srgbClr val="FF0000"/>
                  </a:solidFill>
                  <a:latin typeface="標楷體" panose="03000509000000000000" pitchFamily="65" charset="-120"/>
                  <a:ea typeface="標楷體" panose="03000509000000000000" pitchFamily="65" charset="-120"/>
                </a:rPr>
                <a:t>1</a:t>
              </a:r>
            </a:p>
          </p:txBody>
        </p:sp>
      </p:grpSp>
      <p:sp>
        <p:nvSpPr>
          <p:cNvPr id="87" name="標題 1">
            <a:extLst>
              <a:ext uri="{FF2B5EF4-FFF2-40B4-BE49-F238E27FC236}">
                <a16:creationId xmlns:a16="http://schemas.microsoft.com/office/drawing/2014/main" id="{3EBF5D71-0029-47C8-B8BE-590C3BABDFDE}"/>
              </a:ext>
            </a:extLst>
          </p:cNvPr>
          <p:cNvSpPr txBox="1">
            <a:spLocks/>
          </p:cNvSpPr>
          <p:nvPr/>
        </p:nvSpPr>
        <p:spPr>
          <a:xfrm>
            <a:off x="628650" y="54000"/>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dirty="0">
                <a:latin typeface="標楷體" panose="03000509000000000000" pitchFamily="65" charset="-120"/>
                <a:ea typeface="標楷體" panose="03000509000000000000" pitchFamily="65" charset="-120"/>
              </a:rPr>
              <a:t>螺桿組態及元件編碼</a:t>
            </a:r>
          </a:p>
        </p:txBody>
      </p:sp>
      <p:sp>
        <p:nvSpPr>
          <p:cNvPr id="9" name="投影片編號版面配置區 8"/>
          <p:cNvSpPr>
            <a:spLocks noGrp="1"/>
          </p:cNvSpPr>
          <p:nvPr>
            <p:ph type="sldNum" sz="quarter" idx="12"/>
          </p:nvPr>
        </p:nvSpPr>
        <p:spPr/>
        <p:txBody>
          <a:bodyPr/>
          <a:lstStyle/>
          <a:p>
            <a:fld id="{1903718D-2BA0-4992-8901-609C58FBCD54}" type="slidenum">
              <a:rPr lang="zh-TW" altLang="en-US" smtClean="0"/>
              <a:t>36</a:t>
            </a:fld>
            <a:endParaRPr lang="zh-TW" altLang="en-US"/>
          </a:p>
        </p:txBody>
      </p:sp>
    </p:spTree>
    <p:extLst>
      <p:ext uri="{BB962C8B-B14F-4D97-AF65-F5344CB8AC3E}">
        <p14:creationId xmlns:p14="http://schemas.microsoft.com/office/powerpoint/2010/main" val="3236426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58355" y="15660"/>
            <a:ext cx="6172200" cy="810748"/>
          </a:xfrm>
        </p:spPr>
        <p:txBody>
          <a:bodyPr>
            <a:normAutofit/>
          </a:bodyPr>
          <a:lstStyle/>
          <a:p>
            <a:pPr algn="ctr"/>
            <a:r>
              <a:rPr lang="zh-TW" altLang="en-US" dirty="0">
                <a:latin typeface="標楷體" panose="03000509000000000000" pitchFamily="65" charset="-120"/>
                <a:ea typeface="標楷體" panose="03000509000000000000" pitchFamily="65" charset="-120"/>
              </a:rPr>
              <a:t>螺桿元件編碼</a:t>
            </a:r>
            <a:endParaRPr lang="zh-TW" altLang="en-US" dirty="0"/>
          </a:p>
        </p:txBody>
      </p:sp>
      <p:pic>
        <p:nvPicPr>
          <p:cNvPr id="10" name="圖片 9">
            <a:extLst>
              <a:ext uri="{FF2B5EF4-FFF2-40B4-BE49-F238E27FC236}">
                <a16:creationId xmlns:a16="http://schemas.microsoft.com/office/drawing/2014/main" id="{6FB15102-0516-483C-A599-16D50A65A784}"/>
              </a:ext>
            </a:extLst>
          </p:cNvPr>
          <p:cNvPicPr>
            <a:picLocks noChangeAspect="1"/>
          </p:cNvPicPr>
          <p:nvPr/>
        </p:nvPicPr>
        <p:blipFill rotWithShape="1">
          <a:blip r:embed="rId2">
            <a:clrChange>
              <a:clrFrom>
                <a:srgbClr val="FFFFFF"/>
              </a:clrFrom>
              <a:clrTo>
                <a:srgbClr val="FFFFFF">
                  <a:alpha val="0"/>
                </a:srgbClr>
              </a:clrTo>
            </a:clrChange>
          </a:blip>
          <a:srcRect l="11864" r="53483" b="39986"/>
          <a:stretch/>
        </p:blipFill>
        <p:spPr>
          <a:xfrm>
            <a:off x="90692" y="812368"/>
            <a:ext cx="2773834" cy="1541324"/>
          </a:xfrm>
          <a:prstGeom prst="rect">
            <a:avLst/>
          </a:prstGeom>
        </p:spPr>
      </p:pic>
      <p:sp>
        <p:nvSpPr>
          <p:cNvPr id="12" name="矩形 11"/>
          <p:cNvSpPr/>
          <p:nvPr/>
        </p:nvSpPr>
        <p:spPr>
          <a:xfrm>
            <a:off x="3341540" y="2254256"/>
            <a:ext cx="3355406" cy="1477328"/>
          </a:xfrm>
          <a:prstGeom prst="rect">
            <a:avLst/>
          </a:prstGeom>
        </p:spPr>
        <p:txBody>
          <a:bodyPr wrap="none">
            <a:spAutoFit/>
          </a:bodyPr>
          <a:lstStyle/>
          <a:p>
            <a:pPr marL="342900" indent="-342900">
              <a:buFont typeface="+mj-lt"/>
              <a:buAutoNum type="arabicPeriod"/>
            </a:pPr>
            <a:r>
              <a:rPr lang="zh-TW" altLang="en-US" dirty="0"/>
              <a:t>碟型元件 </a:t>
            </a:r>
            <a:r>
              <a:rPr lang="en-US" altLang="zh-TW" dirty="0"/>
              <a:t>KB (kneading block)</a:t>
            </a:r>
          </a:p>
          <a:p>
            <a:pPr marL="342900" indent="-342900">
              <a:buFont typeface="+mj-lt"/>
              <a:buAutoNum type="arabicPeriod"/>
            </a:pPr>
            <a:r>
              <a:rPr lang="zh-TW" altLang="en-US" dirty="0"/>
              <a:t>碟寬： </a:t>
            </a:r>
            <a:r>
              <a:rPr lang="en-US" altLang="zh-TW" dirty="0"/>
              <a:t>Disc Thickness</a:t>
            </a:r>
          </a:p>
          <a:p>
            <a:pPr marL="342900" indent="-342900">
              <a:buFont typeface="+mj-lt"/>
              <a:buAutoNum type="arabicPeriod"/>
            </a:pPr>
            <a:r>
              <a:rPr lang="zh-TW" altLang="en-US" dirty="0"/>
              <a:t>牙數： </a:t>
            </a:r>
            <a:r>
              <a:rPr lang="en-US" altLang="zh-TW" dirty="0"/>
              <a:t>Flights</a:t>
            </a:r>
          </a:p>
          <a:p>
            <a:pPr marL="342900" indent="-342900">
              <a:buFont typeface="+mj-lt"/>
              <a:buAutoNum type="arabicPeriod"/>
            </a:pPr>
            <a:r>
              <a:rPr lang="zh-TW" altLang="en-US" dirty="0"/>
              <a:t>元件高度：</a:t>
            </a:r>
            <a:r>
              <a:rPr lang="en-US" altLang="zh-TW" dirty="0"/>
              <a:t>Length</a:t>
            </a:r>
          </a:p>
          <a:p>
            <a:pPr marL="342900" indent="-342900">
              <a:buFont typeface="+mj-lt"/>
              <a:buAutoNum type="arabicPeriod"/>
            </a:pPr>
            <a:r>
              <a:rPr lang="zh-TW" altLang="en-US" dirty="0"/>
              <a:t>元件夾角：</a:t>
            </a:r>
            <a:r>
              <a:rPr lang="en-US" altLang="zh-TW" dirty="0"/>
              <a:t>Staggering Angle</a:t>
            </a:r>
          </a:p>
        </p:txBody>
      </p:sp>
      <p:sp>
        <p:nvSpPr>
          <p:cNvPr id="13" name="矩形 12"/>
          <p:cNvSpPr/>
          <p:nvPr/>
        </p:nvSpPr>
        <p:spPr>
          <a:xfrm>
            <a:off x="171520" y="2353692"/>
            <a:ext cx="3068668" cy="1477328"/>
          </a:xfrm>
          <a:prstGeom prst="rect">
            <a:avLst/>
          </a:prstGeom>
        </p:spPr>
        <p:txBody>
          <a:bodyPr wrap="square">
            <a:spAutoFit/>
          </a:bodyPr>
          <a:lstStyle/>
          <a:p>
            <a:pPr marL="342900" indent="-342900">
              <a:buFont typeface="+mj-lt"/>
              <a:buAutoNum type="arabicPeriod"/>
            </a:pPr>
            <a:r>
              <a:rPr lang="zh-TW" altLang="en-US" dirty="0"/>
              <a:t>輸送元件： </a:t>
            </a:r>
            <a:r>
              <a:rPr lang="en-US" altLang="zh-TW" dirty="0"/>
              <a:t>GFA (conveying element)</a:t>
            </a:r>
          </a:p>
          <a:p>
            <a:pPr marL="342900" indent="-342900">
              <a:buFont typeface="+mj-lt"/>
              <a:buAutoNum type="arabicPeriod"/>
            </a:pPr>
            <a:r>
              <a:rPr lang="zh-TW" altLang="en-US" dirty="0"/>
              <a:t>牙數： </a:t>
            </a:r>
            <a:r>
              <a:rPr lang="en-US" altLang="zh-TW" dirty="0"/>
              <a:t>Flights</a:t>
            </a:r>
          </a:p>
          <a:p>
            <a:pPr marL="342900" indent="-342900">
              <a:buFont typeface="+mj-lt"/>
              <a:buAutoNum type="arabicPeriod"/>
            </a:pPr>
            <a:r>
              <a:rPr lang="zh-TW" altLang="en-US" dirty="0"/>
              <a:t>螺距：</a:t>
            </a:r>
            <a:r>
              <a:rPr lang="en-US" altLang="zh-TW" dirty="0"/>
              <a:t>Pitch</a:t>
            </a:r>
          </a:p>
          <a:p>
            <a:pPr marL="342900" indent="-342900">
              <a:buFont typeface="+mj-lt"/>
              <a:buAutoNum type="arabicPeriod"/>
            </a:pPr>
            <a:r>
              <a:rPr lang="zh-TW" altLang="en-US" dirty="0"/>
              <a:t>元件高度：</a:t>
            </a:r>
            <a:r>
              <a:rPr lang="en-US" altLang="zh-TW" dirty="0"/>
              <a:t>Length</a:t>
            </a:r>
          </a:p>
        </p:txBody>
      </p:sp>
      <p:pic>
        <p:nvPicPr>
          <p:cNvPr id="17" name="圖片 16"/>
          <p:cNvPicPr>
            <a:picLocks noChangeAspect="1"/>
          </p:cNvPicPr>
          <p:nvPr/>
        </p:nvPicPr>
        <p:blipFill>
          <a:blip r:embed="rId3"/>
          <a:stretch>
            <a:fillRect/>
          </a:stretch>
        </p:blipFill>
        <p:spPr>
          <a:xfrm>
            <a:off x="226134" y="4750554"/>
            <a:ext cx="1206206" cy="1615360"/>
          </a:xfrm>
          <a:prstGeom prst="rect">
            <a:avLst/>
          </a:prstGeom>
        </p:spPr>
      </p:pic>
      <p:cxnSp>
        <p:nvCxnSpPr>
          <p:cNvPr id="5" name="直線接點 4"/>
          <p:cNvCxnSpPr/>
          <p:nvPr/>
        </p:nvCxnSpPr>
        <p:spPr>
          <a:xfrm flipV="1">
            <a:off x="635861" y="4473555"/>
            <a:ext cx="0" cy="406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flipV="1">
            <a:off x="1336208" y="4473555"/>
            <a:ext cx="0" cy="406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H="1">
            <a:off x="635861" y="4676911"/>
            <a:ext cx="686841" cy="1"/>
          </a:xfrm>
          <a:prstGeom prst="line">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605862" y="4371544"/>
            <a:ext cx="995785" cy="369332"/>
          </a:xfrm>
          <a:prstGeom prst="rect">
            <a:avLst/>
          </a:prstGeom>
        </p:spPr>
        <p:txBody>
          <a:bodyPr wrap="none">
            <a:spAutoFit/>
          </a:bodyPr>
          <a:lstStyle/>
          <a:p>
            <a:r>
              <a:rPr lang="zh-TW" altLang="en-US"/>
              <a:t>螺距</a:t>
            </a:r>
            <a:r>
              <a:rPr lang="en-US" altLang="zh-TW"/>
              <a:t>=20</a:t>
            </a:r>
            <a:endParaRPr lang="zh-TW" altLang="en-US"/>
          </a:p>
        </p:txBody>
      </p:sp>
      <p:pic>
        <p:nvPicPr>
          <p:cNvPr id="21" name="圖片 20">
            <a:extLst>
              <a:ext uri="{FF2B5EF4-FFF2-40B4-BE49-F238E27FC236}">
                <a16:creationId xmlns:a16="http://schemas.microsoft.com/office/drawing/2014/main" id="{6FB15102-0516-483C-A599-16D50A65A784}"/>
              </a:ext>
            </a:extLst>
          </p:cNvPr>
          <p:cNvPicPr>
            <a:picLocks noChangeAspect="1"/>
          </p:cNvPicPr>
          <p:nvPr/>
        </p:nvPicPr>
        <p:blipFill rotWithShape="1">
          <a:blip r:embed="rId2">
            <a:clrChange>
              <a:clrFrom>
                <a:srgbClr val="FFFFFF"/>
              </a:clrFrom>
              <a:clrTo>
                <a:srgbClr val="FFFFFF">
                  <a:alpha val="0"/>
                </a:srgbClr>
              </a:clrTo>
            </a:clrChange>
          </a:blip>
          <a:srcRect l="47223" r="8976" b="39986"/>
          <a:stretch/>
        </p:blipFill>
        <p:spPr>
          <a:xfrm>
            <a:off x="3240188" y="849736"/>
            <a:ext cx="3300686" cy="1431948"/>
          </a:xfrm>
          <a:prstGeom prst="rect">
            <a:avLst/>
          </a:prstGeom>
        </p:spPr>
      </p:pic>
      <p:cxnSp>
        <p:nvCxnSpPr>
          <p:cNvPr id="22" name="直線接點 21"/>
          <p:cNvCxnSpPr/>
          <p:nvPr/>
        </p:nvCxnSpPr>
        <p:spPr>
          <a:xfrm flipV="1">
            <a:off x="292440" y="6292937"/>
            <a:ext cx="0" cy="406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V="1">
            <a:off x="1329973" y="6277837"/>
            <a:ext cx="0" cy="406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flipH="1">
            <a:off x="292440" y="6612672"/>
            <a:ext cx="1043768" cy="1"/>
          </a:xfrm>
          <a:prstGeom prst="line">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45198" y="6277837"/>
            <a:ext cx="1457450" cy="369332"/>
          </a:xfrm>
          <a:prstGeom prst="rect">
            <a:avLst/>
          </a:prstGeom>
        </p:spPr>
        <p:txBody>
          <a:bodyPr wrap="none">
            <a:spAutoFit/>
          </a:bodyPr>
          <a:lstStyle/>
          <a:p>
            <a:r>
              <a:rPr lang="zh-TW" altLang="en-US"/>
              <a:t>元件高度</a:t>
            </a:r>
            <a:r>
              <a:rPr lang="en-US" altLang="zh-TW"/>
              <a:t>=30</a:t>
            </a:r>
            <a:endParaRPr lang="zh-TW" altLang="en-US"/>
          </a:p>
        </p:txBody>
      </p:sp>
      <p:pic>
        <p:nvPicPr>
          <p:cNvPr id="27" name="圖片 26"/>
          <p:cNvPicPr>
            <a:picLocks noChangeAspect="1"/>
          </p:cNvPicPr>
          <p:nvPr/>
        </p:nvPicPr>
        <p:blipFill>
          <a:blip r:embed="rId4"/>
          <a:stretch>
            <a:fillRect/>
          </a:stretch>
        </p:blipFill>
        <p:spPr>
          <a:xfrm>
            <a:off x="1700112" y="4336354"/>
            <a:ext cx="1287482" cy="1895651"/>
          </a:xfrm>
          <a:prstGeom prst="rect">
            <a:avLst/>
          </a:prstGeom>
        </p:spPr>
      </p:pic>
      <p:sp>
        <p:nvSpPr>
          <p:cNvPr id="28" name="矩形 27"/>
          <p:cNvSpPr/>
          <p:nvPr/>
        </p:nvSpPr>
        <p:spPr>
          <a:xfrm>
            <a:off x="1858039" y="6334926"/>
            <a:ext cx="878767" cy="369332"/>
          </a:xfrm>
          <a:prstGeom prst="rect">
            <a:avLst/>
          </a:prstGeom>
        </p:spPr>
        <p:txBody>
          <a:bodyPr wrap="none">
            <a:spAutoFit/>
          </a:bodyPr>
          <a:lstStyle/>
          <a:p>
            <a:r>
              <a:rPr lang="zh-TW" altLang="en-US"/>
              <a:t>牙數</a:t>
            </a:r>
            <a:r>
              <a:rPr lang="en-US" altLang="zh-TW"/>
              <a:t>=2</a:t>
            </a:r>
            <a:endParaRPr lang="zh-TW" altLang="en-US"/>
          </a:p>
        </p:txBody>
      </p:sp>
      <p:sp>
        <p:nvSpPr>
          <p:cNvPr id="31" name="橢圓 30"/>
          <p:cNvSpPr/>
          <p:nvPr/>
        </p:nvSpPr>
        <p:spPr>
          <a:xfrm>
            <a:off x="1858039" y="4832701"/>
            <a:ext cx="467383" cy="533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p:cNvSpPr/>
          <p:nvPr/>
        </p:nvSpPr>
        <p:spPr>
          <a:xfrm>
            <a:off x="1858039" y="5812895"/>
            <a:ext cx="467383" cy="533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p:cNvPicPr>
            <a:picLocks noChangeAspect="1"/>
          </p:cNvPicPr>
          <p:nvPr/>
        </p:nvPicPr>
        <p:blipFill>
          <a:blip r:embed="rId5"/>
          <a:stretch>
            <a:fillRect/>
          </a:stretch>
        </p:blipFill>
        <p:spPr>
          <a:xfrm>
            <a:off x="3634912" y="4731124"/>
            <a:ext cx="1195872" cy="1634790"/>
          </a:xfrm>
          <a:prstGeom prst="rect">
            <a:avLst/>
          </a:prstGeom>
        </p:spPr>
      </p:pic>
      <p:pic>
        <p:nvPicPr>
          <p:cNvPr id="34" name="圖片 33"/>
          <p:cNvPicPr>
            <a:picLocks noChangeAspect="1"/>
          </p:cNvPicPr>
          <p:nvPr/>
        </p:nvPicPr>
        <p:blipFill>
          <a:blip r:embed="rId6"/>
          <a:stretch>
            <a:fillRect/>
          </a:stretch>
        </p:blipFill>
        <p:spPr>
          <a:xfrm>
            <a:off x="5036293" y="4648977"/>
            <a:ext cx="1279122" cy="1821780"/>
          </a:xfrm>
          <a:prstGeom prst="rect">
            <a:avLst/>
          </a:prstGeom>
        </p:spPr>
      </p:pic>
      <p:sp>
        <p:nvSpPr>
          <p:cNvPr id="35" name="矩形 34"/>
          <p:cNvSpPr/>
          <p:nvPr/>
        </p:nvSpPr>
        <p:spPr>
          <a:xfrm>
            <a:off x="6152971" y="4350572"/>
            <a:ext cx="474810" cy="369332"/>
          </a:xfrm>
          <a:prstGeom prst="rect">
            <a:avLst/>
          </a:prstGeom>
        </p:spPr>
        <p:txBody>
          <a:bodyPr wrap="none">
            <a:spAutoFit/>
          </a:bodyPr>
          <a:lstStyle/>
          <a:p>
            <a:r>
              <a:rPr lang="en-US" altLang="zh-TW"/>
              <a:t>45°</a:t>
            </a:r>
            <a:endParaRPr lang="zh-TW" altLang="en-US"/>
          </a:p>
        </p:txBody>
      </p:sp>
      <p:cxnSp>
        <p:nvCxnSpPr>
          <p:cNvPr id="37" name="直線接點 36"/>
          <p:cNvCxnSpPr>
            <a:endCxn id="34" idx="0"/>
          </p:cNvCxnSpPr>
          <p:nvPr/>
        </p:nvCxnSpPr>
        <p:spPr>
          <a:xfrm flipV="1">
            <a:off x="5675854" y="4648977"/>
            <a:ext cx="0" cy="9108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flipV="1">
            <a:off x="5675854" y="4939761"/>
            <a:ext cx="480588" cy="6201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手繪多邊形 45"/>
          <p:cNvSpPr/>
          <p:nvPr/>
        </p:nvSpPr>
        <p:spPr>
          <a:xfrm>
            <a:off x="5675853" y="4982492"/>
            <a:ext cx="309602" cy="180041"/>
          </a:xfrm>
          <a:custGeom>
            <a:avLst/>
            <a:gdLst>
              <a:gd name="connsiteX0" fmla="*/ 0 w 246853"/>
              <a:gd name="connsiteY0" fmla="*/ 24493 h 121931"/>
              <a:gd name="connsiteX1" fmla="*/ 100827 w 246853"/>
              <a:gd name="connsiteY1" fmla="*/ 156 h 121931"/>
              <a:gd name="connsiteX2" fmla="*/ 208608 w 246853"/>
              <a:gd name="connsiteY2" fmla="*/ 34924 h 121931"/>
              <a:gd name="connsiteX3" fmla="*/ 246853 w 246853"/>
              <a:gd name="connsiteY3" fmla="*/ 121844 h 121931"/>
            </a:gdLst>
            <a:ahLst/>
            <a:cxnLst>
              <a:cxn ang="0">
                <a:pos x="connsiteX0" y="connsiteY0"/>
              </a:cxn>
              <a:cxn ang="0">
                <a:pos x="connsiteX1" y="connsiteY1"/>
              </a:cxn>
              <a:cxn ang="0">
                <a:pos x="connsiteX2" y="connsiteY2"/>
              </a:cxn>
              <a:cxn ang="0">
                <a:pos x="connsiteX3" y="connsiteY3"/>
              </a:cxn>
            </a:cxnLst>
            <a:rect l="l" t="t" r="r" b="b"/>
            <a:pathLst>
              <a:path w="246853" h="121931">
                <a:moveTo>
                  <a:pt x="0" y="24493"/>
                </a:moveTo>
                <a:cubicBezTo>
                  <a:pt x="33029" y="11455"/>
                  <a:pt x="66059" y="-1582"/>
                  <a:pt x="100827" y="156"/>
                </a:cubicBezTo>
                <a:cubicBezTo>
                  <a:pt x="135595" y="1894"/>
                  <a:pt x="184270" y="14643"/>
                  <a:pt x="208608" y="34924"/>
                </a:cubicBezTo>
                <a:cubicBezTo>
                  <a:pt x="232946" y="55205"/>
                  <a:pt x="228890" y="124741"/>
                  <a:pt x="246853" y="121844"/>
                </a:cubicBezTo>
              </a:path>
            </a:pathLst>
          </a:custGeom>
          <a:noFill/>
          <a:ln>
            <a:solidFill>
              <a:srgbClr val="FF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手繪多邊形 46"/>
          <p:cNvSpPr/>
          <p:nvPr/>
        </p:nvSpPr>
        <p:spPr>
          <a:xfrm>
            <a:off x="5842036" y="4661873"/>
            <a:ext cx="698838" cy="319867"/>
          </a:xfrm>
          <a:custGeom>
            <a:avLst/>
            <a:gdLst>
              <a:gd name="connsiteX0" fmla="*/ 0 w 931784"/>
              <a:gd name="connsiteY0" fmla="*/ 319867 h 319867"/>
              <a:gd name="connsiteX1" fmla="*/ 225993 w 931784"/>
              <a:gd name="connsiteY1" fmla="*/ 0 h 319867"/>
              <a:gd name="connsiteX2" fmla="*/ 931784 w 931784"/>
              <a:gd name="connsiteY2" fmla="*/ 3477 h 319867"/>
            </a:gdLst>
            <a:ahLst/>
            <a:cxnLst>
              <a:cxn ang="0">
                <a:pos x="connsiteX0" y="connsiteY0"/>
              </a:cxn>
              <a:cxn ang="0">
                <a:pos x="connsiteX1" y="connsiteY1"/>
              </a:cxn>
              <a:cxn ang="0">
                <a:pos x="connsiteX2" y="connsiteY2"/>
              </a:cxn>
            </a:cxnLst>
            <a:rect l="l" t="t" r="r" b="b"/>
            <a:pathLst>
              <a:path w="931784" h="319867">
                <a:moveTo>
                  <a:pt x="0" y="319867"/>
                </a:moveTo>
                <a:lnTo>
                  <a:pt x="225993" y="0"/>
                </a:lnTo>
                <a:lnTo>
                  <a:pt x="931784" y="3477"/>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8" name="直線接點 47"/>
          <p:cNvCxnSpPr/>
          <p:nvPr/>
        </p:nvCxnSpPr>
        <p:spPr>
          <a:xfrm flipV="1">
            <a:off x="4245788" y="4527769"/>
            <a:ext cx="0" cy="406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a:xfrm flipV="1">
            <a:off x="4767672" y="4546532"/>
            <a:ext cx="0" cy="406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flipH="1">
            <a:off x="4245789" y="4731125"/>
            <a:ext cx="521883" cy="1"/>
          </a:xfrm>
          <a:prstGeom prst="line">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4133311" y="4233290"/>
            <a:ext cx="995785" cy="369332"/>
          </a:xfrm>
          <a:prstGeom prst="rect">
            <a:avLst/>
          </a:prstGeom>
        </p:spPr>
        <p:txBody>
          <a:bodyPr wrap="none">
            <a:spAutoFit/>
          </a:bodyPr>
          <a:lstStyle/>
          <a:p>
            <a:r>
              <a:rPr lang="zh-TW" altLang="en-US"/>
              <a:t>碟寬</a:t>
            </a:r>
            <a:r>
              <a:rPr lang="en-US" altLang="zh-TW"/>
              <a:t>=15</a:t>
            </a:r>
            <a:endParaRPr lang="zh-TW" altLang="en-US"/>
          </a:p>
        </p:txBody>
      </p:sp>
      <p:cxnSp>
        <p:nvCxnSpPr>
          <p:cNvPr id="53" name="直線接點 52"/>
          <p:cNvCxnSpPr/>
          <p:nvPr/>
        </p:nvCxnSpPr>
        <p:spPr>
          <a:xfrm flipV="1">
            <a:off x="3723905" y="6303333"/>
            <a:ext cx="0" cy="406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a:xfrm flipV="1">
            <a:off x="4761437" y="6191361"/>
            <a:ext cx="0" cy="5035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flipH="1">
            <a:off x="3723904" y="6623068"/>
            <a:ext cx="1043768" cy="1"/>
          </a:xfrm>
          <a:prstGeom prst="line">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3676663" y="6288233"/>
            <a:ext cx="1457450" cy="369332"/>
          </a:xfrm>
          <a:prstGeom prst="rect">
            <a:avLst/>
          </a:prstGeom>
        </p:spPr>
        <p:txBody>
          <a:bodyPr wrap="none">
            <a:spAutoFit/>
          </a:bodyPr>
          <a:lstStyle/>
          <a:p>
            <a:r>
              <a:rPr lang="zh-TW" altLang="en-US"/>
              <a:t>元件高度</a:t>
            </a:r>
            <a:r>
              <a:rPr lang="en-US" altLang="zh-TW"/>
              <a:t>=30</a:t>
            </a:r>
            <a:endParaRPr lang="zh-TW" altLang="en-US"/>
          </a:p>
        </p:txBody>
      </p:sp>
      <p:sp>
        <p:nvSpPr>
          <p:cNvPr id="59" name="文字方塊 58"/>
          <p:cNvSpPr txBox="1"/>
          <p:nvPr/>
        </p:nvSpPr>
        <p:spPr>
          <a:xfrm>
            <a:off x="4447670" y="3901059"/>
            <a:ext cx="1569660" cy="369332"/>
          </a:xfrm>
          <a:prstGeom prst="rect">
            <a:avLst/>
          </a:prstGeom>
          <a:noFill/>
          <a:ln>
            <a:solidFill>
              <a:schemeClr val="tx1"/>
            </a:solidFill>
          </a:ln>
        </p:spPr>
        <p:txBody>
          <a:bodyPr wrap="none" rtlCol="0">
            <a:spAutoFit/>
          </a:bodyPr>
          <a:lstStyle/>
          <a:p>
            <a:r>
              <a:rPr lang="en-US" altLang="zh-TW"/>
              <a:t>KB 15-2-30-45°</a:t>
            </a:r>
            <a:endParaRPr lang="zh-TW" altLang="en-US"/>
          </a:p>
        </p:txBody>
      </p:sp>
      <p:sp>
        <p:nvSpPr>
          <p:cNvPr id="61" name="文字方塊 60"/>
          <p:cNvSpPr txBox="1"/>
          <p:nvPr/>
        </p:nvSpPr>
        <p:spPr>
          <a:xfrm>
            <a:off x="856418" y="3951618"/>
            <a:ext cx="1335494" cy="369332"/>
          </a:xfrm>
          <a:prstGeom prst="rect">
            <a:avLst/>
          </a:prstGeom>
          <a:noFill/>
          <a:ln>
            <a:solidFill>
              <a:schemeClr val="tx1"/>
            </a:solidFill>
          </a:ln>
        </p:spPr>
        <p:txBody>
          <a:bodyPr wrap="none" rtlCol="0">
            <a:spAutoFit/>
          </a:bodyPr>
          <a:lstStyle/>
          <a:p>
            <a:r>
              <a:rPr lang="en-US" altLang="zh-TW"/>
              <a:t>GFA 2-20-30</a:t>
            </a:r>
            <a:endParaRPr lang="zh-TW" altLang="en-US"/>
          </a:p>
        </p:txBody>
      </p:sp>
      <p:sp>
        <p:nvSpPr>
          <p:cNvPr id="62" name="文字方塊 61"/>
          <p:cNvSpPr txBox="1"/>
          <p:nvPr/>
        </p:nvSpPr>
        <p:spPr>
          <a:xfrm>
            <a:off x="6729402" y="3961243"/>
            <a:ext cx="1643270" cy="369332"/>
          </a:xfrm>
          <a:prstGeom prst="rect">
            <a:avLst/>
          </a:prstGeom>
          <a:noFill/>
          <a:ln>
            <a:solidFill>
              <a:schemeClr val="tx1"/>
            </a:solidFill>
          </a:ln>
        </p:spPr>
        <p:txBody>
          <a:bodyPr wrap="none" rtlCol="0">
            <a:spAutoFit/>
          </a:bodyPr>
          <a:lstStyle/>
          <a:p>
            <a:r>
              <a:rPr lang="en-US" altLang="zh-TW"/>
              <a:t>GFA 2-30-30-RE</a:t>
            </a:r>
            <a:endParaRPr lang="zh-TW" altLang="en-US"/>
          </a:p>
        </p:txBody>
      </p:sp>
      <p:sp>
        <p:nvSpPr>
          <p:cNvPr id="64" name="文字方塊 63"/>
          <p:cNvSpPr txBox="1"/>
          <p:nvPr/>
        </p:nvSpPr>
        <p:spPr>
          <a:xfrm>
            <a:off x="6628376" y="1799695"/>
            <a:ext cx="2253362" cy="2031325"/>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反向：</a:t>
            </a:r>
            <a:r>
              <a:rPr lang="en-US" altLang="zh-TW" dirty="0"/>
              <a:t>RE</a:t>
            </a:r>
            <a:r>
              <a:rPr lang="zh-TW" altLang="en-US" dirty="0"/>
              <a:t>標示於編碼末端</a:t>
            </a:r>
            <a:endParaRPr lang="en-US" altLang="zh-TW" dirty="0"/>
          </a:p>
          <a:p>
            <a:r>
              <a:rPr lang="zh-TW" altLang="en-US" dirty="0"/>
              <a:t>一般常用為右旋不會特別標註</a:t>
            </a:r>
            <a:r>
              <a:rPr lang="en-US" altLang="zh-TW" dirty="0"/>
              <a:t>R</a:t>
            </a:r>
            <a:r>
              <a:rPr lang="zh-TW" altLang="en-US" dirty="0"/>
              <a:t>，部分反向元件也會標註</a:t>
            </a:r>
            <a:r>
              <a:rPr lang="en-US" altLang="zh-TW" dirty="0"/>
              <a:t>L</a:t>
            </a:r>
            <a:r>
              <a:rPr lang="zh-TW" altLang="en-US" dirty="0"/>
              <a:t>代表左旋</a:t>
            </a:r>
            <a:r>
              <a:rPr lang="en-US" altLang="zh-TW" dirty="0"/>
              <a:t>(</a:t>
            </a:r>
            <a:r>
              <a:rPr lang="zh-TW" altLang="en-US" dirty="0"/>
              <a:t>當其他原件為右旋時</a:t>
            </a:r>
            <a:r>
              <a:rPr lang="en-US" altLang="zh-TW" dirty="0"/>
              <a:t>)</a:t>
            </a:r>
            <a:endParaRPr lang="zh-TW" altLang="en-US" dirty="0"/>
          </a:p>
        </p:txBody>
      </p:sp>
      <p:pic>
        <p:nvPicPr>
          <p:cNvPr id="66" name="圖片 65"/>
          <p:cNvPicPr>
            <a:picLocks noChangeAspect="1"/>
          </p:cNvPicPr>
          <p:nvPr/>
        </p:nvPicPr>
        <p:blipFill rotWithShape="1">
          <a:blip r:embed="rId7">
            <a:clrChange>
              <a:clrFrom>
                <a:srgbClr val="FFFFFF"/>
              </a:clrFrom>
              <a:clrTo>
                <a:srgbClr val="FFFFFF">
                  <a:alpha val="0"/>
                </a:srgbClr>
              </a:clrTo>
            </a:clrChange>
          </a:blip>
          <a:srcRect l="25516" r="795"/>
          <a:stretch/>
        </p:blipFill>
        <p:spPr>
          <a:xfrm>
            <a:off x="6922056" y="4470256"/>
            <a:ext cx="2075572" cy="1063682"/>
          </a:xfrm>
          <a:prstGeom prst="rect">
            <a:avLst/>
          </a:prstGeom>
        </p:spPr>
      </p:pic>
      <p:cxnSp>
        <p:nvCxnSpPr>
          <p:cNvPr id="67" name="直線接點 66"/>
          <p:cNvCxnSpPr>
            <a:endCxn id="62" idx="2"/>
          </p:cNvCxnSpPr>
          <p:nvPr/>
        </p:nvCxnSpPr>
        <p:spPr>
          <a:xfrm flipH="1" flipV="1">
            <a:off x="7551037" y="4330575"/>
            <a:ext cx="39376" cy="470451"/>
          </a:xfrm>
          <a:prstGeom prst="line">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 name="文字方塊 68"/>
          <p:cNvSpPr txBox="1"/>
          <p:nvPr/>
        </p:nvSpPr>
        <p:spPr>
          <a:xfrm>
            <a:off x="7725538" y="5944102"/>
            <a:ext cx="1335494" cy="369332"/>
          </a:xfrm>
          <a:prstGeom prst="rect">
            <a:avLst/>
          </a:prstGeom>
          <a:noFill/>
        </p:spPr>
        <p:txBody>
          <a:bodyPr wrap="none" rtlCol="0">
            <a:spAutoFit/>
          </a:bodyPr>
          <a:lstStyle/>
          <a:p>
            <a:r>
              <a:rPr lang="en-US" altLang="zh-TW"/>
              <a:t>GFA 2-20-30</a:t>
            </a:r>
            <a:endParaRPr lang="zh-TW" altLang="en-US"/>
          </a:p>
        </p:txBody>
      </p:sp>
      <p:cxnSp>
        <p:nvCxnSpPr>
          <p:cNvPr id="70" name="直線接點 69"/>
          <p:cNvCxnSpPr/>
          <p:nvPr/>
        </p:nvCxnSpPr>
        <p:spPr>
          <a:xfrm flipH="1" flipV="1">
            <a:off x="7608580" y="4158254"/>
            <a:ext cx="0" cy="1473846"/>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直線接點 72"/>
          <p:cNvCxnSpPr/>
          <p:nvPr/>
        </p:nvCxnSpPr>
        <p:spPr>
          <a:xfrm flipH="1" flipV="1">
            <a:off x="8269088" y="4212624"/>
            <a:ext cx="0" cy="1473846"/>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直線接點 73"/>
          <p:cNvCxnSpPr>
            <a:endCxn id="69" idx="0"/>
          </p:cNvCxnSpPr>
          <p:nvPr/>
        </p:nvCxnSpPr>
        <p:spPr>
          <a:xfrm>
            <a:off x="7976112" y="4995634"/>
            <a:ext cx="417173" cy="948468"/>
          </a:xfrm>
          <a:prstGeom prst="line">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7" name="直線接點 76"/>
          <p:cNvCxnSpPr>
            <a:endCxn id="69" idx="0"/>
          </p:cNvCxnSpPr>
          <p:nvPr/>
        </p:nvCxnSpPr>
        <p:spPr>
          <a:xfrm flipH="1">
            <a:off x="8393285" y="5014396"/>
            <a:ext cx="381884" cy="929706"/>
          </a:xfrm>
          <a:prstGeom prst="line">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投影片編號版面配置區 2"/>
          <p:cNvSpPr>
            <a:spLocks noGrp="1"/>
          </p:cNvSpPr>
          <p:nvPr>
            <p:ph type="sldNum" sz="quarter" idx="12"/>
          </p:nvPr>
        </p:nvSpPr>
        <p:spPr/>
        <p:txBody>
          <a:bodyPr/>
          <a:lstStyle/>
          <a:p>
            <a:fld id="{1903718D-2BA0-4992-8901-609C58FBCD54}" type="slidenum">
              <a:rPr lang="zh-TW" altLang="en-US" smtClean="0"/>
              <a:t>37</a:t>
            </a:fld>
            <a:endParaRPr lang="zh-TW" altLang="en-US"/>
          </a:p>
        </p:txBody>
      </p:sp>
    </p:spTree>
    <p:extLst>
      <p:ext uri="{BB962C8B-B14F-4D97-AF65-F5344CB8AC3E}">
        <p14:creationId xmlns:p14="http://schemas.microsoft.com/office/powerpoint/2010/main" val="1892416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E5C76835-C48B-433D-9013-0A00CD0EC3A4}" type="slidenum">
              <a:rPr lang="en-US" altLang="zh-TW" i="0" smtClean="0"/>
              <a:pPr eaLnBrk="1" hangingPunct="1"/>
              <a:t>38</a:t>
            </a:fld>
            <a:endParaRPr lang="en-US" altLang="zh-TW" i="0"/>
          </a:p>
        </p:txBody>
      </p:sp>
      <p:sp>
        <p:nvSpPr>
          <p:cNvPr id="35843" name="Rectangle 2"/>
          <p:cNvSpPr>
            <a:spLocks noGrp="1" noChangeArrowheads="1"/>
          </p:cNvSpPr>
          <p:nvPr>
            <p:ph type="title"/>
          </p:nvPr>
        </p:nvSpPr>
        <p:spPr>
          <a:xfrm>
            <a:off x="457200" y="274637"/>
            <a:ext cx="8229600" cy="1512987"/>
          </a:xfrm>
        </p:spPr>
        <p:txBody>
          <a:bodyPr>
            <a:normAutofit/>
          </a:bodyPr>
          <a:lstStyle/>
          <a:p>
            <a:pPr eaLnBrk="1" hangingPunct="1"/>
            <a:r>
              <a:rPr lang="zh-TW" altLang="en-US" sz="4000" dirty="0"/>
              <a:t>同向</a:t>
            </a:r>
            <a:r>
              <a:rPr lang="en-US" altLang="zh-TW" sz="4000" dirty="0"/>
              <a:t>/</a:t>
            </a:r>
            <a:r>
              <a:rPr lang="zh-TW" altLang="en-US" sz="4000" dirty="0"/>
              <a:t>咬合</a:t>
            </a:r>
            <a:r>
              <a:rPr lang="en-US" altLang="zh-TW" sz="4000" dirty="0"/>
              <a:t>/</a:t>
            </a:r>
            <a:r>
              <a:rPr lang="zh-TW" altLang="en-US" sz="4000" dirty="0"/>
              <a:t>平行之螺桿元件組合型態及熔膠在斷面的</a:t>
            </a:r>
            <a:r>
              <a:rPr lang="zh-TW" altLang="en-US" sz="4000" dirty="0">
                <a:solidFill>
                  <a:srgbClr val="FF0000"/>
                </a:solidFill>
              </a:rPr>
              <a:t>流動與充填情形</a:t>
            </a:r>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132856"/>
            <a:ext cx="6048375"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933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latin typeface="新細明體"/>
              </a:rPr>
              <a:t>融體在流動區域中的剪切應力分佈</a:t>
            </a:r>
            <a:endParaRPr lang="zh-TW" altLang="en-US" dirty="0"/>
          </a:p>
        </p:txBody>
      </p:sp>
      <p:sp>
        <p:nvSpPr>
          <p:cNvPr id="46082"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F6AFDAD1-5254-4C3D-94DE-9C2DBE63E71B}" type="slidenum">
              <a:rPr lang="en-US" altLang="zh-TW" i="0" smtClean="0"/>
              <a:pPr eaLnBrk="1" hangingPunct="1"/>
              <a:t>39</a:t>
            </a:fld>
            <a:endParaRPr lang="en-US" altLang="zh-TW" i="0"/>
          </a:p>
        </p:txBody>
      </p:sp>
      <p:pic>
        <p:nvPicPr>
          <p:cNvPr id="4608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042785"/>
            <a:ext cx="4824536" cy="365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424737" y="1733576"/>
            <a:ext cx="8496944" cy="1200329"/>
          </a:xfrm>
          <a:prstGeom prst="rect">
            <a:avLst/>
          </a:prstGeom>
          <a:solidFill>
            <a:srgbClr val="FFFF00"/>
          </a:solidFill>
        </p:spPr>
        <p:txBody>
          <a:bodyPr wrap="square" rtlCol="0">
            <a:spAutoFit/>
          </a:bodyPr>
          <a:lstStyle/>
          <a:p>
            <a:r>
              <a:rPr lang="zh-TW" altLang="en-US" sz="2400" dirty="0"/>
              <a:t>透過雙螺桿的轉動將剪切應力作用於融體</a:t>
            </a:r>
            <a:r>
              <a:rPr lang="zh-TW" altLang="en-US" sz="2400" dirty="0">
                <a:latin typeface="新細明體"/>
                <a:ea typeface="新細明體"/>
              </a:rPr>
              <a:t>，下圖是融體在流動區域中的剪切應力分佈。可以得知融體只有在通過某些區域時才能得到比較高剪切的作用效果。</a:t>
            </a:r>
            <a:endParaRPr lang="zh-TW" alt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879" y="4005063"/>
            <a:ext cx="3693368" cy="2252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橢圓 2"/>
          <p:cNvSpPr/>
          <p:nvPr/>
        </p:nvSpPr>
        <p:spPr>
          <a:xfrm>
            <a:off x="5796136" y="4005063"/>
            <a:ext cx="1008112" cy="4320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rot="16200000">
            <a:off x="8218460" y="4915432"/>
            <a:ext cx="1008112" cy="4320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5751909" y="5881415"/>
            <a:ext cx="1008112" cy="4320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rot="16200000">
            <a:off x="6471990" y="4915431"/>
            <a:ext cx="1008112" cy="4320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24290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投影片編號版面配置區 5"/>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F3869708-FCEA-46CA-A0B0-F5143A74921F}" type="slidenum">
              <a:rPr lang="en-US" altLang="zh-TW" i="0" smtClean="0"/>
              <a:pPr eaLnBrk="1" hangingPunct="1"/>
              <a:t>4</a:t>
            </a:fld>
            <a:endParaRPr lang="en-US" altLang="zh-TW" i="0"/>
          </a:p>
        </p:txBody>
      </p:sp>
      <p:pic>
        <p:nvPicPr>
          <p:cNvPr id="6148" name="Picture 3" descr="tw-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75" y="1918668"/>
            <a:ext cx="5221288" cy="39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圖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412875"/>
            <a:ext cx="2449512"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圖片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284" y="4221163"/>
            <a:ext cx="2188041"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Oval 7"/>
          <p:cNvSpPr>
            <a:spLocks noChangeArrowheads="1"/>
          </p:cNvSpPr>
          <p:nvPr/>
        </p:nvSpPr>
        <p:spPr bwMode="auto">
          <a:xfrm>
            <a:off x="6675850" y="5588745"/>
            <a:ext cx="240038" cy="28507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endParaRPr lang="zh-TW" altLang="en-US"/>
          </a:p>
        </p:txBody>
      </p:sp>
      <p:sp>
        <p:nvSpPr>
          <p:cNvPr id="6153" name="Oval 8"/>
          <p:cNvSpPr>
            <a:spLocks noChangeArrowheads="1"/>
          </p:cNvSpPr>
          <p:nvPr/>
        </p:nvSpPr>
        <p:spPr bwMode="auto">
          <a:xfrm>
            <a:off x="6257761" y="4733535"/>
            <a:ext cx="538108" cy="62665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endParaRPr lang="zh-TW" altLang="en-US"/>
          </a:p>
        </p:txBody>
      </p:sp>
      <p:sp>
        <p:nvSpPr>
          <p:cNvPr id="6154" name="AutoShape 9"/>
          <p:cNvSpPr>
            <a:spLocks noChangeArrowheads="1"/>
          </p:cNvSpPr>
          <p:nvPr/>
        </p:nvSpPr>
        <p:spPr bwMode="auto">
          <a:xfrm>
            <a:off x="7872085" y="4562745"/>
            <a:ext cx="1019503" cy="455861"/>
          </a:xfrm>
          <a:prstGeom prst="wedgeRectCallout">
            <a:avLst>
              <a:gd name="adj1" fmla="val -151421"/>
              <a:gd name="adj2" fmla="val 46694"/>
            </a:avLst>
          </a:prstGeom>
          <a:solidFill>
            <a:srgbClr val="FFFF00"/>
          </a:solidFill>
          <a:ln w="9525">
            <a:solidFill>
              <a:schemeClr val="tx1"/>
            </a:solidFill>
            <a:miter lim="800000"/>
            <a:headEnd/>
            <a:tailEnd/>
          </a:ln>
          <a:effectLst/>
          <a:extLst/>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algn="ctr" eaLnBrk="1" hangingPunct="1"/>
            <a:r>
              <a:rPr lang="zh-TW" altLang="en-US" sz="1400" i="0"/>
              <a:t>嚴重聚集</a:t>
            </a:r>
          </a:p>
        </p:txBody>
      </p:sp>
      <p:sp>
        <p:nvSpPr>
          <p:cNvPr id="6155" name="AutoShape 10"/>
          <p:cNvSpPr>
            <a:spLocks noChangeArrowheads="1"/>
          </p:cNvSpPr>
          <p:nvPr/>
        </p:nvSpPr>
        <p:spPr bwMode="auto">
          <a:xfrm>
            <a:off x="7873404" y="5703023"/>
            <a:ext cx="1018184" cy="283815"/>
          </a:xfrm>
          <a:prstGeom prst="wedgeRectCallout">
            <a:avLst>
              <a:gd name="adj1" fmla="val -145511"/>
              <a:gd name="adj2" fmla="val -45886"/>
            </a:avLst>
          </a:prstGeom>
          <a:solidFill>
            <a:srgbClr val="FFFF00"/>
          </a:solidFill>
          <a:ln w="9525">
            <a:solidFill>
              <a:schemeClr val="tx1"/>
            </a:solidFill>
            <a:miter lim="800000"/>
            <a:headEnd/>
            <a:tailEnd/>
          </a:ln>
          <a:effectLst/>
          <a:extLst/>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algn="ctr" eaLnBrk="1" hangingPunct="1"/>
            <a:r>
              <a:rPr lang="zh-TW" altLang="en-US" sz="1400" i="0" dirty="0"/>
              <a:t>中度聚集</a:t>
            </a:r>
          </a:p>
        </p:txBody>
      </p:sp>
      <p:sp>
        <p:nvSpPr>
          <p:cNvPr id="6156" name="Text Box 11"/>
          <p:cNvSpPr txBox="1">
            <a:spLocks noChangeArrowheads="1"/>
          </p:cNvSpPr>
          <p:nvPr/>
        </p:nvSpPr>
        <p:spPr bwMode="auto">
          <a:xfrm>
            <a:off x="6019042" y="6186641"/>
            <a:ext cx="896846" cy="30777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spcBef>
                <a:spcPct val="50000"/>
              </a:spcBef>
            </a:pPr>
            <a:r>
              <a:rPr lang="zh-TW" altLang="en-US" sz="1400" i="0" dirty="0"/>
              <a:t>輕度聚集</a:t>
            </a:r>
          </a:p>
        </p:txBody>
      </p:sp>
      <p:sp>
        <p:nvSpPr>
          <p:cNvPr id="6157" name="Line 12"/>
          <p:cNvSpPr>
            <a:spLocks noChangeShapeType="1"/>
          </p:cNvSpPr>
          <p:nvPr/>
        </p:nvSpPr>
        <p:spPr bwMode="auto">
          <a:xfrm flipH="1" flipV="1">
            <a:off x="6019042" y="5703023"/>
            <a:ext cx="507773" cy="475679"/>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 name="矩形 1"/>
          <p:cNvSpPr/>
          <p:nvPr/>
        </p:nvSpPr>
        <p:spPr>
          <a:xfrm>
            <a:off x="323850" y="5947871"/>
            <a:ext cx="4493538" cy="461665"/>
          </a:xfrm>
          <a:prstGeom prst="rect">
            <a:avLst/>
          </a:prstGeom>
          <a:solidFill>
            <a:srgbClr val="FFFF00"/>
          </a:solidFill>
        </p:spPr>
        <p:txBody>
          <a:bodyPr wrap="none">
            <a:spAutoFit/>
          </a:bodyPr>
          <a:lstStyle/>
          <a:p>
            <a:r>
              <a:rPr lang="zh-TW" altLang="en-US" sz="2400" dirty="0"/>
              <a:t>混煉目的：好的分散性與分佈性</a:t>
            </a:r>
          </a:p>
        </p:txBody>
      </p:sp>
      <p:sp>
        <p:nvSpPr>
          <p:cNvPr id="6147" name="Rectangle 2"/>
          <p:cNvSpPr>
            <a:spLocks noGrp="1" noChangeArrowheads="1"/>
          </p:cNvSpPr>
          <p:nvPr>
            <p:ph type="title"/>
          </p:nvPr>
        </p:nvSpPr>
        <p:spPr>
          <a:xfrm>
            <a:off x="0" y="274638"/>
            <a:ext cx="9036496" cy="1143000"/>
          </a:xfrm>
        </p:spPr>
        <p:txBody>
          <a:bodyPr>
            <a:normAutofit/>
          </a:bodyPr>
          <a:lstStyle/>
          <a:p>
            <a:pPr algn="ctr"/>
            <a:r>
              <a:rPr lang="zh-TW" altLang="en-US" dirty="0"/>
              <a:t>粉末狀固體與塑料的混煉</a:t>
            </a:r>
            <a:endParaRPr lang="en-US" altLang="zh-TW" dirty="0"/>
          </a:p>
        </p:txBody>
      </p:sp>
      <p:sp>
        <p:nvSpPr>
          <p:cNvPr id="3" name="矩形 2"/>
          <p:cNvSpPr/>
          <p:nvPr/>
        </p:nvSpPr>
        <p:spPr>
          <a:xfrm>
            <a:off x="467544" y="1404971"/>
            <a:ext cx="3717684" cy="584775"/>
          </a:xfrm>
          <a:prstGeom prst="rect">
            <a:avLst/>
          </a:prstGeom>
        </p:spPr>
        <p:txBody>
          <a:bodyPr wrap="none">
            <a:spAutoFit/>
          </a:bodyPr>
          <a:lstStyle/>
          <a:p>
            <a:r>
              <a:rPr lang="zh-TW" altLang="en-US" sz="3200" dirty="0"/>
              <a:t>分散性與分佈</a:t>
            </a:r>
            <a:r>
              <a:rPr lang="en-US" altLang="zh-TW" sz="3200" dirty="0"/>
              <a:t>(</a:t>
            </a:r>
            <a:r>
              <a:rPr lang="zh-TW" altLang="en-US" sz="3200" dirty="0"/>
              <a:t>配</a:t>
            </a:r>
            <a:r>
              <a:rPr lang="en-US" altLang="zh-TW" sz="3200" dirty="0"/>
              <a:t>)</a:t>
            </a:r>
            <a:r>
              <a:rPr lang="zh-TW" altLang="en-US" sz="3200" dirty="0"/>
              <a:t>性</a:t>
            </a:r>
          </a:p>
        </p:txBody>
      </p:sp>
    </p:spTree>
    <p:extLst>
      <p:ext uri="{BB962C8B-B14F-4D97-AF65-F5344CB8AC3E}">
        <p14:creationId xmlns:p14="http://schemas.microsoft.com/office/powerpoint/2010/main" val="216809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274638"/>
            <a:ext cx="8507288" cy="1143000"/>
          </a:xfrm>
        </p:spPr>
        <p:txBody>
          <a:bodyPr>
            <a:normAutofit fontScale="90000"/>
          </a:bodyPr>
          <a:lstStyle/>
          <a:p>
            <a:r>
              <a:rPr lang="zh-TW" altLang="en-US" dirty="0"/>
              <a:t>螺桿間隙對剪切率及通過率的影響</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24" y="1648222"/>
            <a:ext cx="34194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036" y="1439617"/>
            <a:ext cx="4728314" cy="3018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869160"/>
            <a:ext cx="2549083"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8172400" y="1648222"/>
            <a:ext cx="877163" cy="369332"/>
          </a:xfrm>
          <a:prstGeom prst="rect">
            <a:avLst/>
          </a:prstGeom>
        </p:spPr>
        <p:txBody>
          <a:bodyPr wrap="none">
            <a:spAutoFit/>
          </a:bodyPr>
          <a:lstStyle/>
          <a:p>
            <a:r>
              <a:rPr lang="zh-TW" altLang="en-US" dirty="0"/>
              <a:t>剪切率</a:t>
            </a:r>
          </a:p>
        </p:txBody>
      </p:sp>
      <p:sp>
        <p:nvSpPr>
          <p:cNvPr id="3" name="投影片編號版面配置區 2"/>
          <p:cNvSpPr>
            <a:spLocks noGrp="1"/>
          </p:cNvSpPr>
          <p:nvPr>
            <p:ph type="sldNum" sz="quarter" idx="12"/>
          </p:nvPr>
        </p:nvSpPr>
        <p:spPr/>
        <p:txBody>
          <a:bodyPr/>
          <a:lstStyle/>
          <a:p>
            <a:fld id="{1903718D-2BA0-4992-8901-609C58FBCD54}" type="slidenum">
              <a:rPr lang="zh-TW" altLang="en-US" smtClean="0"/>
              <a:t>40</a:t>
            </a:fld>
            <a:endParaRPr lang="zh-TW" altLang="en-US"/>
          </a:p>
        </p:txBody>
      </p:sp>
    </p:spTree>
    <p:extLst>
      <p:ext uri="{BB962C8B-B14F-4D97-AF65-F5344CB8AC3E}">
        <p14:creationId xmlns:p14="http://schemas.microsoft.com/office/powerpoint/2010/main" val="2144223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B95E4112-723F-45B8-B3BF-9EF9119BF74C}" type="slidenum">
              <a:rPr lang="en-US" altLang="zh-TW" i="0" smtClean="0"/>
              <a:pPr eaLnBrk="1" hangingPunct="1"/>
              <a:t>41</a:t>
            </a:fld>
            <a:endParaRPr lang="en-US" altLang="zh-TW" i="0"/>
          </a:p>
        </p:txBody>
      </p:sp>
      <p:sp>
        <p:nvSpPr>
          <p:cNvPr id="64515" name="Rectangle 4"/>
          <p:cNvSpPr>
            <a:spLocks noGrp="1" noChangeArrowheads="1"/>
          </p:cNvSpPr>
          <p:nvPr>
            <p:ph type="title"/>
          </p:nvPr>
        </p:nvSpPr>
        <p:spPr/>
        <p:txBody>
          <a:bodyPr/>
          <a:lstStyle/>
          <a:p>
            <a:pPr eaLnBrk="1" hangingPunct="1"/>
            <a:r>
              <a:rPr lang="zh-TW" altLang="en-US" sz="4000"/>
              <a:t>螺桿間隙對</a:t>
            </a:r>
            <a:r>
              <a:rPr lang="en-US" altLang="zh-TW" sz="4000"/>
              <a:t>CaCO</a:t>
            </a:r>
            <a:r>
              <a:rPr lang="en-US" altLang="zh-TW" sz="2000"/>
              <a:t>3 </a:t>
            </a:r>
            <a:r>
              <a:rPr lang="zh-TW" altLang="en-US" sz="4000"/>
              <a:t>分散效果的影響</a:t>
            </a:r>
            <a:endParaRPr lang="zh-TW" altLang="en-US" sz="2000"/>
          </a:p>
        </p:txBody>
      </p:sp>
      <p:pic>
        <p:nvPicPr>
          <p:cNvPr id="645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62" y="1412875"/>
            <a:ext cx="5616575"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6732240" y="3789040"/>
            <a:ext cx="1728192" cy="1200329"/>
          </a:xfrm>
          <a:prstGeom prst="rect">
            <a:avLst/>
          </a:prstGeom>
          <a:solidFill>
            <a:srgbClr val="FFFF00"/>
          </a:solidFill>
        </p:spPr>
        <p:txBody>
          <a:bodyPr wrap="square" rtlCol="0">
            <a:spAutoFit/>
          </a:bodyPr>
          <a:lstStyle/>
          <a:p>
            <a:r>
              <a:rPr lang="zh-TW" altLang="en-US" dirty="0"/>
              <a:t>間隙大</a:t>
            </a:r>
            <a:r>
              <a:rPr lang="zh-TW" altLang="en-US" dirty="0">
                <a:latin typeface="新細明體"/>
                <a:ea typeface="新細明體"/>
              </a:rPr>
              <a:t>，剪切作用較小，所以碳酸鈣分散性變差</a:t>
            </a:r>
            <a:endParaRPr lang="zh-TW" altLang="en-US" dirty="0"/>
          </a:p>
        </p:txBody>
      </p:sp>
      <p:sp>
        <p:nvSpPr>
          <p:cNvPr id="6" name="文字方塊 5"/>
          <p:cNvSpPr txBox="1"/>
          <p:nvPr/>
        </p:nvSpPr>
        <p:spPr>
          <a:xfrm>
            <a:off x="251520" y="2420888"/>
            <a:ext cx="1728192" cy="1754326"/>
          </a:xfrm>
          <a:prstGeom prst="rect">
            <a:avLst/>
          </a:prstGeom>
          <a:solidFill>
            <a:srgbClr val="FFFF00"/>
          </a:solidFill>
        </p:spPr>
        <p:txBody>
          <a:bodyPr wrap="square" rtlCol="0">
            <a:spAutoFit/>
          </a:bodyPr>
          <a:lstStyle/>
          <a:p>
            <a:r>
              <a:rPr lang="zh-TW" altLang="en-US" dirty="0"/>
              <a:t>間隙小</a:t>
            </a:r>
            <a:r>
              <a:rPr lang="zh-TW" altLang="en-US" dirty="0">
                <a:latin typeface="新細明體"/>
                <a:ea typeface="新細明體"/>
              </a:rPr>
              <a:t>，融體無法進入間隙區域，無法受到高剪切作用，所以碳酸鈣分散性變差</a:t>
            </a:r>
            <a:endParaRPr lang="zh-TW" altLang="en-US" dirty="0"/>
          </a:p>
        </p:txBody>
      </p:sp>
      <p:cxnSp>
        <p:nvCxnSpPr>
          <p:cNvPr id="4" name="直線單箭頭接點 3"/>
          <p:cNvCxnSpPr/>
          <p:nvPr/>
        </p:nvCxnSpPr>
        <p:spPr>
          <a:xfrm>
            <a:off x="1979712" y="3284984"/>
            <a:ext cx="108850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單箭頭接點 8"/>
          <p:cNvCxnSpPr/>
          <p:nvPr/>
        </p:nvCxnSpPr>
        <p:spPr>
          <a:xfrm flipH="1">
            <a:off x="6300192" y="4388063"/>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437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20B180D8-84A6-445E-A826-1A69E8593476}" type="slidenum">
              <a:rPr lang="en-US" altLang="zh-TW" i="0" smtClean="0"/>
              <a:pPr eaLnBrk="1" hangingPunct="1"/>
              <a:t>42</a:t>
            </a:fld>
            <a:endParaRPr lang="en-US" altLang="zh-TW" i="0"/>
          </a:p>
        </p:txBody>
      </p:sp>
      <p:sp>
        <p:nvSpPr>
          <p:cNvPr id="34819" name="Rectangle 4"/>
          <p:cNvSpPr>
            <a:spLocks noGrp="1" noChangeArrowheads="1"/>
          </p:cNvSpPr>
          <p:nvPr>
            <p:ph type="title"/>
          </p:nvPr>
        </p:nvSpPr>
        <p:spPr/>
        <p:txBody>
          <a:bodyPr/>
          <a:lstStyle/>
          <a:p>
            <a:pPr eaLnBrk="1" hangingPunct="1"/>
            <a:r>
              <a:rPr lang="zh-TW" altLang="en-US"/>
              <a:t>自清作用的原理</a:t>
            </a:r>
          </a:p>
        </p:txBody>
      </p:sp>
      <p:pic>
        <p:nvPicPr>
          <p:cNvPr id="348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557338"/>
            <a:ext cx="659765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37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D1728F75-4ACD-4DFC-B2D5-44481E56676C}" type="slidenum">
              <a:rPr lang="en-US" altLang="zh-TW" i="0" smtClean="0"/>
              <a:pPr eaLnBrk="1" hangingPunct="1"/>
              <a:t>43</a:t>
            </a:fld>
            <a:endParaRPr lang="en-US" altLang="zh-TW" i="0"/>
          </a:p>
        </p:txBody>
      </p:sp>
      <p:sp>
        <p:nvSpPr>
          <p:cNvPr id="44035" name="Rectangle 2"/>
          <p:cNvSpPr>
            <a:spLocks noGrp="1" noChangeArrowheads="1"/>
          </p:cNvSpPr>
          <p:nvPr>
            <p:ph type="title"/>
          </p:nvPr>
        </p:nvSpPr>
        <p:spPr/>
        <p:txBody>
          <a:bodyPr/>
          <a:lstStyle/>
          <a:p>
            <a:pPr eaLnBrk="1" hangingPunct="1"/>
            <a:r>
              <a:rPr lang="zh-TW" altLang="en-US"/>
              <a:t>螺旋元件的特性</a:t>
            </a:r>
          </a:p>
        </p:txBody>
      </p:sp>
      <p:pic>
        <p:nvPicPr>
          <p:cNvPr id="44036" name="Picture 3" descr="tw-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557338"/>
            <a:ext cx="67691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7" y="1772816"/>
            <a:ext cx="115252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81" y="3068960"/>
            <a:ext cx="1873250" cy="133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555776" y="1659347"/>
            <a:ext cx="1368152" cy="369332"/>
          </a:xfrm>
          <a:prstGeom prst="rect">
            <a:avLst/>
          </a:prstGeom>
          <a:solidFill>
            <a:srgbClr val="FFFF00"/>
          </a:solidFill>
        </p:spPr>
        <p:txBody>
          <a:bodyPr wrap="square" rtlCol="0">
            <a:spAutoFit/>
          </a:bodyPr>
          <a:lstStyle/>
          <a:p>
            <a:r>
              <a:rPr lang="zh-TW" altLang="en-US" dirty="0"/>
              <a:t>右旋大螺距</a:t>
            </a:r>
          </a:p>
        </p:txBody>
      </p:sp>
      <p:sp>
        <p:nvSpPr>
          <p:cNvPr id="8" name="文字方塊 7"/>
          <p:cNvSpPr txBox="1"/>
          <p:nvPr/>
        </p:nvSpPr>
        <p:spPr>
          <a:xfrm>
            <a:off x="2587235" y="2869779"/>
            <a:ext cx="1368152" cy="369332"/>
          </a:xfrm>
          <a:prstGeom prst="rect">
            <a:avLst/>
          </a:prstGeom>
          <a:solidFill>
            <a:srgbClr val="FFFF00"/>
          </a:solidFill>
        </p:spPr>
        <p:txBody>
          <a:bodyPr wrap="square" rtlCol="0">
            <a:spAutoFit/>
          </a:bodyPr>
          <a:lstStyle/>
          <a:p>
            <a:r>
              <a:rPr lang="zh-TW" altLang="en-US" dirty="0"/>
              <a:t>右旋小螺距</a:t>
            </a:r>
          </a:p>
        </p:txBody>
      </p:sp>
      <p:sp>
        <p:nvSpPr>
          <p:cNvPr id="9" name="文字方塊 8"/>
          <p:cNvSpPr txBox="1"/>
          <p:nvPr/>
        </p:nvSpPr>
        <p:spPr>
          <a:xfrm>
            <a:off x="2987824" y="4303232"/>
            <a:ext cx="710544" cy="369332"/>
          </a:xfrm>
          <a:prstGeom prst="rect">
            <a:avLst/>
          </a:prstGeom>
          <a:solidFill>
            <a:srgbClr val="FFFF00"/>
          </a:solidFill>
        </p:spPr>
        <p:txBody>
          <a:bodyPr wrap="square" rtlCol="0">
            <a:spAutoFit/>
          </a:bodyPr>
          <a:lstStyle/>
          <a:p>
            <a:r>
              <a:rPr lang="zh-TW" altLang="en-US" dirty="0"/>
              <a:t>左旋</a:t>
            </a:r>
          </a:p>
        </p:txBody>
      </p:sp>
    </p:spTree>
    <p:extLst>
      <p:ext uri="{BB962C8B-B14F-4D97-AF65-F5344CB8AC3E}">
        <p14:creationId xmlns:p14="http://schemas.microsoft.com/office/powerpoint/2010/main" val="2505517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碟型元件的特性</a:t>
            </a:r>
            <a:r>
              <a:rPr lang="en-US" altLang="zh-TW" dirty="0"/>
              <a:t>(</a:t>
            </a:r>
            <a:r>
              <a:rPr lang="zh-TW" altLang="en-US" dirty="0"/>
              <a:t>不同厚度</a:t>
            </a:r>
            <a:r>
              <a:rPr lang="en-US" altLang="zh-TW" dirty="0"/>
              <a:t>)</a:t>
            </a:r>
            <a:endParaRPr lang="zh-TW" altLang="en-US" dirty="0"/>
          </a:p>
        </p:txBody>
      </p:sp>
      <p:sp>
        <p:nvSpPr>
          <p:cNvPr id="2" name="投影片編號版面配置區 1"/>
          <p:cNvSpPr>
            <a:spLocks noGrp="1"/>
          </p:cNvSpPr>
          <p:nvPr>
            <p:ph type="sldNum" sz="quarter" idx="12"/>
          </p:nvPr>
        </p:nvSpPr>
        <p:spPr/>
        <p:txBody>
          <a:bodyPr/>
          <a:lstStyle/>
          <a:p>
            <a:fld id="{D2FBEF06-ADE2-41D5-B5BD-9C5EC9457275}" type="slidenum">
              <a:rPr lang="zh-TW" altLang="en-US" smtClean="0"/>
              <a:t>44</a:t>
            </a:fld>
            <a:endParaRPr lang="zh-TW" alt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826890"/>
            <a:ext cx="72294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789040"/>
            <a:ext cx="607134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1403648" y="1272892"/>
            <a:ext cx="2304256" cy="369332"/>
          </a:xfrm>
          <a:prstGeom prst="rect">
            <a:avLst/>
          </a:prstGeom>
          <a:solidFill>
            <a:srgbClr val="FFFF00"/>
          </a:solidFill>
        </p:spPr>
        <p:txBody>
          <a:bodyPr wrap="square" rtlCol="0">
            <a:spAutoFit/>
          </a:bodyPr>
          <a:lstStyle/>
          <a:p>
            <a:r>
              <a:rPr lang="zh-TW" altLang="en-US" dirty="0"/>
              <a:t>厚度較寬的碟型元件</a:t>
            </a:r>
          </a:p>
        </p:txBody>
      </p:sp>
      <p:sp>
        <p:nvSpPr>
          <p:cNvPr id="9" name="文字方塊 8"/>
          <p:cNvSpPr txBox="1"/>
          <p:nvPr/>
        </p:nvSpPr>
        <p:spPr>
          <a:xfrm>
            <a:off x="5364088" y="1457558"/>
            <a:ext cx="2304256" cy="369332"/>
          </a:xfrm>
          <a:prstGeom prst="rect">
            <a:avLst/>
          </a:prstGeom>
          <a:solidFill>
            <a:srgbClr val="FFFF00"/>
          </a:solidFill>
        </p:spPr>
        <p:txBody>
          <a:bodyPr wrap="square" rtlCol="0">
            <a:spAutoFit/>
          </a:bodyPr>
          <a:lstStyle/>
          <a:p>
            <a:r>
              <a:rPr lang="zh-TW" altLang="en-US" dirty="0"/>
              <a:t>厚度較窄的碟型元件</a:t>
            </a:r>
          </a:p>
        </p:txBody>
      </p:sp>
    </p:spTree>
    <p:extLst>
      <p:ext uri="{BB962C8B-B14F-4D97-AF65-F5344CB8AC3E}">
        <p14:creationId xmlns:p14="http://schemas.microsoft.com/office/powerpoint/2010/main" val="96016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pPr eaLnBrk="1" hangingPunct="1"/>
            <a:r>
              <a:rPr lang="zh-TW" altLang="en-US" dirty="0"/>
              <a:t>碟型元件的特性</a:t>
            </a:r>
            <a:r>
              <a:rPr lang="en-US" altLang="zh-TW" dirty="0"/>
              <a:t>(</a:t>
            </a:r>
            <a:r>
              <a:rPr lang="zh-TW" altLang="en-US" dirty="0"/>
              <a:t>不同角度</a:t>
            </a:r>
            <a:r>
              <a:rPr lang="en-US" altLang="zh-TW" dirty="0"/>
              <a:t>)</a:t>
            </a:r>
            <a:endParaRPr lang="zh-TW" altLang="en-US" dirty="0"/>
          </a:p>
        </p:txBody>
      </p:sp>
      <p:sp>
        <p:nvSpPr>
          <p:cNvPr id="45059" name="投影片編號版面配置區 3"/>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72575B34-B1A3-43D8-B3B4-17C062681001}" type="slidenum">
              <a:rPr lang="zh-TW" altLang="en-US" i="0" smtClean="0"/>
              <a:pPr eaLnBrk="1" hangingPunct="1"/>
              <a:t>45</a:t>
            </a:fld>
            <a:endParaRPr lang="zh-TW" altLang="en-US" i="0"/>
          </a:p>
        </p:txBody>
      </p:sp>
      <p:graphicFrame>
        <p:nvGraphicFramePr>
          <p:cNvPr id="5" name="表格 4"/>
          <p:cNvGraphicFramePr>
            <a:graphicFrameLocks noGrp="1"/>
          </p:cNvGraphicFramePr>
          <p:nvPr>
            <p:extLst/>
          </p:nvPr>
        </p:nvGraphicFramePr>
        <p:xfrm>
          <a:off x="873126" y="1412776"/>
          <a:ext cx="7358062" cy="3465830"/>
        </p:xfrm>
        <a:graphic>
          <a:graphicData uri="http://schemas.openxmlformats.org/drawingml/2006/table">
            <a:tbl>
              <a:tblPr/>
              <a:tblGrid>
                <a:gridCol w="1381125">
                  <a:extLst>
                    <a:ext uri="{9D8B030D-6E8A-4147-A177-3AD203B41FA5}">
                      <a16:colId xmlns:a16="http://schemas.microsoft.com/office/drawing/2014/main" val="20000"/>
                    </a:ext>
                  </a:extLst>
                </a:gridCol>
                <a:gridCol w="2197100">
                  <a:extLst>
                    <a:ext uri="{9D8B030D-6E8A-4147-A177-3AD203B41FA5}">
                      <a16:colId xmlns:a16="http://schemas.microsoft.com/office/drawing/2014/main" val="20001"/>
                    </a:ext>
                  </a:extLst>
                </a:gridCol>
                <a:gridCol w="1230312">
                  <a:extLst>
                    <a:ext uri="{9D8B030D-6E8A-4147-A177-3AD203B41FA5}">
                      <a16:colId xmlns:a16="http://schemas.microsoft.com/office/drawing/2014/main" val="20002"/>
                    </a:ext>
                  </a:extLst>
                </a:gridCol>
                <a:gridCol w="1231900">
                  <a:extLst>
                    <a:ext uri="{9D8B030D-6E8A-4147-A177-3AD203B41FA5}">
                      <a16:colId xmlns:a16="http://schemas.microsoft.com/office/drawing/2014/main" val="20003"/>
                    </a:ext>
                  </a:extLst>
                </a:gridCol>
                <a:gridCol w="1317625">
                  <a:extLst>
                    <a:ext uri="{9D8B030D-6E8A-4147-A177-3AD203B41FA5}">
                      <a16:colId xmlns:a16="http://schemas.microsoft.com/office/drawing/2014/main" val="20004"/>
                    </a:ext>
                  </a:extLst>
                </a:gridCol>
              </a:tblGrid>
              <a:tr h="369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Calibri" pitchFamily="34"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Calibri" pitchFamily="34" charset="0"/>
                          <a:ea typeface="新細明體" charset="-120"/>
                        </a:rPr>
                        <a:t>Mixing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Calibri" pitchFamily="34" charset="0"/>
                          <a:ea typeface="新細明體" charset="-120"/>
                        </a:rPr>
                        <a:t>分配混合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Calibri" pitchFamily="34" charset="0"/>
                          <a:ea typeface="新細明體" charset="-120"/>
                        </a:rPr>
                        <a:t>Shearing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Calibri" pitchFamily="34" charset="0"/>
                          <a:ea typeface="新細明體" charset="-120"/>
                        </a:rPr>
                        <a:t>分散混合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Calibri" pitchFamily="34" charset="0"/>
                          <a:ea typeface="新細明體" charset="-120"/>
                        </a:rPr>
                        <a:t>Conveying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Calibri" pitchFamily="34" charset="0"/>
                          <a:ea typeface="新細明體" charset="-120"/>
                        </a:rPr>
                        <a:t>輸送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3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pitchFamily="34" charset="0"/>
                          <a:ea typeface="新細明體" charset="-120"/>
                        </a:rPr>
                        <a:t>90° Neutral</a:t>
                      </a: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80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Calibri" pitchFamily="34" charset="0"/>
                          <a:ea typeface="新細明體" charset="-120"/>
                        </a:rPr>
                        <a:t>30° Right handed</a:t>
                      </a:r>
                      <a:endParaRPr kumimoji="0" lang="zh-TW" altLang="en-US" sz="1800" b="0" i="0" u="none" strike="noStrike" cap="none" normalizeH="0" baseline="0" dirty="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pitchFamily="34" charset="0"/>
                          <a:ea typeface="新細明體" charset="-120"/>
                        </a:rPr>
                        <a:t>30° Left handed</a:t>
                      </a: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Calibri" pitchFamily="34" charset="0"/>
                          <a:ea typeface="新細明體" charset="-120"/>
                        </a:rPr>
                        <a:t>Back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Calibri" pitchFamily="34" charset="0"/>
                          <a:ea typeface="新細明體" charset="-120"/>
                        </a:rPr>
                        <a:t>Pressure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Calibri" pitchFamily="34" charset="0"/>
                          <a:ea typeface="新細明體" charset="-120"/>
                        </a:rPr>
                        <a:t>component</a:t>
                      </a:r>
                      <a:endParaRPr kumimoji="0" lang="zh-TW" altLang="en-US" sz="1800" b="0" i="0" u="none" strike="noStrike" cap="none" normalizeH="0" baseline="0" dirty="0">
                        <a:ln>
                          <a:noFill/>
                        </a:ln>
                        <a:solidFill>
                          <a:schemeClr val="tx1"/>
                        </a:solidFill>
                        <a:effectLst/>
                        <a:latin typeface="Calibri" pitchFamily="34" charset="0"/>
                        <a:ea typeface="新細明體"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4511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050977"/>
            <a:ext cx="911225"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11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065140"/>
            <a:ext cx="911225"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11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036815"/>
            <a:ext cx="911225"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4498182" y="2276277"/>
            <a:ext cx="1079500" cy="431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0" name="矩形 9"/>
          <p:cNvSpPr/>
          <p:nvPr/>
        </p:nvSpPr>
        <p:spPr>
          <a:xfrm>
            <a:off x="5730082" y="2276277"/>
            <a:ext cx="1081087" cy="431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1" name="矩形 10"/>
          <p:cNvSpPr/>
          <p:nvPr/>
        </p:nvSpPr>
        <p:spPr>
          <a:xfrm>
            <a:off x="7019132" y="3212902"/>
            <a:ext cx="1079500" cy="431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2" name="矩形 11"/>
          <p:cNvSpPr/>
          <p:nvPr/>
        </p:nvSpPr>
        <p:spPr>
          <a:xfrm>
            <a:off x="7425532" y="2276277"/>
            <a:ext cx="168275" cy="431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3" name="矩形 12"/>
          <p:cNvSpPr/>
          <p:nvPr/>
        </p:nvSpPr>
        <p:spPr>
          <a:xfrm>
            <a:off x="4977607" y="3212902"/>
            <a:ext cx="168275" cy="431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 name="矩形 13"/>
          <p:cNvSpPr/>
          <p:nvPr/>
        </p:nvSpPr>
        <p:spPr>
          <a:xfrm>
            <a:off x="6187282" y="3212902"/>
            <a:ext cx="168275" cy="431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 name="矩形 14"/>
          <p:cNvSpPr/>
          <p:nvPr/>
        </p:nvSpPr>
        <p:spPr>
          <a:xfrm>
            <a:off x="4791869" y="4147939"/>
            <a:ext cx="492125" cy="4333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 name="矩形 15"/>
          <p:cNvSpPr/>
          <p:nvPr/>
        </p:nvSpPr>
        <p:spPr>
          <a:xfrm>
            <a:off x="6023769" y="4147939"/>
            <a:ext cx="493713" cy="4333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Tree>
    <p:extLst>
      <p:ext uri="{BB962C8B-B14F-4D97-AF65-F5344CB8AC3E}">
        <p14:creationId xmlns:p14="http://schemas.microsoft.com/office/powerpoint/2010/main" val="2132841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5193FE02-2DC5-4473-B8A2-5C23D105B81F}" type="slidenum">
              <a:rPr lang="en-US" altLang="zh-TW" i="0" smtClean="0"/>
              <a:pPr eaLnBrk="1" hangingPunct="1"/>
              <a:t>46</a:t>
            </a:fld>
            <a:endParaRPr lang="en-US" altLang="zh-TW" i="0"/>
          </a:p>
        </p:txBody>
      </p:sp>
      <p:pic>
        <p:nvPicPr>
          <p:cNvPr id="471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1071"/>
            <a:ext cx="8424863" cy="552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1484785"/>
            <a:ext cx="1325779" cy="216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5177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5C537ADC-BF2C-4A08-AB81-37E211A4C261}" type="slidenum">
              <a:rPr lang="en-US" altLang="zh-TW" i="0" smtClean="0"/>
              <a:pPr eaLnBrk="1" hangingPunct="1"/>
              <a:t>47</a:t>
            </a:fld>
            <a:endParaRPr lang="en-US" altLang="zh-TW" i="0"/>
          </a:p>
        </p:txBody>
      </p:sp>
      <p:sp>
        <p:nvSpPr>
          <p:cNvPr id="43011" name="Rectangle 2"/>
          <p:cNvSpPr>
            <a:spLocks noGrp="1" noChangeArrowheads="1"/>
          </p:cNvSpPr>
          <p:nvPr>
            <p:ph type="title"/>
          </p:nvPr>
        </p:nvSpPr>
        <p:spPr/>
        <p:txBody>
          <a:bodyPr/>
          <a:lstStyle/>
          <a:p>
            <a:pPr eaLnBrk="1" hangingPunct="1"/>
            <a:r>
              <a:rPr lang="zh-TW" altLang="en-US" dirty="0"/>
              <a:t>左旋元件的特性</a:t>
            </a:r>
          </a:p>
        </p:txBody>
      </p:sp>
      <p:pic>
        <p:nvPicPr>
          <p:cNvPr id="43012" name="Picture 3" descr="tw-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67691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descr="tw-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3168650"/>
            <a:ext cx="2822575"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1325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新細明體"/>
                <a:ea typeface="新細明體"/>
              </a:rPr>
              <a:t>三、</a:t>
            </a:r>
            <a:r>
              <a:rPr lang="zh-TW" altLang="en-US" dirty="0"/>
              <a:t>混煉製程的雙螺桿各段組態及功能</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855345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683568" y="4797152"/>
            <a:ext cx="1800200" cy="369332"/>
          </a:xfrm>
          <a:prstGeom prst="rect">
            <a:avLst/>
          </a:prstGeom>
          <a:noFill/>
        </p:spPr>
        <p:txBody>
          <a:bodyPr wrap="square" rtlCol="0">
            <a:spAutoFit/>
          </a:bodyPr>
          <a:lstStyle/>
          <a:p>
            <a:r>
              <a:rPr lang="zh-TW" altLang="en-US" dirty="0"/>
              <a:t>固體輸送及壓縮</a:t>
            </a:r>
          </a:p>
        </p:txBody>
      </p:sp>
      <p:sp>
        <p:nvSpPr>
          <p:cNvPr id="5" name="文字方塊 4"/>
          <p:cNvSpPr txBox="1"/>
          <p:nvPr/>
        </p:nvSpPr>
        <p:spPr>
          <a:xfrm>
            <a:off x="2483768" y="4777075"/>
            <a:ext cx="1152128" cy="369332"/>
          </a:xfrm>
          <a:prstGeom prst="rect">
            <a:avLst/>
          </a:prstGeom>
          <a:noFill/>
        </p:spPr>
        <p:txBody>
          <a:bodyPr wrap="square" rtlCol="0">
            <a:spAutoFit/>
          </a:bodyPr>
          <a:lstStyle/>
          <a:p>
            <a:r>
              <a:rPr lang="zh-TW" altLang="en-US" dirty="0"/>
              <a:t>固體融化</a:t>
            </a:r>
          </a:p>
        </p:txBody>
      </p:sp>
      <p:sp>
        <p:nvSpPr>
          <p:cNvPr id="6" name="文字方塊 5"/>
          <p:cNvSpPr txBox="1"/>
          <p:nvPr/>
        </p:nvSpPr>
        <p:spPr>
          <a:xfrm>
            <a:off x="3528014" y="4742810"/>
            <a:ext cx="928223" cy="646331"/>
          </a:xfrm>
          <a:prstGeom prst="rect">
            <a:avLst/>
          </a:prstGeom>
          <a:noFill/>
        </p:spPr>
        <p:txBody>
          <a:bodyPr wrap="square" rtlCol="0">
            <a:spAutoFit/>
          </a:bodyPr>
          <a:lstStyle/>
          <a:p>
            <a:r>
              <a:rPr lang="zh-TW" altLang="en-US" dirty="0"/>
              <a:t>添加劑加入</a:t>
            </a:r>
          </a:p>
        </p:txBody>
      </p:sp>
      <p:sp>
        <p:nvSpPr>
          <p:cNvPr id="7" name="文字方塊 6"/>
          <p:cNvSpPr txBox="1"/>
          <p:nvPr/>
        </p:nvSpPr>
        <p:spPr>
          <a:xfrm>
            <a:off x="4355976" y="4705375"/>
            <a:ext cx="1152128" cy="369332"/>
          </a:xfrm>
          <a:prstGeom prst="rect">
            <a:avLst/>
          </a:prstGeom>
          <a:noFill/>
        </p:spPr>
        <p:txBody>
          <a:bodyPr wrap="square" rtlCol="0">
            <a:spAutoFit/>
          </a:bodyPr>
          <a:lstStyle/>
          <a:p>
            <a:r>
              <a:rPr lang="zh-TW" altLang="en-US" dirty="0"/>
              <a:t>分散混合</a:t>
            </a:r>
          </a:p>
        </p:txBody>
      </p:sp>
      <p:sp>
        <p:nvSpPr>
          <p:cNvPr id="8" name="文字方塊 7"/>
          <p:cNvSpPr txBox="1"/>
          <p:nvPr/>
        </p:nvSpPr>
        <p:spPr>
          <a:xfrm>
            <a:off x="5453980" y="4704819"/>
            <a:ext cx="1008112" cy="923330"/>
          </a:xfrm>
          <a:prstGeom prst="rect">
            <a:avLst/>
          </a:prstGeom>
          <a:noFill/>
        </p:spPr>
        <p:txBody>
          <a:bodyPr wrap="square" rtlCol="0">
            <a:spAutoFit/>
          </a:bodyPr>
          <a:lstStyle/>
          <a:p>
            <a:r>
              <a:rPr lang="zh-TW" altLang="en-US" dirty="0"/>
              <a:t>均質化</a:t>
            </a:r>
            <a:r>
              <a:rPr lang="en-US" altLang="zh-TW" dirty="0"/>
              <a:t>(</a:t>
            </a:r>
            <a:r>
              <a:rPr lang="zh-TW" altLang="en-US" dirty="0"/>
              <a:t>分配混合</a:t>
            </a:r>
            <a:r>
              <a:rPr lang="en-US" altLang="zh-TW" dirty="0"/>
              <a:t>)</a:t>
            </a:r>
            <a:endParaRPr lang="zh-TW" altLang="en-US" dirty="0"/>
          </a:p>
        </p:txBody>
      </p:sp>
      <p:sp>
        <p:nvSpPr>
          <p:cNvPr id="9" name="文字方塊 8"/>
          <p:cNvSpPr txBox="1"/>
          <p:nvPr/>
        </p:nvSpPr>
        <p:spPr>
          <a:xfrm>
            <a:off x="6588224" y="4705375"/>
            <a:ext cx="1152128" cy="646331"/>
          </a:xfrm>
          <a:prstGeom prst="rect">
            <a:avLst/>
          </a:prstGeom>
          <a:noFill/>
        </p:spPr>
        <p:txBody>
          <a:bodyPr wrap="square" rtlCol="0">
            <a:spAutoFit/>
          </a:bodyPr>
          <a:lstStyle/>
          <a:p>
            <a:r>
              <a:rPr lang="zh-TW" altLang="en-US" dirty="0"/>
              <a:t>脫揮</a:t>
            </a:r>
            <a:r>
              <a:rPr lang="en-US" altLang="zh-TW" dirty="0"/>
              <a:t>(</a:t>
            </a:r>
            <a:r>
              <a:rPr lang="zh-TW" altLang="en-US" dirty="0"/>
              <a:t>排氣</a:t>
            </a:r>
            <a:r>
              <a:rPr lang="en-US" altLang="zh-TW" dirty="0"/>
              <a:t>)</a:t>
            </a:r>
            <a:endParaRPr lang="zh-TW" altLang="en-US" dirty="0"/>
          </a:p>
        </p:txBody>
      </p:sp>
      <p:sp>
        <p:nvSpPr>
          <p:cNvPr id="4" name="文字方塊 3"/>
          <p:cNvSpPr txBox="1"/>
          <p:nvPr/>
        </p:nvSpPr>
        <p:spPr>
          <a:xfrm>
            <a:off x="7740352" y="4807937"/>
            <a:ext cx="731168" cy="369332"/>
          </a:xfrm>
          <a:prstGeom prst="rect">
            <a:avLst/>
          </a:prstGeom>
          <a:noFill/>
        </p:spPr>
        <p:txBody>
          <a:bodyPr wrap="square" rtlCol="0">
            <a:spAutoFit/>
          </a:bodyPr>
          <a:lstStyle/>
          <a:p>
            <a:r>
              <a:rPr lang="zh-TW" altLang="en-US" dirty="0"/>
              <a:t>增壓</a:t>
            </a:r>
          </a:p>
        </p:txBody>
      </p:sp>
      <p:sp>
        <p:nvSpPr>
          <p:cNvPr id="10" name="投影片編號版面配置區 9"/>
          <p:cNvSpPr>
            <a:spLocks noGrp="1"/>
          </p:cNvSpPr>
          <p:nvPr>
            <p:ph type="sldNum" sz="quarter" idx="12"/>
          </p:nvPr>
        </p:nvSpPr>
        <p:spPr/>
        <p:txBody>
          <a:bodyPr/>
          <a:lstStyle/>
          <a:p>
            <a:fld id="{1903718D-2BA0-4992-8901-609C58FBCD54}" type="slidenum">
              <a:rPr lang="zh-TW" altLang="en-US" smtClean="0"/>
              <a:t>48</a:t>
            </a:fld>
            <a:endParaRPr lang="zh-TW" altLang="en-US"/>
          </a:p>
        </p:txBody>
      </p:sp>
    </p:spTree>
    <p:extLst>
      <p:ext uri="{BB962C8B-B14F-4D97-AF65-F5344CB8AC3E}">
        <p14:creationId xmlns:p14="http://schemas.microsoft.com/office/powerpoint/2010/main" val="685131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進料段</a:t>
            </a:r>
          </a:p>
        </p:txBody>
      </p:sp>
      <p:sp>
        <p:nvSpPr>
          <p:cNvPr id="4" name="內容版面配置區 3"/>
          <p:cNvSpPr>
            <a:spLocks noGrp="1"/>
          </p:cNvSpPr>
          <p:nvPr>
            <p:ph idx="1"/>
          </p:nvPr>
        </p:nvSpPr>
        <p:spPr>
          <a:xfrm>
            <a:off x="395536" y="1412776"/>
            <a:ext cx="8229600" cy="4525963"/>
          </a:xfrm>
        </p:spPr>
        <p:txBody>
          <a:bodyPr>
            <a:noAutofit/>
          </a:bodyPr>
          <a:lstStyle/>
          <a:p>
            <a:pPr>
              <a:lnSpc>
                <a:spcPct val="100000"/>
              </a:lnSpc>
              <a:spcBef>
                <a:spcPts val="0"/>
              </a:spcBef>
              <a:buFont typeface="Wingdings" panose="05000000000000000000" pitchFamily="2" charset="2"/>
              <a:buChar char="n"/>
            </a:pPr>
            <a:r>
              <a:rPr lang="zh-TW" altLang="en-US" sz="2800" dirty="0"/>
              <a:t>主要功能</a:t>
            </a:r>
            <a:r>
              <a:rPr lang="en-US" altLang="zh-TW" sz="2800" dirty="0"/>
              <a:t>: </a:t>
            </a:r>
          </a:p>
          <a:p>
            <a:pPr marL="400050" lvl="1" indent="0">
              <a:lnSpc>
                <a:spcPct val="100000"/>
              </a:lnSpc>
              <a:spcBef>
                <a:spcPts val="0"/>
              </a:spcBef>
              <a:buNone/>
            </a:pPr>
            <a:r>
              <a:rPr lang="en-US" altLang="zh-TW" dirty="0"/>
              <a:t>– </a:t>
            </a:r>
            <a:r>
              <a:rPr lang="zh-TW" altLang="en-US" dirty="0"/>
              <a:t>輸送及壓縮固體顆粒</a:t>
            </a:r>
            <a:endParaRPr lang="en-US" altLang="zh-TW" dirty="0"/>
          </a:p>
          <a:p>
            <a:pPr marL="400050" lvl="1" indent="0">
              <a:lnSpc>
                <a:spcPct val="100000"/>
              </a:lnSpc>
              <a:spcBef>
                <a:spcPts val="0"/>
              </a:spcBef>
              <a:buNone/>
            </a:pPr>
            <a:r>
              <a:rPr lang="en-US" altLang="zh-TW" dirty="0"/>
              <a:t>– </a:t>
            </a:r>
            <a:r>
              <a:rPr lang="zh-TW" altLang="en-US" dirty="0"/>
              <a:t>移除從料桶進入的空氣</a:t>
            </a:r>
            <a:endParaRPr lang="en-US" altLang="zh-TW" dirty="0"/>
          </a:p>
          <a:p>
            <a:pPr>
              <a:lnSpc>
                <a:spcPct val="100000"/>
              </a:lnSpc>
              <a:spcBef>
                <a:spcPts val="0"/>
              </a:spcBef>
              <a:buFont typeface="Wingdings" panose="05000000000000000000" pitchFamily="2" charset="2"/>
              <a:buChar char="n"/>
            </a:pPr>
            <a:r>
              <a:rPr lang="zh-TW" altLang="en-US" sz="2800" dirty="0"/>
              <a:t>關鍵的參數</a:t>
            </a:r>
            <a:r>
              <a:rPr lang="en-US" altLang="zh-TW" sz="2800" dirty="0"/>
              <a:t>: </a:t>
            </a:r>
          </a:p>
          <a:p>
            <a:pPr marL="400050" lvl="1" indent="0">
              <a:lnSpc>
                <a:spcPct val="100000"/>
              </a:lnSpc>
              <a:spcBef>
                <a:spcPts val="0"/>
              </a:spcBef>
              <a:buNone/>
            </a:pPr>
            <a:r>
              <a:rPr lang="en-US" altLang="zh-TW" dirty="0"/>
              <a:t>– </a:t>
            </a:r>
            <a:r>
              <a:rPr lang="zh-TW" altLang="en-US" dirty="0"/>
              <a:t>螺桿轉速</a:t>
            </a:r>
            <a:endParaRPr lang="en-US" altLang="zh-TW" dirty="0"/>
          </a:p>
          <a:p>
            <a:pPr marL="400050" lvl="1" indent="0">
              <a:lnSpc>
                <a:spcPct val="100000"/>
              </a:lnSpc>
              <a:spcBef>
                <a:spcPts val="0"/>
              </a:spcBef>
              <a:buNone/>
            </a:pPr>
            <a:r>
              <a:rPr lang="en-US" altLang="zh-TW" dirty="0"/>
              <a:t>– </a:t>
            </a:r>
            <a:r>
              <a:rPr lang="zh-TW" altLang="en-US" dirty="0"/>
              <a:t>輸送量</a:t>
            </a:r>
            <a:endParaRPr lang="en-US" altLang="zh-TW" dirty="0"/>
          </a:p>
          <a:p>
            <a:pPr marL="400050" lvl="1" indent="0">
              <a:lnSpc>
                <a:spcPct val="100000"/>
              </a:lnSpc>
              <a:spcBef>
                <a:spcPts val="0"/>
              </a:spcBef>
              <a:buNone/>
            </a:pPr>
            <a:r>
              <a:rPr lang="en-US" altLang="zh-TW" dirty="0"/>
              <a:t>– </a:t>
            </a:r>
            <a:r>
              <a:rPr lang="zh-TW" altLang="en-US" dirty="0"/>
              <a:t>螺桿與料缸之間的空間</a:t>
            </a:r>
            <a:r>
              <a:rPr lang="en-US" altLang="zh-TW" dirty="0"/>
              <a:t>(Free screw volume)</a:t>
            </a:r>
          </a:p>
          <a:p>
            <a:pPr marL="400050" lvl="1" indent="0">
              <a:lnSpc>
                <a:spcPct val="100000"/>
              </a:lnSpc>
              <a:spcBef>
                <a:spcPts val="0"/>
              </a:spcBef>
              <a:buNone/>
            </a:pPr>
            <a:r>
              <a:rPr lang="en-US" altLang="zh-TW" dirty="0"/>
              <a:t>–</a:t>
            </a:r>
            <a:r>
              <a:rPr lang="zh-TW" altLang="en-US" dirty="0"/>
              <a:t>螺距</a:t>
            </a:r>
            <a:r>
              <a:rPr lang="en-US" altLang="zh-TW" dirty="0"/>
              <a:t>(pitch)</a:t>
            </a:r>
          </a:p>
          <a:p>
            <a:pPr marL="400050" lvl="1" indent="0">
              <a:lnSpc>
                <a:spcPct val="100000"/>
              </a:lnSpc>
              <a:spcBef>
                <a:spcPts val="0"/>
              </a:spcBef>
              <a:buNone/>
            </a:pPr>
            <a:r>
              <a:rPr lang="en-US" altLang="zh-TW" dirty="0"/>
              <a:t>– </a:t>
            </a:r>
            <a:r>
              <a:rPr lang="zh-TW" altLang="en-US" dirty="0"/>
              <a:t>塑料顆粒的整體密度</a:t>
            </a:r>
            <a:r>
              <a:rPr lang="en-US" altLang="zh-TW" dirty="0"/>
              <a:t>(bulk density)</a:t>
            </a:r>
          </a:p>
          <a:p>
            <a:pPr marL="400050" lvl="1" indent="0">
              <a:lnSpc>
                <a:spcPct val="100000"/>
              </a:lnSpc>
              <a:spcBef>
                <a:spcPts val="0"/>
              </a:spcBef>
              <a:buNone/>
            </a:pPr>
            <a:r>
              <a:rPr lang="en-US" altLang="zh-TW" dirty="0"/>
              <a:t>–</a:t>
            </a:r>
            <a:r>
              <a:rPr lang="zh-TW" altLang="en-US" dirty="0"/>
              <a:t>塑料顆粒和料缸壁之間的摩擦</a:t>
            </a:r>
          </a:p>
        </p:txBody>
      </p:sp>
      <p:sp>
        <p:nvSpPr>
          <p:cNvPr id="2" name="投影片編號版面配置區 1"/>
          <p:cNvSpPr>
            <a:spLocks noGrp="1"/>
          </p:cNvSpPr>
          <p:nvPr>
            <p:ph type="sldNum" sz="quarter" idx="12"/>
          </p:nvPr>
        </p:nvSpPr>
        <p:spPr/>
        <p:txBody>
          <a:bodyPr/>
          <a:lstStyle/>
          <a:p>
            <a:fld id="{1903718D-2BA0-4992-8901-609C58FBCD54}" type="slidenum">
              <a:rPr lang="zh-TW" altLang="en-US" smtClean="0"/>
              <a:t>49</a:t>
            </a:fld>
            <a:endParaRPr lang="zh-TW"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412776"/>
            <a:ext cx="3530001"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a:extLst>
              <a:ext uri="{FF2B5EF4-FFF2-40B4-BE49-F238E27FC236}">
                <a16:creationId xmlns:a16="http://schemas.microsoft.com/office/drawing/2014/main" id="{E28435CA-E7C6-4EFE-830A-95DE399CCE10}"/>
              </a:ext>
            </a:extLst>
          </p:cNvPr>
          <p:cNvSpPr/>
          <p:nvPr/>
        </p:nvSpPr>
        <p:spPr>
          <a:xfrm>
            <a:off x="5436096" y="1628800"/>
            <a:ext cx="2088232" cy="100811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47045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投影片編號版面配置區 4"/>
          <p:cNvSpPr>
            <a:spLocks noGrp="1"/>
          </p:cNvSpPr>
          <p:nvPr>
            <p:ph type="sldNum" sz="quarter" idx="12"/>
          </p:nvPr>
        </p:nvSpPr>
        <p:spPr>
          <a:noFill/>
        </p:spPr>
        <p:txBody>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2A145D23-D111-49E6-9C32-7A16E724826F}" type="slidenum">
              <a:rPr lang="en-US" altLang="zh-TW" sz="1400" smtClean="0"/>
              <a:pPr eaLnBrk="1" hangingPunct="1"/>
              <a:t>5</a:t>
            </a:fld>
            <a:endParaRPr lang="en-US" altLang="zh-TW" sz="1400"/>
          </a:p>
        </p:txBody>
      </p:sp>
      <p:sp>
        <p:nvSpPr>
          <p:cNvPr id="356355" name="Rectangle 2"/>
          <p:cNvSpPr>
            <a:spLocks noGrp="1" noChangeArrowheads="1"/>
          </p:cNvSpPr>
          <p:nvPr>
            <p:ph type="title"/>
          </p:nvPr>
        </p:nvSpPr>
        <p:spPr/>
        <p:txBody>
          <a:bodyPr>
            <a:normAutofit/>
          </a:bodyPr>
          <a:lstStyle/>
          <a:p>
            <a:pPr eaLnBrk="1" hangingPunct="1"/>
            <a:r>
              <a:rPr lang="zh-TW" altLang="en-US" dirty="0"/>
              <a:t>顆粒在熔膠內的分散過程</a:t>
            </a:r>
          </a:p>
        </p:txBody>
      </p:sp>
      <p:sp>
        <p:nvSpPr>
          <p:cNvPr id="3" name="文字方塊 2"/>
          <p:cNvSpPr txBox="1"/>
          <p:nvPr/>
        </p:nvSpPr>
        <p:spPr>
          <a:xfrm>
            <a:off x="1414231" y="1594413"/>
            <a:ext cx="3662884" cy="461665"/>
          </a:xfrm>
          <a:prstGeom prst="rect">
            <a:avLst/>
          </a:prstGeom>
          <a:solidFill>
            <a:srgbClr val="FFFF00"/>
          </a:solidFill>
        </p:spPr>
        <p:txBody>
          <a:bodyPr wrap="square" rtlCol="0">
            <a:spAutoFit/>
          </a:bodyPr>
          <a:lstStyle/>
          <a:p>
            <a:r>
              <a:rPr lang="zh-TW" altLang="en-US" sz="2400" dirty="0"/>
              <a:t>固體顆粒加入融膠的過程</a:t>
            </a:r>
          </a:p>
        </p:txBody>
      </p:sp>
      <p:pic>
        <p:nvPicPr>
          <p:cNvPr id="5" name="圖片 4"/>
          <p:cNvPicPr>
            <a:picLocks noChangeAspect="1"/>
          </p:cNvPicPr>
          <p:nvPr/>
        </p:nvPicPr>
        <p:blipFill>
          <a:blip r:embed="rId2"/>
          <a:stretch>
            <a:fillRect/>
          </a:stretch>
        </p:blipFill>
        <p:spPr>
          <a:xfrm>
            <a:off x="1547664" y="2466693"/>
            <a:ext cx="1400000" cy="1038095"/>
          </a:xfrm>
          <a:prstGeom prst="rect">
            <a:avLst/>
          </a:prstGeom>
        </p:spPr>
      </p:pic>
      <p:pic>
        <p:nvPicPr>
          <p:cNvPr id="6" name="圖片 5"/>
          <p:cNvPicPr>
            <a:picLocks noChangeAspect="1"/>
          </p:cNvPicPr>
          <p:nvPr/>
        </p:nvPicPr>
        <p:blipFill>
          <a:blip r:embed="rId3"/>
          <a:stretch>
            <a:fillRect/>
          </a:stretch>
        </p:blipFill>
        <p:spPr>
          <a:xfrm>
            <a:off x="3662643" y="2504788"/>
            <a:ext cx="1085714" cy="1000000"/>
          </a:xfrm>
          <a:prstGeom prst="rect">
            <a:avLst/>
          </a:prstGeom>
        </p:spPr>
      </p:pic>
      <p:pic>
        <p:nvPicPr>
          <p:cNvPr id="7" name="圖片 6"/>
          <p:cNvPicPr>
            <a:picLocks noChangeAspect="1"/>
          </p:cNvPicPr>
          <p:nvPr/>
        </p:nvPicPr>
        <p:blipFill>
          <a:blip r:embed="rId4"/>
          <a:stretch>
            <a:fillRect/>
          </a:stretch>
        </p:blipFill>
        <p:spPr>
          <a:xfrm>
            <a:off x="3707362" y="3712299"/>
            <a:ext cx="1133333" cy="1028571"/>
          </a:xfrm>
          <a:prstGeom prst="rect">
            <a:avLst/>
          </a:prstGeom>
        </p:spPr>
      </p:pic>
      <p:pic>
        <p:nvPicPr>
          <p:cNvPr id="8" name="圖片 7"/>
          <p:cNvPicPr>
            <a:picLocks noChangeAspect="1"/>
          </p:cNvPicPr>
          <p:nvPr/>
        </p:nvPicPr>
        <p:blipFill>
          <a:blip r:embed="rId5"/>
          <a:stretch>
            <a:fillRect/>
          </a:stretch>
        </p:blipFill>
        <p:spPr>
          <a:xfrm>
            <a:off x="3770427" y="4869219"/>
            <a:ext cx="1142857" cy="1019048"/>
          </a:xfrm>
          <a:prstGeom prst="rect">
            <a:avLst/>
          </a:prstGeom>
        </p:spPr>
      </p:pic>
      <p:pic>
        <p:nvPicPr>
          <p:cNvPr id="9" name="圖片 8"/>
          <p:cNvPicPr>
            <a:picLocks noChangeAspect="1"/>
          </p:cNvPicPr>
          <p:nvPr/>
        </p:nvPicPr>
        <p:blipFill>
          <a:blip r:embed="rId6"/>
          <a:stretch>
            <a:fillRect/>
          </a:stretch>
        </p:blipFill>
        <p:spPr>
          <a:xfrm>
            <a:off x="5078211" y="2790287"/>
            <a:ext cx="1609524" cy="2990476"/>
          </a:xfrm>
          <a:prstGeom prst="rect">
            <a:avLst/>
          </a:prstGeom>
        </p:spPr>
      </p:pic>
      <p:pic>
        <p:nvPicPr>
          <p:cNvPr id="14" name="圖片 13"/>
          <p:cNvPicPr>
            <a:picLocks noChangeAspect="1"/>
          </p:cNvPicPr>
          <p:nvPr/>
        </p:nvPicPr>
        <p:blipFill>
          <a:blip r:embed="rId3"/>
          <a:stretch>
            <a:fillRect/>
          </a:stretch>
        </p:blipFill>
        <p:spPr>
          <a:xfrm>
            <a:off x="1602345" y="3682242"/>
            <a:ext cx="1085714" cy="1000000"/>
          </a:xfrm>
          <a:prstGeom prst="rect">
            <a:avLst/>
          </a:prstGeom>
        </p:spPr>
      </p:pic>
      <p:pic>
        <p:nvPicPr>
          <p:cNvPr id="15" name="圖片 14"/>
          <p:cNvPicPr>
            <a:picLocks noChangeAspect="1"/>
          </p:cNvPicPr>
          <p:nvPr/>
        </p:nvPicPr>
        <p:blipFill>
          <a:blip r:embed="rId4"/>
          <a:stretch>
            <a:fillRect/>
          </a:stretch>
        </p:blipFill>
        <p:spPr>
          <a:xfrm>
            <a:off x="1578536" y="4859696"/>
            <a:ext cx="1133333" cy="1028571"/>
          </a:xfrm>
          <a:prstGeom prst="rect">
            <a:avLst/>
          </a:prstGeom>
        </p:spPr>
      </p:pic>
      <p:sp>
        <p:nvSpPr>
          <p:cNvPr id="10" name="向右箭號 9"/>
          <p:cNvSpPr/>
          <p:nvPr/>
        </p:nvSpPr>
        <p:spPr>
          <a:xfrm>
            <a:off x="3133995" y="2985740"/>
            <a:ext cx="360040" cy="254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右箭號 16"/>
          <p:cNvSpPr/>
          <p:nvPr/>
        </p:nvSpPr>
        <p:spPr>
          <a:xfrm>
            <a:off x="3081483" y="4099274"/>
            <a:ext cx="360040" cy="254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向右箭號 17"/>
          <p:cNvSpPr/>
          <p:nvPr/>
        </p:nvSpPr>
        <p:spPr>
          <a:xfrm>
            <a:off x="3065440" y="5246671"/>
            <a:ext cx="360040" cy="254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2470343" y="2141971"/>
            <a:ext cx="1107996" cy="369332"/>
          </a:xfrm>
          <a:prstGeom prst="rect">
            <a:avLst/>
          </a:prstGeom>
        </p:spPr>
        <p:txBody>
          <a:bodyPr wrap="none">
            <a:spAutoFit/>
          </a:bodyPr>
          <a:lstStyle/>
          <a:p>
            <a:r>
              <a:rPr lang="zh-TW" altLang="en-US" dirty="0"/>
              <a:t>固體顆粒</a:t>
            </a:r>
          </a:p>
        </p:txBody>
      </p:sp>
      <p:sp>
        <p:nvSpPr>
          <p:cNvPr id="12" name="矩形 11"/>
          <p:cNvSpPr/>
          <p:nvPr/>
        </p:nvSpPr>
        <p:spPr>
          <a:xfrm>
            <a:off x="1774649" y="2118054"/>
            <a:ext cx="646331" cy="369332"/>
          </a:xfrm>
          <a:prstGeom prst="rect">
            <a:avLst/>
          </a:prstGeom>
        </p:spPr>
        <p:txBody>
          <a:bodyPr wrap="none">
            <a:spAutoFit/>
          </a:bodyPr>
          <a:lstStyle/>
          <a:p>
            <a:r>
              <a:rPr lang="zh-TW" altLang="en-US" dirty="0"/>
              <a:t>融膠</a:t>
            </a:r>
          </a:p>
        </p:txBody>
      </p:sp>
      <p:cxnSp>
        <p:nvCxnSpPr>
          <p:cNvPr id="16" name="直線單箭頭接點 15"/>
          <p:cNvCxnSpPr/>
          <p:nvPr/>
        </p:nvCxnSpPr>
        <p:spPr>
          <a:xfrm flipH="1">
            <a:off x="2711869" y="3504788"/>
            <a:ext cx="950774" cy="428327"/>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flipH="1">
            <a:off x="2734229" y="4682242"/>
            <a:ext cx="950774" cy="428327"/>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5DFCEC5C-1A18-4CEB-AE44-B9D08CACB227}"/>
              </a:ext>
            </a:extLst>
          </p:cNvPr>
          <p:cNvSpPr txBox="1"/>
          <p:nvPr/>
        </p:nvSpPr>
        <p:spPr>
          <a:xfrm>
            <a:off x="4848209" y="2099040"/>
            <a:ext cx="2133600" cy="646331"/>
          </a:xfrm>
          <a:prstGeom prst="rect">
            <a:avLst/>
          </a:prstGeom>
          <a:noFill/>
        </p:spPr>
        <p:txBody>
          <a:bodyPr wrap="square" rtlCol="0">
            <a:spAutoFit/>
          </a:bodyPr>
          <a:lstStyle/>
          <a:p>
            <a:r>
              <a:rPr lang="zh-TW" altLang="en-US" dirty="0"/>
              <a:t>發生聚集現象固體顆粒聚集成一團</a:t>
            </a:r>
          </a:p>
        </p:txBody>
      </p:sp>
      <p:cxnSp>
        <p:nvCxnSpPr>
          <p:cNvPr id="13" name="直線單箭頭接點 12">
            <a:extLst>
              <a:ext uri="{FF2B5EF4-FFF2-40B4-BE49-F238E27FC236}">
                <a16:creationId xmlns:a16="http://schemas.microsoft.com/office/drawing/2014/main" id="{CDE03531-3E68-46D4-B9E8-EEFCFB55C473}"/>
              </a:ext>
            </a:extLst>
          </p:cNvPr>
          <p:cNvCxnSpPr>
            <a:cxnSpLocks/>
          </p:cNvCxnSpPr>
          <p:nvPr/>
        </p:nvCxnSpPr>
        <p:spPr>
          <a:xfrm flipH="1">
            <a:off x="4490507" y="2636971"/>
            <a:ext cx="419096" cy="288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6343EAD6-8D3D-4E69-B249-3DA0FB41AB02}"/>
              </a:ext>
            </a:extLst>
          </p:cNvPr>
          <p:cNvSpPr/>
          <p:nvPr/>
        </p:nvSpPr>
        <p:spPr>
          <a:xfrm>
            <a:off x="6436093" y="3655611"/>
            <a:ext cx="1644850" cy="944347"/>
          </a:xfrm>
          <a:prstGeom prst="rect">
            <a:avLst/>
          </a:prstGeom>
        </p:spPr>
        <p:txBody>
          <a:bodyPr wrap="square">
            <a:spAutoFit/>
          </a:bodyPr>
          <a:lstStyle/>
          <a:p>
            <a:r>
              <a:rPr lang="zh-TW" altLang="en-US" dirty="0"/>
              <a:t>將聚集成一團固體顆粒破碎分開</a:t>
            </a:r>
          </a:p>
        </p:txBody>
      </p:sp>
      <p:sp>
        <p:nvSpPr>
          <p:cNvPr id="26" name="矩形 25">
            <a:extLst>
              <a:ext uri="{FF2B5EF4-FFF2-40B4-BE49-F238E27FC236}">
                <a16:creationId xmlns:a16="http://schemas.microsoft.com/office/drawing/2014/main" id="{F62DDBB0-9565-4C8F-8DBB-3B09AFC682EC}"/>
              </a:ext>
            </a:extLst>
          </p:cNvPr>
          <p:cNvSpPr/>
          <p:nvPr/>
        </p:nvSpPr>
        <p:spPr>
          <a:xfrm>
            <a:off x="6797574" y="4922290"/>
            <a:ext cx="1889225" cy="923330"/>
          </a:xfrm>
          <a:prstGeom prst="rect">
            <a:avLst/>
          </a:prstGeom>
        </p:spPr>
        <p:txBody>
          <a:bodyPr wrap="square">
            <a:spAutoFit/>
          </a:bodyPr>
          <a:lstStyle/>
          <a:p>
            <a:r>
              <a:rPr lang="zh-TW" altLang="en-US" dirty="0"/>
              <a:t>將破碎分開的固體顆粒均勻地分布在融體內</a:t>
            </a:r>
          </a:p>
        </p:txBody>
      </p:sp>
      <p:cxnSp>
        <p:nvCxnSpPr>
          <p:cNvPr id="27" name="直線單箭頭接點 26">
            <a:extLst>
              <a:ext uri="{FF2B5EF4-FFF2-40B4-BE49-F238E27FC236}">
                <a16:creationId xmlns:a16="http://schemas.microsoft.com/office/drawing/2014/main" id="{15C78899-2D16-4559-92E9-503968EC78B5}"/>
              </a:ext>
            </a:extLst>
          </p:cNvPr>
          <p:cNvCxnSpPr>
            <a:cxnSpLocks/>
          </p:cNvCxnSpPr>
          <p:nvPr/>
        </p:nvCxnSpPr>
        <p:spPr>
          <a:xfrm>
            <a:off x="2162191" y="2466693"/>
            <a:ext cx="14300" cy="4313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34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說明</a:t>
            </a:r>
          </a:p>
        </p:txBody>
      </p:sp>
      <p:sp>
        <p:nvSpPr>
          <p:cNvPr id="3" name="內容版面配置區 2"/>
          <p:cNvSpPr>
            <a:spLocks noGrp="1"/>
          </p:cNvSpPr>
          <p:nvPr>
            <p:ph idx="1"/>
          </p:nvPr>
        </p:nvSpPr>
        <p:spPr>
          <a:xfrm>
            <a:off x="397869" y="2075026"/>
            <a:ext cx="8507288" cy="4463887"/>
          </a:xfrm>
        </p:spPr>
        <p:txBody>
          <a:bodyPr>
            <a:normAutofit/>
          </a:bodyPr>
          <a:lstStyle/>
          <a:p>
            <a:pPr>
              <a:spcBef>
                <a:spcPts val="0"/>
              </a:spcBef>
              <a:buFont typeface="Wingdings" panose="05000000000000000000" pitchFamily="2" charset="2"/>
              <a:buChar char="n"/>
            </a:pPr>
            <a:r>
              <a:rPr lang="zh-TW" altLang="en-US" sz="2400" dirty="0"/>
              <a:t>塑料的入料過程都受體積限制。</a:t>
            </a:r>
            <a:r>
              <a:rPr lang="zh-TW" altLang="en-US" sz="2400" dirty="0">
                <a:solidFill>
                  <a:srgbClr val="FF0000"/>
                </a:solidFill>
              </a:rPr>
              <a:t>進料能力取決於螺桿與料缸之間的空間</a:t>
            </a:r>
            <a:r>
              <a:rPr lang="en-US" altLang="zh-TW" sz="2400" dirty="0">
                <a:solidFill>
                  <a:srgbClr val="FF0000"/>
                </a:solidFill>
              </a:rPr>
              <a:t>(</a:t>
            </a:r>
            <a:r>
              <a:rPr lang="en-US" altLang="zh-TW" sz="2400" dirty="0" err="1">
                <a:solidFill>
                  <a:srgbClr val="FF0000"/>
                </a:solidFill>
              </a:rPr>
              <a:t>ie</a:t>
            </a:r>
            <a:r>
              <a:rPr lang="en-US" altLang="zh-TW" sz="2400" dirty="0">
                <a:solidFill>
                  <a:srgbClr val="FF0000"/>
                </a:solidFill>
              </a:rPr>
              <a:t>. </a:t>
            </a:r>
            <a:r>
              <a:rPr lang="zh-TW" altLang="en-US" sz="2400" dirty="0">
                <a:solidFill>
                  <a:srgbClr val="FF0000"/>
                </a:solidFill>
              </a:rPr>
              <a:t>自由螺桿體積</a:t>
            </a:r>
            <a:r>
              <a:rPr lang="en-US" altLang="zh-TW" sz="2400" dirty="0">
                <a:solidFill>
                  <a:srgbClr val="FF0000"/>
                </a:solidFill>
              </a:rPr>
              <a:t>)</a:t>
            </a:r>
            <a:r>
              <a:rPr lang="zh-TW" altLang="en-US" sz="2400" dirty="0">
                <a:latin typeface="新細明體"/>
                <a:ea typeface="新細明體"/>
              </a:rPr>
              <a:t>，包括</a:t>
            </a:r>
            <a:r>
              <a:rPr lang="en-US" altLang="zh-TW" sz="2400" dirty="0">
                <a:latin typeface="新細明體"/>
                <a:ea typeface="新細明體"/>
              </a:rPr>
              <a:t>: </a:t>
            </a:r>
            <a:r>
              <a:rPr lang="zh-TW" altLang="en-US" sz="2400" dirty="0">
                <a:latin typeface="新細明體"/>
                <a:ea typeface="新細明體"/>
              </a:rPr>
              <a:t>螺溝</a:t>
            </a:r>
            <a:r>
              <a:rPr lang="zh-TW" altLang="en-US" sz="2400" dirty="0"/>
              <a:t>深度、螺紋數、螺距、螺桿速度和產品的堆積密度。</a:t>
            </a:r>
            <a:endParaRPr lang="en-US" altLang="zh-TW" sz="2400" dirty="0"/>
          </a:p>
          <a:p>
            <a:pPr>
              <a:spcBef>
                <a:spcPts val="0"/>
              </a:spcBef>
              <a:buFont typeface="Wingdings" panose="05000000000000000000" pitchFamily="2" charset="2"/>
              <a:buChar char="n"/>
            </a:pPr>
            <a:r>
              <a:rPr lang="zh-TW" altLang="en-US" sz="2400" dirty="0"/>
              <a:t>常用的</a:t>
            </a:r>
            <a:r>
              <a:rPr lang="zh-TW" altLang="en-US" sz="2400" dirty="0">
                <a:solidFill>
                  <a:srgbClr val="FF0000"/>
                </a:solidFill>
              </a:rPr>
              <a:t>雙牙螺桿元件</a:t>
            </a:r>
            <a:r>
              <a:rPr lang="zh-TW" altLang="en-US" sz="2400" dirty="0">
                <a:solidFill>
                  <a:srgbClr val="FF0000"/>
                </a:solidFill>
                <a:latin typeface="新細明體"/>
                <a:ea typeface="新細明體"/>
              </a:rPr>
              <a:t>，</a:t>
            </a:r>
            <a:r>
              <a:rPr lang="en-US" altLang="zh-TW" sz="2400" dirty="0">
                <a:solidFill>
                  <a:srgbClr val="FF0000"/>
                </a:solidFill>
              </a:rPr>
              <a:t>Do/Di&gt;1.3</a:t>
            </a:r>
            <a:r>
              <a:rPr lang="zh-TW" altLang="en-US" sz="2400" dirty="0">
                <a:solidFill>
                  <a:srgbClr val="FF0000"/>
                </a:solidFill>
              </a:rPr>
              <a:t>可提供最大的自由橫截面</a:t>
            </a:r>
            <a:r>
              <a:rPr lang="zh-TW" altLang="en-US" sz="2400" dirty="0"/>
              <a:t>。 </a:t>
            </a:r>
            <a:endParaRPr lang="en-US" altLang="zh-TW" sz="2400" dirty="0"/>
          </a:p>
          <a:p>
            <a:pPr>
              <a:spcBef>
                <a:spcPts val="0"/>
              </a:spcBef>
              <a:buFont typeface="Wingdings" panose="05000000000000000000" pitchFamily="2" charset="2"/>
              <a:buChar char="n"/>
            </a:pPr>
            <a:r>
              <a:rPr lang="zh-TW" altLang="en-US" sz="2400" dirty="0"/>
              <a:t>只有在產品與筒壁之間存在摩擦時，才能輸送產品。</a:t>
            </a:r>
            <a:endParaRPr lang="en-US" altLang="zh-TW" sz="2400" dirty="0"/>
          </a:p>
          <a:p>
            <a:pPr>
              <a:spcBef>
                <a:spcPts val="0"/>
              </a:spcBef>
              <a:buFont typeface="Wingdings" panose="05000000000000000000" pitchFamily="2" charset="2"/>
              <a:buChar char="n"/>
            </a:pPr>
            <a:r>
              <a:rPr lang="en-US" altLang="zh-TW" sz="2400" dirty="0">
                <a:solidFill>
                  <a:srgbClr val="FF0000"/>
                </a:solidFill>
              </a:rPr>
              <a:t>4 D</a:t>
            </a:r>
            <a:r>
              <a:rPr lang="zh-TW" altLang="en-US" sz="2400" dirty="0">
                <a:solidFill>
                  <a:srgbClr val="FF0000"/>
                </a:solidFill>
              </a:rPr>
              <a:t>到 </a:t>
            </a:r>
            <a:r>
              <a:rPr lang="en-US" altLang="zh-TW" sz="2400" dirty="0">
                <a:solidFill>
                  <a:srgbClr val="FF0000"/>
                </a:solidFill>
              </a:rPr>
              <a:t>6 D </a:t>
            </a:r>
            <a:r>
              <a:rPr lang="zh-TW" altLang="en-US" sz="2400" dirty="0">
                <a:solidFill>
                  <a:srgbClr val="FF0000"/>
                </a:solidFill>
              </a:rPr>
              <a:t>的入料區長度通常足以讓塑料顆粒有效的入料</a:t>
            </a:r>
            <a:r>
              <a:rPr lang="zh-TW" altLang="en-US" sz="2400" dirty="0"/>
              <a:t>。</a:t>
            </a:r>
            <a:endParaRPr lang="en-US" altLang="zh-TW" sz="2400" dirty="0"/>
          </a:p>
          <a:p>
            <a:pPr>
              <a:buFont typeface="Wingdings" panose="05000000000000000000" pitchFamily="2" charset="2"/>
              <a:buChar char="n"/>
            </a:pPr>
            <a:r>
              <a:rPr lang="zh-TW" altLang="en-US" sz="2400" dirty="0">
                <a:solidFill>
                  <a:srgbClr val="FF0000"/>
                </a:solidFill>
              </a:rPr>
              <a:t>進料斗正下方的螺紋間距應為 </a:t>
            </a:r>
            <a:r>
              <a:rPr lang="en-US" altLang="zh-TW" sz="2400" dirty="0">
                <a:solidFill>
                  <a:srgbClr val="FF0000"/>
                </a:solidFill>
              </a:rPr>
              <a:t>1.5 D</a:t>
            </a:r>
            <a:r>
              <a:rPr lang="zh-TW" altLang="en-US" sz="2400" dirty="0"/>
              <a:t>。當靠近塑化區時</a:t>
            </a:r>
            <a:r>
              <a:rPr lang="zh-TW" altLang="en-US" sz="2400" dirty="0">
                <a:latin typeface="新細明體"/>
              </a:rPr>
              <a:t>，</a:t>
            </a:r>
            <a:r>
              <a:rPr lang="zh-TW" altLang="en-US" sz="2400" dirty="0"/>
              <a:t>間距應減少到 </a:t>
            </a:r>
            <a:r>
              <a:rPr lang="en-US" altLang="zh-TW" sz="2400" dirty="0"/>
              <a:t>1 D </a:t>
            </a:r>
            <a:r>
              <a:rPr lang="zh-TW" altLang="en-US" sz="2400" dirty="0"/>
              <a:t>和</a:t>
            </a:r>
            <a:r>
              <a:rPr lang="en-US" altLang="zh-TW" sz="2400" dirty="0"/>
              <a:t>/</a:t>
            </a:r>
            <a:r>
              <a:rPr lang="zh-TW" altLang="en-US" sz="2400" dirty="0"/>
              <a:t>或 </a:t>
            </a:r>
            <a:r>
              <a:rPr lang="en-US" altLang="zh-TW" sz="2400" dirty="0"/>
              <a:t>0.75 D</a:t>
            </a:r>
            <a:r>
              <a:rPr lang="zh-TW" altLang="en-US" sz="2400" dirty="0"/>
              <a:t>，以壓縮產品並在塑化區的開始處</a:t>
            </a:r>
            <a:r>
              <a:rPr lang="zh-TW" altLang="en-US" sz="2400" dirty="0">
                <a:latin typeface="新細明體"/>
              </a:rPr>
              <a:t>，能達到</a:t>
            </a:r>
            <a:r>
              <a:rPr lang="zh-TW" altLang="en-US" sz="2400" dirty="0"/>
              <a:t>高度填充</a:t>
            </a:r>
            <a:r>
              <a:rPr lang="zh-TW" altLang="en-US" sz="2400" dirty="0">
                <a:latin typeface="新細明體"/>
              </a:rPr>
              <a:t>，才能</a:t>
            </a:r>
            <a:r>
              <a:rPr lang="zh-TW" altLang="en-US" sz="2400" dirty="0"/>
              <a:t>導致較佳的熔化特性。 </a:t>
            </a:r>
            <a:endParaRPr lang="en-US" altLang="zh-TW" sz="2400" dirty="0"/>
          </a:p>
          <a:p>
            <a:pPr>
              <a:buFont typeface="Wingdings" panose="05000000000000000000" pitchFamily="2" charset="2"/>
              <a:buChar char="n"/>
            </a:pPr>
            <a:r>
              <a:rPr lang="zh-TW" altLang="en-US" sz="2400" dirty="0"/>
              <a:t>在進料區的末端，固體的壓縮有可能會導致高達 </a:t>
            </a:r>
            <a:r>
              <a:rPr lang="en-US" altLang="zh-TW" sz="2400" dirty="0">
                <a:solidFill>
                  <a:srgbClr val="FF0000"/>
                </a:solidFill>
              </a:rPr>
              <a:t>200 bar </a:t>
            </a:r>
            <a:r>
              <a:rPr lang="zh-TW" altLang="en-US" sz="2400" dirty="0">
                <a:solidFill>
                  <a:srgbClr val="FF0000"/>
                </a:solidFill>
              </a:rPr>
              <a:t>的局部壓力</a:t>
            </a:r>
            <a:r>
              <a:rPr lang="zh-TW" altLang="en-US" sz="2400" dirty="0"/>
              <a:t>，可能會導致或多或少的磨損。 因此，</a:t>
            </a:r>
            <a:r>
              <a:rPr lang="zh-TW" altLang="en-US" sz="2400" dirty="0">
                <a:solidFill>
                  <a:srgbClr val="FF0000"/>
                </a:solidFill>
              </a:rPr>
              <a:t>要注意進料區末端和塑化區開始處的螺桿元件磨損情形</a:t>
            </a:r>
            <a:r>
              <a:rPr lang="zh-TW" altLang="en-US" sz="2400" dirty="0"/>
              <a:t>。</a:t>
            </a:r>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50</a:t>
            </a:fld>
            <a:endParaRPr lang="zh-TW"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258" y="452303"/>
            <a:ext cx="3095625"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674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620688"/>
            <a:ext cx="8229600" cy="5688632"/>
          </a:xfrm>
        </p:spPr>
        <p:txBody>
          <a:bodyPr>
            <a:normAutofit/>
          </a:bodyPr>
          <a:lstStyle/>
          <a:p>
            <a:pPr>
              <a:lnSpc>
                <a:spcPct val="110000"/>
              </a:lnSpc>
              <a:buFont typeface="Wingdings" panose="05000000000000000000" pitchFamily="2" charset="2"/>
              <a:buChar char="n"/>
            </a:pPr>
            <a:r>
              <a:rPr lang="zh-TW" altLang="en-US" sz="2400" dirty="0"/>
              <a:t>進料斗正下方的螺紋間距應為 </a:t>
            </a:r>
            <a:r>
              <a:rPr lang="en-US" altLang="zh-TW" sz="2400" dirty="0"/>
              <a:t>1.5 D</a:t>
            </a:r>
            <a:r>
              <a:rPr lang="zh-TW" altLang="en-US" sz="2400" dirty="0"/>
              <a:t>。</a:t>
            </a:r>
            <a:r>
              <a:rPr lang="zh-TW" altLang="en-US" sz="2400" dirty="0">
                <a:solidFill>
                  <a:srgbClr val="FF0000"/>
                </a:solidFill>
              </a:rPr>
              <a:t>當靠近塑化區時</a:t>
            </a:r>
            <a:r>
              <a:rPr lang="zh-TW" altLang="en-US" sz="2400" dirty="0">
                <a:solidFill>
                  <a:srgbClr val="FF0000"/>
                </a:solidFill>
                <a:latin typeface="新細明體"/>
                <a:ea typeface="新細明體"/>
              </a:rPr>
              <a:t>，</a:t>
            </a:r>
            <a:r>
              <a:rPr lang="zh-TW" altLang="en-US" sz="2400" dirty="0">
                <a:solidFill>
                  <a:srgbClr val="FF0000"/>
                </a:solidFill>
              </a:rPr>
              <a:t>間距應減少到 </a:t>
            </a:r>
            <a:r>
              <a:rPr lang="en-US" altLang="zh-TW" sz="2400" dirty="0">
                <a:solidFill>
                  <a:srgbClr val="FF0000"/>
                </a:solidFill>
              </a:rPr>
              <a:t>1 D </a:t>
            </a:r>
            <a:r>
              <a:rPr lang="zh-TW" altLang="en-US" sz="2400" dirty="0">
                <a:solidFill>
                  <a:srgbClr val="FF0000"/>
                </a:solidFill>
              </a:rPr>
              <a:t>和</a:t>
            </a:r>
            <a:r>
              <a:rPr lang="en-US" altLang="zh-TW" sz="2400" dirty="0">
                <a:solidFill>
                  <a:srgbClr val="FF0000"/>
                </a:solidFill>
              </a:rPr>
              <a:t>/</a:t>
            </a:r>
            <a:r>
              <a:rPr lang="zh-TW" altLang="en-US" sz="2400" dirty="0">
                <a:solidFill>
                  <a:srgbClr val="FF0000"/>
                </a:solidFill>
              </a:rPr>
              <a:t>或 </a:t>
            </a:r>
            <a:r>
              <a:rPr lang="en-US" altLang="zh-TW" sz="2400" dirty="0">
                <a:solidFill>
                  <a:srgbClr val="FF0000"/>
                </a:solidFill>
              </a:rPr>
              <a:t>0.75 D</a:t>
            </a:r>
            <a:r>
              <a:rPr lang="zh-TW" altLang="en-US" sz="2400" dirty="0">
                <a:solidFill>
                  <a:srgbClr val="FF0000"/>
                </a:solidFill>
              </a:rPr>
              <a:t>，以壓縮產品並在塑化區的開始處</a:t>
            </a:r>
            <a:r>
              <a:rPr lang="zh-TW" altLang="en-US" sz="2400" dirty="0">
                <a:solidFill>
                  <a:srgbClr val="FF0000"/>
                </a:solidFill>
                <a:latin typeface="新細明體"/>
                <a:ea typeface="新細明體"/>
              </a:rPr>
              <a:t>，能達到</a:t>
            </a:r>
            <a:r>
              <a:rPr lang="zh-TW" altLang="en-US" sz="2400" dirty="0">
                <a:solidFill>
                  <a:srgbClr val="FF0000"/>
                </a:solidFill>
              </a:rPr>
              <a:t>高度填充</a:t>
            </a:r>
            <a:r>
              <a:rPr lang="zh-TW" altLang="en-US" sz="2400" dirty="0">
                <a:solidFill>
                  <a:srgbClr val="FF0000"/>
                </a:solidFill>
                <a:latin typeface="新細明體"/>
                <a:ea typeface="新細明體"/>
              </a:rPr>
              <a:t>，才能</a:t>
            </a:r>
            <a:r>
              <a:rPr lang="zh-TW" altLang="en-US" sz="2400" dirty="0">
                <a:solidFill>
                  <a:srgbClr val="FF0000"/>
                </a:solidFill>
              </a:rPr>
              <a:t>導致較佳的熔化特性</a:t>
            </a:r>
            <a:r>
              <a:rPr lang="zh-TW" altLang="en-US" sz="2400" dirty="0"/>
              <a:t>。 </a:t>
            </a:r>
            <a:endParaRPr lang="en-US" altLang="zh-TW" sz="2400" dirty="0"/>
          </a:p>
          <a:p>
            <a:pPr>
              <a:lnSpc>
                <a:spcPct val="110000"/>
              </a:lnSpc>
              <a:buFont typeface="Wingdings" panose="05000000000000000000" pitchFamily="2" charset="2"/>
              <a:buChar char="n"/>
            </a:pPr>
            <a:r>
              <a:rPr lang="zh-TW" altLang="en-US" sz="2400" dirty="0"/>
              <a:t>當輸送整體密度較低的粉體時，如果</a:t>
            </a:r>
            <a:r>
              <a:rPr lang="zh-TW" altLang="en-US" sz="2400" dirty="0">
                <a:solidFill>
                  <a:srgbClr val="FF0000"/>
                </a:solidFill>
              </a:rPr>
              <a:t>吸入的空氣無法從擠出機中逸出，則在入料區的高填充率會導致流化</a:t>
            </a:r>
            <a:r>
              <a:rPr lang="zh-TW" altLang="en-US" sz="2400" dirty="0"/>
              <a:t>。 這可以</a:t>
            </a:r>
            <a:r>
              <a:rPr lang="zh-TW" altLang="en-US" sz="2400" dirty="0">
                <a:solidFill>
                  <a:srgbClr val="FF0000"/>
                </a:solidFill>
              </a:rPr>
              <a:t>在下游的塑化區安裝帶有輸送功能的捏合塊</a:t>
            </a:r>
            <a:r>
              <a:rPr lang="en-US" altLang="zh-TW" sz="2400" dirty="0">
                <a:solidFill>
                  <a:srgbClr val="FF0000"/>
                </a:solidFill>
              </a:rPr>
              <a:t>(</a:t>
            </a:r>
            <a:r>
              <a:rPr lang="zh-TW" altLang="en-US" sz="2400" dirty="0">
                <a:solidFill>
                  <a:srgbClr val="FF0000"/>
                </a:solidFill>
              </a:rPr>
              <a:t>厚度較薄的右旋碟形元件</a:t>
            </a:r>
            <a:r>
              <a:rPr lang="en-US" altLang="zh-TW" sz="2400" dirty="0">
                <a:solidFill>
                  <a:srgbClr val="FF0000"/>
                </a:solidFill>
              </a:rPr>
              <a:t>)</a:t>
            </a:r>
            <a:r>
              <a:rPr lang="zh-TW" altLang="en-US" sz="2400" dirty="0">
                <a:latin typeface="新細明體"/>
              </a:rPr>
              <a:t>，</a:t>
            </a:r>
            <a:r>
              <a:rPr lang="zh-TW" altLang="en-US" sz="2400" dirty="0"/>
              <a:t>和安裝在塑化區下游的排氣口來避免。</a:t>
            </a:r>
            <a:endParaRPr lang="en-US" altLang="zh-TW" sz="2400" dirty="0"/>
          </a:p>
          <a:p>
            <a:pPr>
              <a:lnSpc>
                <a:spcPct val="110000"/>
              </a:lnSpc>
              <a:buFont typeface="Wingdings" panose="05000000000000000000" pitchFamily="2" charset="2"/>
              <a:buChar char="n"/>
            </a:pPr>
            <a:r>
              <a:rPr lang="zh-TW" altLang="en-US" sz="2400" dirty="0"/>
              <a:t>進料筒下方應有冷卻系統</a:t>
            </a:r>
            <a:r>
              <a:rPr lang="zh-TW" altLang="en-US" sz="2400" dirty="0">
                <a:latin typeface="新細明體"/>
              </a:rPr>
              <a:t>，</a:t>
            </a:r>
            <a:r>
              <a:rPr lang="zh-TW" altLang="en-US" sz="2400" dirty="0"/>
              <a:t>以防止低熔點成份（例如蠟）粘附在筒壁或進料斗上，因為這會嚴重影響進料的順暢性。</a:t>
            </a:r>
          </a:p>
        </p:txBody>
      </p:sp>
      <p:sp>
        <p:nvSpPr>
          <p:cNvPr id="2" name="投影片編號版面配置區 1"/>
          <p:cNvSpPr>
            <a:spLocks noGrp="1"/>
          </p:cNvSpPr>
          <p:nvPr>
            <p:ph type="sldNum" sz="quarter" idx="12"/>
          </p:nvPr>
        </p:nvSpPr>
        <p:spPr/>
        <p:txBody>
          <a:bodyPr/>
          <a:lstStyle/>
          <a:p>
            <a:fld id="{1903718D-2BA0-4992-8901-609C58FBCD54}" type="slidenum">
              <a:rPr lang="zh-TW" altLang="en-US" smtClean="0"/>
              <a:t>51</a:t>
            </a:fld>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4581128"/>
            <a:ext cx="3530001"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378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融化區說明</a:t>
            </a:r>
            <a:r>
              <a:rPr lang="en-US" altLang="zh-TW" dirty="0"/>
              <a:t>(</a:t>
            </a:r>
            <a:r>
              <a:rPr lang="en-US" altLang="zh-TW" b="1" dirty="0" err="1"/>
              <a:t>Plastification</a:t>
            </a:r>
            <a:r>
              <a:rPr lang="en-US" altLang="zh-TW" b="1" dirty="0"/>
              <a:t> Zone)</a:t>
            </a:r>
            <a:endParaRPr lang="zh-TW" altLang="en-US" dirty="0"/>
          </a:p>
        </p:txBody>
      </p:sp>
      <p:sp>
        <p:nvSpPr>
          <p:cNvPr id="3" name="內容版面配置區 2"/>
          <p:cNvSpPr>
            <a:spLocks noGrp="1"/>
          </p:cNvSpPr>
          <p:nvPr>
            <p:ph idx="1"/>
          </p:nvPr>
        </p:nvSpPr>
        <p:spPr>
          <a:xfrm>
            <a:off x="467544" y="1484784"/>
            <a:ext cx="8229600" cy="4997152"/>
          </a:xfrm>
        </p:spPr>
        <p:txBody>
          <a:bodyPr>
            <a:noAutofit/>
          </a:bodyPr>
          <a:lstStyle/>
          <a:p>
            <a:pPr marL="0">
              <a:spcBef>
                <a:spcPts val="0"/>
              </a:spcBef>
              <a:buFont typeface="Wingdings" panose="05000000000000000000" pitchFamily="2" charset="2"/>
              <a:buChar char="n"/>
            </a:pPr>
            <a:r>
              <a:rPr lang="zh-TW" altLang="en-US" sz="2600" dirty="0"/>
              <a:t>主要功能</a:t>
            </a:r>
            <a:r>
              <a:rPr lang="en-US" altLang="zh-TW" sz="2600" dirty="0"/>
              <a:t>: </a:t>
            </a:r>
          </a:p>
          <a:p>
            <a:pPr marL="400050" lvl="1" indent="0">
              <a:spcBef>
                <a:spcPts val="0"/>
              </a:spcBef>
              <a:buNone/>
            </a:pPr>
            <a:r>
              <a:rPr lang="en-US" altLang="zh-TW" sz="2600" dirty="0"/>
              <a:t>– </a:t>
            </a:r>
            <a:r>
              <a:rPr lang="zh-TW" altLang="en-US" sz="2600" dirty="0"/>
              <a:t>塑料的熔化</a:t>
            </a:r>
            <a:endParaRPr lang="en-US" altLang="zh-TW" sz="2600" dirty="0"/>
          </a:p>
          <a:p>
            <a:pPr marL="400050" lvl="1" indent="0">
              <a:spcBef>
                <a:spcPts val="0"/>
              </a:spcBef>
              <a:buNone/>
            </a:pPr>
            <a:r>
              <a:rPr lang="en-US" altLang="zh-TW" sz="2600" dirty="0"/>
              <a:t>– </a:t>
            </a:r>
            <a:r>
              <a:rPr lang="zh-TW" altLang="en-US" sz="2600" dirty="0"/>
              <a:t>添加劑的初步分散</a:t>
            </a:r>
            <a:endParaRPr lang="en-US" altLang="zh-TW" sz="2600" dirty="0"/>
          </a:p>
          <a:p>
            <a:pPr marL="0">
              <a:spcBef>
                <a:spcPts val="0"/>
              </a:spcBef>
              <a:buFont typeface="Wingdings" panose="05000000000000000000" pitchFamily="2" charset="2"/>
              <a:buChar char="n"/>
            </a:pPr>
            <a:r>
              <a:rPr lang="zh-TW" altLang="en-US" sz="2600" dirty="0"/>
              <a:t>關鍵的參數</a:t>
            </a:r>
            <a:r>
              <a:rPr lang="en-US" altLang="zh-TW" sz="2600" dirty="0"/>
              <a:t>: : </a:t>
            </a:r>
          </a:p>
          <a:p>
            <a:pPr marL="400050" lvl="1" indent="0">
              <a:spcBef>
                <a:spcPts val="0"/>
              </a:spcBef>
              <a:buNone/>
            </a:pPr>
            <a:r>
              <a:rPr lang="en-US" altLang="zh-TW" sz="2600" dirty="0"/>
              <a:t>– </a:t>
            </a:r>
            <a:r>
              <a:rPr lang="zh-TW" altLang="en-US" sz="2600" dirty="0"/>
              <a:t>螺桿轉速</a:t>
            </a:r>
            <a:endParaRPr lang="en-US" altLang="zh-TW" sz="2600" dirty="0"/>
          </a:p>
          <a:p>
            <a:pPr marL="400050" lvl="1" indent="0">
              <a:spcBef>
                <a:spcPts val="0"/>
              </a:spcBef>
              <a:buNone/>
            </a:pPr>
            <a:r>
              <a:rPr lang="en-US" altLang="zh-TW" sz="2600" dirty="0"/>
              <a:t>– </a:t>
            </a:r>
            <a:r>
              <a:rPr lang="zh-TW" altLang="en-US" sz="2600" dirty="0"/>
              <a:t>輸送量</a:t>
            </a:r>
            <a:endParaRPr lang="en-US" altLang="zh-TW" sz="2600" dirty="0"/>
          </a:p>
          <a:p>
            <a:pPr marL="400050" lvl="1" indent="0">
              <a:spcBef>
                <a:spcPts val="0"/>
              </a:spcBef>
              <a:buNone/>
            </a:pPr>
            <a:r>
              <a:rPr lang="en-US" altLang="zh-TW" sz="2600" dirty="0"/>
              <a:t>–</a:t>
            </a:r>
            <a:r>
              <a:rPr lang="zh-TW" altLang="en-US" sz="2600" dirty="0"/>
              <a:t>螺桿幾何形狀</a:t>
            </a:r>
            <a:r>
              <a:rPr lang="en-US" altLang="zh-TW" sz="2600" dirty="0"/>
              <a:t>(</a:t>
            </a:r>
            <a:r>
              <a:rPr lang="zh-TW" altLang="en-US" sz="2600" dirty="0"/>
              <a:t>組態</a:t>
            </a:r>
            <a:r>
              <a:rPr lang="en-US" altLang="zh-TW" sz="2600" dirty="0"/>
              <a:t>)</a:t>
            </a:r>
          </a:p>
          <a:p>
            <a:pPr marL="400050" lvl="1" indent="0">
              <a:spcBef>
                <a:spcPts val="0"/>
              </a:spcBef>
              <a:buNone/>
            </a:pPr>
            <a:r>
              <a:rPr lang="en-US" altLang="zh-TW" sz="2600" dirty="0"/>
              <a:t>– </a:t>
            </a:r>
            <a:r>
              <a:rPr lang="zh-TW" altLang="en-US" sz="2600" dirty="0"/>
              <a:t>電熱片或其他加熱系統的熱通量</a:t>
            </a:r>
            <a:endParaRPr lang="en-US" altLang="zh-TW" sz="2600" dirty="0"/>
          </a:p>
          <a:p>
            <a:pPr marL="400050" lvl="1" indent="0">
              <a:spcBef>
                <a:spcPts val="0"/>
              </a:spcBef>
              <a:buNone/>
            </a:pPr>
            <a:r>
              <a:rPr lang="en-US" altLang="zh-TW" sz="2600" dirty="0"/>
              <a:t>–</a:t>
            </a:r>
            <a:r>
              <a:rPr lang="zh-TW" altLang="en-US" sz="2600" dirty="0"/>
              <a:t>塑料的比熱</a:t>
            </a:r>
            <a:endParaRPr lang="en-US" altLang="zh-TW" sz="2600" dirty="0"/>
          </a:p>
          <a:p>
            <a:pPr marL="400050" lvl="1" indent="0">
              <a:spcBef>
                <a:spcPts val="0"/>
              </a:spcBef>
              <a:buNone/>
            </a:pPr>
            <a:r>
              <a:rPr lang="en-US" altLang="zh-TW" sz="2600" dirty="0"/>
              <a:t>–</a:t>
            </a:r>
            <a:r>
              <a:rPr lang="zh-TW" altLang="en-US" sz="2600" dirty="0"/>
              <a:t>塑料的熱傳導係數</a:t>
            </a:r>
            <a:endParaRPr lang="en-US" altLang="zh-TW" sz="2600" dirty="0"/>
          </a:p>
          <a:p>
            <a:pPr marL="400050" lvl="1" indent="0">
              <a:spcBef>
                <a:spcPts val="0"/>
              </a:spcBef>
              <a:buNone/>
            </a:pPr>
            <a:r>
              <a:rPr lang="en-US" altLang="zh-TW" sz="2600" dirty="0"/>
              <a:t>–</a:t>
            </a:r>
            <a:r>
              <a:rPr lang="zh-TW" altLang="en-US" sz="2600" dirty="0"/>
              <a:t>塑料的熔化焓</a:t>
            </a:r>
            <a:r>
              <a:rPr lang="en-US" altLang="zh-TW" sz="2600" dirty="0"/>
              <a:t>(Melting enthalpy)</a:t>
            </a:r>
          </a:p>
          <a:p>
            <a:pPr marL="400050" lvl="1" indent="0">
              <a:spcBef>
                <a:spcPts val="0"/>
              </a:spcBef>
              <a:buNone/>
            </a:pPr>
            <a:r>
              <a:rPr lang="en-US" altLang="zh-TW" sz="2600" dirty="0"/>
              <a:t>–</a:t>
            </a:r>
            <a:r>
              <a:rPr lang="zh-TW" altLang="en-US" sz="2600" dirty="0"/>
              <a:t>塑料顆粒的尺寸</a:t>
            </a:r>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52</a:t>
            </a:fld>
            <a:endParaRPr lang="zh-TW"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484784"/>
            <a:ext cx="4104456" cy="2260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a:extLst>
              <a:ext uri="{FF2B5EF4-FFF2-40B4-BE49-F238E27FC236}">
                <a16:creationId xmlns:a16="http://schemas.microsoft.com/office/drawing/2014/main" id="{688C56B7-61FA-48D4-85E8-821A415521BB}"/>
              </a:ext>
            </a:extLst>
          </p:cNvPr>
          <p:cNvSpPr/>
          <p:nvPr/>
        </p:nvSpPr>
        <p:spPr>
          <a:xfrm>
            <a:off x="7115944" y="1715004"/>
            <a:ext cx="1416496" cy="120993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84758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提高融化速率的方法</a:t>
            </a:r>
            <a:r>
              <a:rPr lang="en-US" altLang="zh-TW" dirty="0"/>
              <a:t> </a:t>
            </a:r>
            <a:endParaRPr lang="zh-TW" altLang="en-US" dirty="0"/>
          </a:p>
        </p:txBody>
      </p:sp>
      <p:sp>
        <p:nvSpPr>
          <p:cNvPr id="3" name="內容版面配置區 2"/>
          <p:cNvSpPr>
            <a:spLocks noGrp="1"/>
          </p:cNvSpPr>
          <p:nvPr>
            <p:ph idx="1"/>
          </p:nvPr>
        </p:nvSpPr>
        <p:spPr/>
        <p:txBody>
          <a:bodyPr>
            <a:normAutofit/>
          </a:bodyPr>
          <a:lstStyle/>
          <a:p>
            <a:pPr>
              <a:buFont typeface="Wingdings" panose="05000000000000000000" pitchFamily="2" charset="2"/>
              <a:buChar char="n"/>
            </a:pPr>
            <a:r>
              <a:rPr lang="zh-TW" altLang="en-US" sz="2800" dirty="0">
                <a:solidFill>
                  <a:srgbClr val="FF0000"/>
                </a:solidFill>
              </a:rPr>
              <a:t>較高的充填程度</a:t>
            </a:r>
            <a:endParaRPr lang="en-US" altLang="zh-TW" sz="2800" dirty="0">
              <a:solidFill>
                <a:srgbClr val="FF0000"/>
              </a:solidFill>
            </a:endParaRPr>
          </a:p>
          <a:p>
            <a:pPr>
              <a:buFont typeface="Wingdings" panose="05000000000000000000" pitchFamily="2" charset="2"/>
              <a:buChar char="n"/>
            </a:pPr>
            <a:r>
              <a:rPr lang="zh-TW" altLang="en-US" sz="2800" dirty="0"/>
              <a:t>使用熔點較低的塑料</a:t>
            </a:r>
            <a:endParaRPr lang="en-US" altLang="zh-TW" sz="2800" dirty="0"/>
          </a:p>
          <a:p>
            <a:pPr>
              <a:buFont typeface="Wingdings" panose="05000000000000000000" pitchFamily="2" charset="2"/>
              <a:buChar char="n"/>
            </a:pPr>
            <a:r>
              <a:rPr lang="zh-TW" altLang="en-US" sz="2800" dirty="0"/>
              <a:t>使用顆粒較小的塑料</a:t>
            </a:r>
            <a:endParaRPr lang="en-US" altLang="zh-TW" sz="2800" dirty="0"/>
          </a:p>
          <a:p>
            <a:pPr>
              <a:buFont typeface="Wingdings" panose="05000000000000000000" pitchFamily="2" charset="2"/>
              <a:buChar char="n"/>
            </a:pPr>
            <a:r>
              <a:rPr lang="zh-TW" altLang="en-US" sz="2800" dirty="0"/>
              <a:t>使用結晶度較低的塑料</a:t>
            </a:r>
            <a:endParaRPr lang="en-US" altLang="zh-TW" sz="2800" dirty="0"/>
          </a:p>
          <a:p>
            <a:pPr>
              <a:buFont typeface="Wingdings" panose="05000000000000000000" pitchFamily="2" charset="2"/>
              <a:buChar char="n"/>
            </a:pPr>
            <a:r>
              <a:rPr lang="zh-TW" altLang="en-US" sz="2800" dirty="0"/>
              <a:t>使用熔化焓較低的塑料</a:t>
            </a:r>
            <a:endParaRPr lang="en-US" altLang="zh-TW" sz="2800" dirty="0"/>
          </a:p>
          <a:p>
            <a:pPr>
              <a:buFont typeface="Wingdings" panose="05000000000000000000" pitchFamily="2" charset="2"/>
              <a:buChar char="n"/>
            </a:pPr>
            <a:r>
              <a:rPr lang="zh-TW" altLang="en-US" sz="2800" dirty="0"/>
              <a:t>使用高熔融黏度的塑料</a:t>
            </a:r>
            <a:endParaRPr lang="en-US" altLang="zh-TW" sz="2800" dirty="0"/>
          </a:p>
          <a:p>
            <a:pPr>
              <a:buFont typeface="Wingdings" panose="05000000000000000000" pitchFamily="2" charset="2"/>
              <a:buChar char="n"/>
            </a:pPr>
            <a:r>
              <a:rPr lang="zh-TW" altLang="en-US" sz="2800" dirty="0"/>
              <a:t>使用黏度受溫度影響較小的塑料</a:t>
            </a:r>
            <a:endParaRPr lang="en-US" altLang="zh-TW" sz="2800" dirty="0"/>
          </a:p>
          <a:p>
            <a:pPr>
              <a:buFont typeface="Wingdings" panose="05000000000000000000" pitchFamily="2" charset="2"/>
              <a:buChar char="n"/>
            </a:pPr>
            <a:r>
              <a:rPr lang="zh-TW" altLang="en-US" sz="2800" dirty="0">
                <a:solidFill>
                  <a:srgbClr val="FF0000"/>
                </a:solidFill>
              </a:rPr>
              <a:t>使用厚度窄的碟型元件</a:t>
            </a:r>
            <a:r>
              <a:rPr lang="en-US" altLang="zh-TW" sz="2800" dirty="0">
                <a:solidFill>
                  <a:srgbClr val="FF0000"/>
                </a:solidFill>
              </a:rPr>
              <a:t>( kneading discs)</a:t>
            </a:r>
            <a:endParaRPr lang="zh-TW" altLang="en-US" sz="2800" dirty="0">
              <a:solidFill>
                <a:srgbClr val="FF0000"/>
              </a:solidFill>
            </a:endParaRPr>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53</a:t>
            </a:fld>
            <a:endParaRPr lang="zh-TW"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833" y="1679190"/>
            <a:ext cx="3713517" cy="204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819" y="3933056"/>
            <a:ext cx="1908212"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26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融化區說明</a:t>
            </a:r>
          </a:p>
        </p:txBody>
      </p:sp>
      <p:sp>
        <p:nvSpPr>
          <p:cNvPr id="4" name="內容版面配置區 3"/>
          <p:cNvSpPr>
            <a:spLocks noGrp="1"/>
          </p:cNvSpPr>
          <p:nvPr>
            <p:ph idx="1"/>
          </p:nvPr>
        </p:nvSpPr>
        <p:spPr>
          <a:xfrm>
            <a:off x="467544" y="1556792"/>
            <a:ext cx="8229600" cy="4525963"/>
          </a:xfrm>
        </p:spPr>
        <p:txBody>
          <a:bodyPr>
            <a:normAutofit/>
          </a:bodyPr>
          <a:lstStyle/>
          <a:p>
            <a:pPr>
              <a:lnSpc>
                <a:spcPct val="120000"/>
              </a:lnSpc>
              <a:buFont typeface="Wingdings" panose="05000000000000000000" pitchFamily="2" charset="2"/>
              <a:buChar char="n"/>
            </a:pPr>
            <a:r>
              <a:rPr lang="zh-TW" altLang="en-US" sz="2400" dirty="0">
                <a:solidFill>
                  <a:srgbClr val="FF0000"/>
                </a:solidFill>
              </a:rPr>
              <a:t>固體顆粒的熔化過程受螺桿轉速和產量的影響非常明顯</a:t>
            </a:r>
            <a:r>
              <a:rPr lang="zh-TW" altLang="en-US" sz="2400" dirty="0">
                <a:latin typeface="新細明體"/>
                <a:ea typeface="新細明體"/>
              </a:rPr>
              <a:t>。也就是</a:t>
            </a:r>
            <a:r>
              <a:rPr lang="zh-TW" altLang="en-US" sz="2400" dirty="0"/>
              <a:t>說，塑料在押出機內的填充程度和停留時間。例如高轉速搭配低產量</a:t>
            </a:r>
            <a:r>
              <a:rPr lang="zh-TW" altLang="en-US" sz="2400" dirty="0">
                <a:latin typeface="新細明體"/>
                <a:ea typeface="新細明體"/>
              </a:rPr>
              <a:t>，則填充程度較低，</a:t>
            </a:r>
            <a:r>
              <a:rPr lang="zh-TW" altLang="en-US" sz="2400" dirty="0"/>
              <a:t>停留時間較短</a:t>
            </a:r>
            <a:r>
              <a:rPr lang="zh-TW" altLang="en-US" sz="2400" dirty="0">
                <a:latin typeface="新細明體"/>
                <a:ea typeface="新細明體"/>
              </a:rPr>
              <a:t>。</a:t>
            </a:r>
            <a:endParaRPr lang="en-US" altLang="zh-TW" sz="2400" dirty="0"/>
          </a:p>
          <a:p>
            <a:pPr>
              <a:lnSpc>
                <a:spcPct val="120000"/>
              </a:lnSpc>
              <a:buFont typeface="Wingdings" panose="05000000000000000000" pitchFamily="2" charset="2"/>
              <a:buChar char="n"/>
            </a:pPr>
            <a:r>
              <a:rPr lang="zh-TW" altLang="en-US" sz="2400" dirty="0"/>
              <a:t>所需的熔化長度主要取決於聚合物的熔化焓、熔體粘度和螺桿幾何形狀。 明顯的</a:t>
            </a:r>
            <a:r>
              <a:rPr lang="zh-TW" altLang="en-US" sz="2400" dirty="0">
                <a:solidFill>
                  <a:srgbClr val="FF0000"/>
                </a:solidFill>
              </a:rPr>
              <a:t>開始熔化一般發生於螺桿最初完全充滿螺桿周圍空間的位置</a:t>
            </a:r>
            <a:r>
              <a:rPr lang="zh-TW" altLang="en-US" sz="2400" dirty="0">
                <a:latin typeface="新細明體"/>
                <a:ea typeface="新細明體"/>
              </a:rPr>
              <a:t>。</a:t>
            </a:r>
            <a:endParaRPr lang="en-US" altLang="zh-TW" sz="2400" dirty="0">
              <a:latin typeface="新細明體"/>
              <a:ea typeface="新細明體"/>
            </a:endParaRPr>
          </a:p>
          <a:p>
            <a:pPr>
              <a:lnSpc>
                <a:spcPct val="120000"/>
              </a:lnSpc>
              <a:buFont typeface="Wingdings" panose="05000000000000000000" pitchFamily="2" charset="2"/>
              <a:buChar char="n"/>
            </a:pPr>
            <a:r>
              <a:rPr lang="zh-TW" altLang="en-US" sz="2400" dirty="0">
                <a:solidFill>
                  <a:srgbClr val="FF0000"/>
                </a:solidFill>
              </a:rPr>
              <a:t>改變塑化區的機筒溫度對熔化過程幾乎沒有任何影響</a:t>
            </a:r>
            <a:r>
              <a:rPr lang="zh-TW" altLang="en-US" sz="2400" dirty="0"/>
              <a:t>。</a:t>
            </a:r>
          </a:p>
        </p:txBody>
      </p:sp>
      <p:sp>
        <p:nvSpPr>
          <p:cNvPr id="2" name="投影片編號版面配置區 1"/>
          <p:cNvSpPr>
            <a:spLocks noGrp="1"/>
          </p:cNvSpPr>
          <p:nvPr>
            <p:ph type="sldNum" sz="quarter" idx="12"/>
          </p:nvPr>
        </p:nvSpPr>
        <p:spPr/>
        <p:txBody>
          <a:bodyPr/>
          <a:lstStyle/>
          <a:p>
            <a:fld id="{1903718D-2BA0-4992-8901-609C58FBCD54}" type="slidenum">
              <a:rPr lang="zh-TW" altLang="en-US" smtClean="0"/>
              <a:t>54</a:t>
            </a:fld>
            <a:endParaRPr lang="zh-TW"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4941168"/>
            <a:ext cx="3024336" cy="16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a:extLst>
              <a:ext uri="{FF2B5EF4-FFF2-40B4-BE49-F238E27FC236}">
                <a16:creationId xmlns:a16="http://schemas.microsoft.com/office/drawing/2014/main" id="{F32B2352-6EC4-4C4B-8F96-731990B2CCD7}"/>
              </a:ext>
            </a:extLst>
          </p:cNvPr>
          <p:cNvSpPr/>
          <p:nvPr/>
        </p:nvSpPr>
        <p:spPr>
          <a:xfrm>
            <a:off x="6948264" y="5064363"/>
            <a:ext cx="1008112" cy="100811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11488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467544" y="620688"/>
            <a:ext cx="8496944" cy="5462067"/>
          </a:xfrm>
        </p:spPr>
        <p:txBody>
          <a:bodyPr>
            <a:noAutofit/>
          </a:bodyPr>
          <a:lstStyle/>
          <a:p>
            <a:pPr marL="266700" indent="-266700">
              <a:lnSpc>
                <a:spcPct val="110000"/>
              </a:lnSpc>
              <a:spcBef>
                <a:spcPts val="0"/>
              </a:spcBef>
              <a:buFont typeface="Wingdings" panose="05000000000000000000" pitchFamily="2" charset="2"/>
              <a:buChar char="n"/>
            </a:pPr>
            <a:r>
              <a:rPr lang="zh-TW" altLang="en-US" sz="2400" dirty="0"/>
              <a:t>對於聚合物共混物，</a:t>
            </a:r>
            <a:r>
              <a:rPr lang="zh-TW" altLang="en-US" sz="2400" dirty="0">
                <a:solidFill>
                  <a:srgbClr val="FF0000"/>
                </a:solidFill>
              </a:rPr>
              <a:t>共混物的熔體粘度比對熔融過程有重大影響</a:t>
            </a:r>
            <a:r>
              <a:rPr lang="zh-TW" altLang="en-US" sz="2400" dirty="0"/>
              <a:t>。 分散相與連續相的黏度比 </a:t>
            </a:r>
            <a:r>
              <a:rPr lang="en-US" altLang="zh-TW" sz="2400" dirty="0">
                <a:solidFill>
                  <a:srgbClr val="FF0000"/>
                </a:solidFill>
              </a:rPr>
              <a:t>r (</a:t>
            </a:r>
            <a:r>
              <a:rPr lang="en-US" altLang="zh-TW" sz="2400" dirty="0">
                <a:solidFill>
                  <a:srgbClr val="FF0000"/>
                </a:solidFill>
                <a:sym typeface="Symbol"/>
              </a:rPr>
              <a:t></a:t>
            </a:r>
            <a:r>
              <a:rPr lang="en-US" altLang="zh-TW" sz="2400" i="1" baseline="-25000" dirty="0" err="1">
                <a:solidFill>
                  <a:srgbClr val="FF0000"/>
                </a:solidFill>
              </a:rPr>
              <a:t>dispers</a:t>
            </a:r>
            <a:r>
              <a:rPr lang="en-US" altLang="zh-TW" sz="2400" i="1" dirty="0">
                <a:solidFill>
                  <a:srgbClr val="FF0000"/>
                </a:solidFill>
              </a:rPr>
              <a:t>/</a:t>
            </a:r>
            <a:r>
              <a:rPr lang="en-US" altLang="zh-TW" sz="2400" dirty="0">
                <a:solidFill>
                  <a:srgbClr val="FF0000"/>
                </a:solidFill>
                <a:sym typeface="Symbol"/>
              </a:rPr>
              <a:t> </a:t>
            </a:r>
            <a:r>
              <a:rPr lang="en-US" altLang="zh-TW" sz="2400" baseline="-25000" dirty="0" err="1">
                <a:solidFill>
                  <a:srgbClr val="FF0000"/>
                </a:solidFill>
              </a:rPr>
              <a:t>contin</a:t>
            </a:r>
            <a:r>
              <a:rPr lang="en-US" altLang="zh-TW" sz="2400" baseline="-25000" dirty="0">
                <a:solidFill>
                  <a:srgbClr val="FF0000"/>
                </a:solidFill>
              </a:rPr>
              <a:t>)</a:t>
            </a:r>
            <a:r>
              <a:rPr lang="zh-TW" altLang="en-US" sz="2400" dirty="0">
                <a:solidFill>
                  <a:srgbClr val="FF0000"/>
                </a:solidFill>
              </a:rPr>
              <a:t> 值越小，熔化過程開始得越早，但所需的時間也越長 </a:t>
            </a:r>
            <a:r>
              <a:rPr lang="zh-TW" altLang="en-US" sz="2400" dirty="0"/>
              <a:t>。 在不適當的加工條件下，複合後的顆粒中可能會遇到尚未塑化的顆粒，</a:t>
            </a:r>
            <a:r>
              <a:rPr lang="en-US" altLang="zh-TW" sz="2400" dirty="0"/>
              <a:t> </a:t>
            </a:r>
            <a:r>
              <a:rPr lang="en-US" altLang="zh-TW" sz="2400" dirty="0">
                <a:sym typeface="Symbol"/>
              </a:rPr>
              <a:t></a:t>
            </a:r>
            <a:r>
              <a:rPr lang="en-US" altLang="zh-TW" sz="2400" i="1" baseline="-25000" dirty="0" err="1"/>
              <a:t>dispers</a:t>
            </a:r>
            <a:r>
              <a:rPr lang="en-US" altLang="zh-TW" sz="2400" dirty="0"/>
              <a:t> </a:t>
            </a:r>
            <a:r>
              <a:rPr lang="zh-TW" altLang="en-US" sz="2400" dirty="0"/>
              <a:t>是存在於分散相中的共混物的粘度，</a:t>
            </a:r>
            <a:r>
              <a:rPr lang="en-US" altLang="zh-TW" sz="2400" dirty="0">
                <a:sym typeface="Symbol"/>
              </a:rPr>
              <a:t> </a:t>
            </a:r>
            <a:r>
              <a:rPr lang="en-US" altLang="zh-TW" sz="2400" baseline="-25000" dirty="0" err="1"/>
              <a:t>contin</a:t>
            </a:r>
            <a:r>
              <a:rPr lang="en-US" altLang="zh-TW" sz="2400" dirty="0"/>
              <a:t> </a:t>
            </a:r>
            <a:r>
              <a:rPr lang="zh-TW" altLang="en-US" sz="2400" dirty="0"/>
              <a:t>是存在於連續相中的共混物的粘度</a:t>
            </a:r>
            <a:r>
              <a:rPr lang="zh-TW" altLang="en-US" sz="2400" dirty="0">
                <a:latin typeface="新細明體"/>
                <a:ea typeface="新細明體"/>
              </a:rPr>
              <a:t>。</a:t>
            </a:r>
            <a:endParaRPr lang="en-US" altLang="zh-TW" sz="2400" dirty="0"/>
          </a:p>
          <a:p>
            <a:pPr marL="266700" indent="-266700">
              <a:lnSpc>
                <a:spcPct val="110000"/>
              </a:lnSpc>
              <a:spcBef>
                <a:spcPts val="0"/>
              </a:spcBef>
              <a:buFont typeface="Wingdings" panose="05000000000000000000" pitchFamily="2" charset="2"/>
              <a:buChar char="n"/>
            </a:pPr>
            <a:r>
              <a:rPr lang="zh-TW" altLang="en-US" sz="2400" dirty="0">
                <a:solidFill>
                  <a:srgbClr val="FF0000"/>
                </a:solidFill>
              </a:rPr>
              <a:t>添加低粘度添加劑會阻礙摩擦熱的產生，而這對於熔化來說是不好的。 而高粘度或固體添加劑會因內部和外部的摩擦生熱，有助於塑料融化，但也會導致融體過熱</a:t>
            </a:r>
            <a:r>
              <a:rPr lang="zh-TW" altLang="en-US" sz="2400" dirty="0"/>
              <a:t>。 </a:t>
            </a:r>
            <a:endParaRPr lang="en-US" altLang="zh-TW" sz="2400" dirty="0"/>
          </a:p>
          <a:p>
            <a:pPr marL="266700" indent="-266700">
              <a:lnSpc>
                <a:spcPct val="110000"/>
              </a:lnSpc>
              <a:spcBef>
                <a:spcPts val="0"/>
              </a:spcBef>
              <a:buFont typeface="Wingdings" panose="05000000000000000000" pitchFamily="2" charset="2"/>
              <a:buChar char="n"/>
            </a:pPr>
            <a:r>
              <a:rPr lang="zh-TW" altLang="en-US" sz="2400" dirty="0"/>
              <a:t>在塑化區末端仍然可能存在少量的固體顆粒</a:t>
            </a:r>
            <a:r>
              <a:rPr lang="zh-TW" altLang="en-US" sz="2400" dirty="0">
                <a:latin typeface="新細明體"/>
                <a:ea typeface="新細明體"/>
              </a:rPr>
              <a:t>，但</a:t>
            </a:r>
            <a:r>
              <a:rPr lang="zh-TW" altLang="en-US" sz="2400" dirty="0"/>
              <a:t>可以在隨後的分散區或排放區中熔化。下圖說明了沿塑化區的典型熔化曲線。</a:t>
            </a:r>
          </a:p>
        </p:txBody>
      </p:sp>
      <p:sp>
        <p:nvSpPr>
          <p:cNvPr id="2" name="投影片編號版面配置區 1"/>
          <p:cNvSpPr>
            <a:spLocks noGrp="1"/>
          </p:cNvSpPr>
          <p:nvPr>
            <p:ph type="sldNum" sz="quarter" idx="12"/>
          </p:nvPr>
        </p:nvSpPr>
        <p:spPr/>
        <p:txBody>
          <a:bodyPr/>
          <a:lstStyle/>
          <a:p>
            <a:fld id="{1903718D-2BA0-4992-8901-609C58FBCD54}" type="slidenum">
              <a:rPr lang="zh-TW" altLang="en-US" smtClean="0"/>
              <a:t>55</a:t>
            </a:fld>
            <a:endParaRPr lang="zh-TW" altLang="en-US"/>
          </a:p>
        </p:txBody>
      </p:sp>
    </p:spTree>
    <p:extLst>
      <p:ext uri="{BB962C8B-B14F-4D97-AF65-F5344CB8AC3E}">
        <p14:creationId xmlns:p14="http://schemas.microsoft.com/office/powerpoint/2010/main" val="3432729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塑料顆粒沿塑化區的熔化情形。</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352550"/>
            <a:ext cx="8143875"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投影片編號版面配置區 1"/>
          <p:cNvSpPr>
            <a:spLocks noGrp="1"/>
          </p:cNvSpPr>
          <p:nvPr>
            <p:ph type="sldNum" sz="quarter" idx="12"/>
          </p:nvPr>
        </p:nvSpPr>
        <p:spPr/>
        <p:txBody>
          <a:bodyPr/>
          <a:lstStyle/>
          <a:p>
            <a:fld id="{1903718D-2BA0-4992-8901-609C58FBCD54}" type="slidenum">
              <a:rPr lang="zh-TW" altLang="en-US" smtClean="0"/>
              <a:t>56</a:t>
            </a:fld>
            <a:endParaRPr lang="zh-TW" altLang="en-US"/>
          </a:p>
        </p:txBody>
      </p:sp>
      <p:sp>
        <p:nvSpPr>
          <p:cNvPr id="3" name="矩形 2"/>
          <p:cNvSpPr/>
          <p:nvPr/>
        </p:nvSpPr>
        <p:spPr>
          <a:xfrm>
            <a:off x="2123728" y="1346716"/>
            <a:ext cx="877163" cy="369332"/>
          </a:xfrm>
          <a:prstGeom prst="rect">
            <a:avLst/>
          </a:prstGeom>
          <a:solidFill>
            <a:srgbClr val="FFFF00"/>
          </a:solidFill>
        </p:spPr>
        <p:txBody>
          <a:bodyPr wrap="none">
            <a:spAutoFit/>
          </a:bodyPr>
          <a:lstStyle/>
          <a:p>
            <a:r>
              <a:rPr lang="zh-TW" altLang="en-US" dirty="0"/>
              <a:t>塑化區</a:t>
            </a:r>
          </a:p>
        </p:txBody>
      </p:sp>
      <p:sp>
        <p:nvSpPr>
          <p:cNvPr id="6" name="矩形 5"/>
          <p:cNvSpPr/>
          <p:nvPr/>
        </p:nvSpPr>
        <p:spPr>
          <a:xfrm>
            <a:off x="4788024" y="1346716"/>
            <a:ext cx="1440160" cy="369332"/>
          </a:xfrm>
          <a:prstGeom prst="rect">
            <a:avLst/>
          </a:prstGeom>
          <a:solidFill>
            <a:srgbClr val="FFFF00"/>
          </a:solidFill>
        </p:spPr>
        <p:txBody>
          <a:bodyPr wrap="square">
            <a:spAutoFit/>
          </a:bodyPr>
          <a:lstStyle/>
          <a:p>
            <a:r>
              <a:rPr lang="zh-TW" altLang="en-US" dirty="0"/>
              <a:t>固體輸送區</a:t>
            </a:r>
          </a:p>
        </p:txBody>
      </p:sp>
      <p:sp>
        <p:nvSpPr>
          <p:cNvPr id="5" name="向右箭號 4"/>
          <p:cNvSpPr/>
          <p:nvPr/>
        </p:nvSpPr>
        <p:spPr>
          <a:xfrm flipH="1">
            <a:off x="7092280" y="3393182"/>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09287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692696"/>
            <a:ext cx="8229600" cy="3528392"/>
          </a:xfrm>
        </p:spPr>
        <p:txBody>
          <a:bodyPr>
            <a:normAutofit/>
          </a:bodyPr>
          <a:lstStyle/>
          <a:p>
            <a:pPr>
              <a:lnSpc>
                <a:spcPct val="110000"/>
              </a:lnSpc>
              <a:spcBef>
                <a:spcPts val="0"/>
              </a:spcBef>
              <a:buFont typeface="Wingdings" panose="05000000000000000000" pitchFamily="2" charset="2"/>
              <a:buChar char="n"/>
            </a:pPr>
            <a:r>
              <a:rPr lang="zh-TW" altLang="en-US" sz="2400" dirty="0">
                <a:solidFill>
                  <a:srgbClr val="FF0000"/>
                </a:solidFill>
              </a:rPr>
              <a:t>塑料熔化所需的能量主要是通過螺桿的傳遞</a:t>
            </a:r>
            <a:r>
              <a:rPr lang="zh-TW" altLang="en-US" sz="2400" dirty="0">
                <a:latin typeface="新細明體"/>
                <a:ea typeface="新細明體"/>
              </a:rPr>
              <a:t>，</a:t>
            </a:r>
            <a:r>
              <a:rPr lang="zh-TW" altLang="en-US" sz="2400" dirty="0"/>
              <a:t> </a:t>
            </a:r>
            <a:r>
              <a:rPr lang="zh-TW" altLang="en-US" sz="2400" dirty="0">
                <a:solidFill>
                  <a:srgbClr val="0000FF"/>
                </a:solidFill>
              </a:rPr>
              <a:t>通過料筒壁的熱流僅用於在料筒壁上形成一層熔體薄膜。這一層熔體薄膜對於塑料在壁上形成的粘附作用非常重要，可以讓塑料產生剪切梯度</a:t>
            </a:r>
            <a:r>
              <a:rPr lang="zh-TW" altLang="en-US" sz="2400" dirty="0">
                <a:solidFill>
                  <a:srgbClr val="0000FF"/>
                </a:solidFill>
                <a:latin typeface="新細明體"/>
                <a:ea typeface="新細明體"/>
              </a:rPr>
              <a:t>，進一步得到更多的黏滯熱</a:t>
            </a:r>
            <a:r>
              <a:rPr lang="zh-TW" altLang="en-US" sz="2400" dirty="0">
                <a:solidFill>
                  <a:srgbClr val="0000FF"/>
                </a:solidFill>
              </a:rPr>
              <a:t> </a:t>
            </a:r>
            <a:r>
              <a:rPr lang="zh-TW" altLang="en-US" sz="2400" dirty="0"/>
              <a:t>。</a:t>
            </a:r>
            <a:r>
              <a:rPr lang="zh-TW" altLang="en-US" sz="2400" dirty="0">
                <a:solidFill>
                  <a:srgbClr val="FF0000"/>
                </a:solidFill>
              </a:rPr>
              <a:t>一般料筒壁的溫度必須高於塑料的軟化點</a:t>
            </a:r>
            <a:r>
              <a:rPr lang="zh-TW" altLang="en-US" sz="2400" dirty="0"/>
              <a:t>。</a:t>
            </a:r>
            <a:endParaRPr lang="en-US" altLang="zh-TW" sz="2400" dirty="0"/>
          </a:p>
          <a:p>
            <a:pPr>
              <a:lnSpc>
                <a:spcPct val="110000"/>
              </a:lnSpc>
              <a:spcBef>
                <a:spcPts val="0"/>
              </a:spcBef>
              <a:buFont typeface="Wingdings" panose="05000000000000000000" pitchFamily="2" charset="2"/>
              <a:buChar char="n"/>
            </a:pPr>
            <a:r>
              <a:rPr lang="zh-TW" altLang="en-US" sz="2400" dirty="0"/>
              <a:t>雙螺桿擠出機中</a:t>
            </a:r>
            <a:r>
              <a:rPr lang="zh-TW" altLang="en-US" sz="2400" dirty="0">
                <a:solidFill>
                  <a:srgbClr val="FF0000"/>
                </a:solidFill>
              </a:rPr>
              <a:t>高達 </a:t>
            </a:r>
            <a:r>
              <a:rPr lang="en-US" altLang="zh-TW" sz="2400" dirty="0">
                <a:solidFill>
                  <a:srgbClr val="FF0000"/>
                </a:solidFill>
              </a:rPr>
              <a:t>80% </a:t>
            </a:r>
            <a:r>
              <a:rPr lang="zh-TW" altLang="en-US" sz="2400" dirty="0">
                <a:solidFill>
                  <a:srgbClr val="FF0000"/>
                </a:solidFill>
              </a:rPr>
              <a:t>的總機械能是消耗在塑化區</a:t>
            </a:r>
            <a:r>
              <a:rPr lang="zh-TW" altLang="en-US" sz="2400" dirty="0">
                <a:latin typeface="新細明體"/>
                <a:ea typeface="新細明體"/>
              </a:rPr>
              <a:t>，用以促進塑料的熔化</a:t>
            </a:r>
            <a:r>
              <a:rPr lang="zh-TW" altLang="en-US" sz="2400" dirty="0"/>
              <a:t>。 </a:t>
            </a:r>
            <a:r>
              <a:rPr lang="zh-TW" altLang="en-US" sz="2400" dirty="0">
                <a:solidFill>
                  <a:srgbClr val="FF0000"/>
                </a:solidFill>
              </a:rPr>
              <a:t>通常使用二或三牙的碟形元件</a:t>
            </a:r>
            <a:r>
              <a:rPr lang="en-US" altLang="zh-TW" sz="2400" dirty="0">
                <a:solidFill>
                  <a:srgbClr val="FF0000"/>
                </a:solidFill>
              </a:rPr>
              <a:t>(</a:t>
            </a:r>
            <a:r>
              <a:rPr lang="zh-TW" altLang="en-US" sz="2400" dirty="0">
                <a:solidFill>
                  <a:srgbClr val="FF0000"/>
                </a:solidFill>
              </a:rPr>
              <a:t>捏合塊</a:t>
            </a:r>
            <a:r>
              <a:rPr lang="en-US" altLang="zh-TW" sz="2400" dirty="0">
                <a:solidFill>
                  <a:srgbClr val="FF0000"/>
                </a:solidFill>
              </a:rPr>
              <a:t>)</a:t>
            </a:r>
            <a:r>
              <a:rPr lang="zh-TW" altLang="en-US" sz="2400" dirty="0">
                <a:solidFill>
                  <a:srgbClr val="FF0000"/>
                </a:solidFill>
              </a:rPr>
              <a:t>來促進塑料在此區域的熔化</a:t>
            </a:r>
            <a:r>
              <a:rPr lang="zh-TW" altLang="en-US" sz="2400" dirty="0"/>
              <a:t>。</a:t>
            </a:r>
            <a:endParaRPr lang="en-US" altLang="zh-TW" sz="2400" dirty="0"/>
          </a:p>
        </p:txBody>
      </p:sp>
      <p:sp>
        <p:nvSpPr>
          <p:cNvPr id="2" name="投影片編號版面配置區 1"/>
          <p:cNvSpPr>
            <a:spLocks noGrp="1"/>
          </p:cNvSpPr>
          <p:nvPr>
            <p:ph type="sldNum" sz="quarter" idx="12"/>
          </p:nvPr>
        </p:nvSpPr>
        <p:spPr/>
        <p:txBody>
          <a:bodyPr/>
          <a:lstStyle/>
          <a:p>
            <a:fld id="{1903718D-2BA0-4992-8901-609C58FBCD54}" type="slidenum">
              <a:rPr lang="zh-TW" altLang="en-US" smtClean="0"/>
              <a:t>57</a:t>
            </a:fld>
            <a:endParaRPr lang="zh-TW"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216324"/>
            <a:ext cx="3024336" cy="16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4365104"/>
            <a:ext cx="1656184"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4403" y="3924932"/>
            <a:ext cx="2736304" cy="224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6314559" y="6309320"/>
            <a:ext cx="1107996" cy="369332"/>
          </a:xfrm>
          <a:prstGeom prst="rect">
            <a:avLst/>
          </a:prstGeom>
        </p:spPr>
        <p:txBody>
          <a:bodyPr wrap="none">
            <a:spAutoFit/>
          </a:bodyPr>
          <a:lstStyle/>
          <a:p>
            <a:r>
              <a:rPr lang="zh-TW" altLang="en-US" dirty="0">
                <a:solidFill>
                  <a:srgbClr val="0000FF"/>
                </a:solidFill>
              </a:rPr>
              <a:t>剪切梯度</a:t>
            </a:r>
            <a:endParaRPr lang="zh-TW" altLang="en-US" dirty="0"/>
          </a:p>
        </p:txBody>
      </p:sp>
    </p:spTree>
    <p:extLst>
      <p:ext uri="{BB962C8B-B14F-4D97-AF65-F5344CB8AC3E}">
        <p14:creationId xmlns:p14="http://schemas.microsoft.com/office/powerpoint/2010/main" val="474356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332656"/>
            <a:ext cx="8229600" cy="3816424"/>
          </a:xfrm>
        </p:spPr>
        <p:txBody>
          <a:bodyPr>
            <a:normAutofit lnSpcReduction="10000"/>
          </a:bodyPr>
          <a:lstStyle/>
          <a:p>
            <a:pPr>
              <a:lnSpc>
                <a:spcPct val="110000"/>
              </a:lnSpc>
              <a:buFont typeface="Wingdings" panose="05000000000000000000" pitchFamily="2" charset="2"/>
              <a:buChar char="n"/>
            </a:pPr>
            <a:r>
              <a:rPr lang="zh-TW" altLang="en-US" sz="2400" dirty="0">
                <a:solidFill>
                  <a:srgbClr val="FF0000"/>
                </a:solidFill>
              </a:rPr>
              <a:t>捏合塊</a:t>
            </a:r>
            <a:r>
              <a:rPr lang="en-US" altLang="zh-TW" sz="2400" dirty="0">
                <a:solidFill>
                  <a:srgbClr val="FF0000"/>
                </a:solidFill>
              </a:rPr>
              <a:t>(</a:t>
            </a:r>
            <a:r>
              <a:rPr lang="zh-TW" altLang="en-US" sz="2400" dirty="0">
                <a:solidFill>
                  <a:srgbClr val="FF0000"/>
                </a:solidFill>
              </a:rPr>
              <a:t>碟型元件</a:t>
            </a:r>
            <a:r>
              <a:rPr lang="en-US" altLang="zh-TW" sz="2400" dirty="0">
                <a:solidFill>
                  <a:srgbClr val="FF0000"/>
                </a:solidFill>
              </a:rPr>
              <a:t>)</a:t>
            </a:r>
            <a:r>
              <a:rPr lang="zh-TW" altLang="en-US" sz="2400" dirty="0">
                <a:solidFill>
                  <a:srgbClr val="FF0000"/>
                </a:solidFill>
              </a:rPr>
              <a:t>的幾何形狀對熔化影響很大</a:t>
            </a:r>
            <a:r>
              <a:rPr lang="zh-TW" altLang="en-US" sz="2400" dirty="0">
                <a:solidFill>
                  <a:srgbClr val="FF0000"/>
                </a:solidFill>
                <a:latin typeface="新細明體"/>
              </a:rPr>
              <a:t>，</a:t>
            </a:r>
            <a:r>
              <a:rPr lang="zh-TW" altLang="en-US" sz="2400" dirty="0">
                <a:solidFill>
                  <a:srgbClr val="FF0000"/>
                </a:solidFill>
              </a:rPr>
              <a:t>使用具有</a:t>
            </a:r>
            <a:r>
              <a:rPr lang="zh-TW" altLang="en-US" sz="2400" dirty="0">
                <a:solidFill>
                  <a:srgbClr val="0000FF"/>
                </a:solidFill>
              </a:rPr>
              <a:t>較大交錯角度的捏合塊</a:t>
            </a:r>
            <a:r>
              <a:rPr lang="zh-TW" altLang="en-US" sz="2400" dirty="0">
                <a:solidFill>
                  <a:srgbClr val="FF0000"/>
                </a:solidFill>
              </a:rPr>
              <a:t>會導致熔體往下游輸送的作用減少，使塑料在此區域的停留時間增加</a:t>
            </a:r>
            <a:r>
              <a:rPr lang="zh-TW" altLang="en-US" sz="2400" dirty="0">
                <a:solidFill>
                  <a:srgbClr val="FF0000"/>
                </a:solidFill>
                <a:latin typeface="新細明體"/>
              </a:rPr>
              <a:t>，</a:t>
            </a:r>
            <a:r>
              <a:rPr lang="zh-TW" altLang="en-US" sz="2400" dirty="0">
                <a:solidFill>
                  <a:srgbClr val="FF0000"/>
                </a:solidFill>
              </a:rPr>
              <a:t>從而改善混合性能</a:t>
            </a:r>
            <a:r>
              <a:rPr lang="zh-TW" altLang="en-US" sz="2400" dirty="0"/>
              <a:t>。使用</a:t>
            </a:r>
            <a:r>
              <a:rPr lang="zh-TW" altLang="en-US" sz="2400" dirty="0">
                <a:solidFill>
                  <a:srgbClr val="FF0000"/>
                </a:solidFill>
              </a:rPr>
              <a:t>具有</a:t>
            </a:r>
            <a:r>
              <a:rPr lang="zh-TW" altLang="en-US" sz="2400" dirty="0">
                <a:solidFill>
                  <a:srgbClr val="0000FF"/>
                </a:solidFill>
              </a:rPr>
              <a:t>較窄的捏合塊</a:t>
            </a:r>
            <a:r>
              <a:rPr lang="zh-TW" altLang="en-US" sz="2400" dirty="0">
                <a:solidFill>
                  <a:srgbClr val="FF0000"/>
                </a:solidFill>
              </a:rPr>
              <a:t>會使融體產生更多洩漏流及延伸流，因此混合更有效</a:t>
            </a:r>
            <a:r>
              <a:rPr lang="zh-TW" altLang="en-US" sz="2400" dirty="0">
                <a:solidFill>
                  <a:srgbClr val="FF0000"/>
                </a:solidFill>
                <a:latin typeface="新細明體"/>
              </a:rPr>
              <a:t>，</a:t>
            </a:r>
            <a:r>
              <a:rPr lang="zh-TW" altLang="en-US" sz="2400" dirty="0">
                <a:latin typeface="新細明體"/>
              </a:rPr>
              <a:t>並且也可以</a:t>
            </a:r>
            <a:r>
              <a:rPr lang="zh-TW" altLang="en-US" sz="2400" dirty="0"/>
              <a:t>增加熔體往下游輸送的作用。</a:t>
            </a:r>
            <a:endParaRPr lang="en-US" altLang="zh-TW" sz="2400" dirty="0"/>
          </a:p>
          <a:p>
            <a:pPr>
              <a:lnSpc>
                <a:spcPct val="110000"/>
              </a:lnSpc>
              <a:buFont typeface="Wingdings" panose="05000000000000000000" pitchFamily="2" charset="2"/>
              <a:buChar char="n"/>
            </a:pPr>
            <a:r>
              <a:rPr lang="zh-TW" altLang="en-US" sz="2400" dirty="0"/>
              <a:t>為了加速熔化，在塑化區的末端安裝一個反向元件</a:t>
            </a:r>
            <a:r>
              <a:rPr lang="zh-TW" altLang="en-US" sz="2400" dirty="0">
                <a:latin typeface="新細明體"/>
              </a:rPr>
              <a:t>，使</a:t>
            </a:r>
            <a:r>
              <a:rPr lang="zh-TW" altLang="en-US" sz="2400" dirty="0"/>
              <a:t>熔體反向流動</a:t>
            </a:r>
            <a:r>
              <a:rPr lang="zh-TW" altLang="en-US" sz="2400" dirty="0">
                <a:latin typeface="新細明體"/>
              </a:rPr>
              <a:t>，藉以在此區段</a:t>
            </a:r>
            <a:r>
              <a:rPr lang="zh-TW" altLang="en-US" sz="2400" dirty="0"/>
              <a:t>產生壓力是有助於熔化的。但是反向的螺桿元件會導致此區段的高壓和溫度峰值，應盡可能避免過高。</a:t>
            </a:r>
            <a:endParaRPr lang="zh-TW" altLang="en-US"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58</a:t>
            </a:fld>
            <a:endParaRPr lang="zh-TW"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659" y="3906690"/>
            <a:ext cx="2744341"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328540"/>
            <a:ext cx="3024336" cy="16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234590"/>
            <a:ext cx="1440160" cy="139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4328540"/>
            <a:ext cx="1368152" cy="120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5004048" y="5958807"/>
            <a:ext cx="1080120" cy="369332"/>
          </a:xfrm>
          <a:prstGeom prst="rect">
            <a:avLst/>
          </a:prstGeom>
          <a:noFill/>
        </p:spPr>
        <p:txBody>
          <a:bodyPr wrap="square" rtlCol="0">
            <a:spAutoFit/>
          </a:bodyPr>
          <a:lstStyle/>
          <a:p>
            <a:r>
              <a:rPr lang="en-US" altLang="zh-TW" dirty="0"/>
              <a:t>90</a:t>
            </a:r>
            <a:r>
              <a:rPr lang="en-US" altLang="zh-TW" baseline="30000" dirty="0"/>
              <a:t>O</a:t>
            </a:r>
            <a:r>
              <a:rPr lang="zh-TW" altLang="en-US" dirty="0"/>
              <a:t>交錯</a:t>
            </a:r>
          </a:p>
        </p:txBody>
      </p:sp>
      <p:sp>
        <p:nvSpPr>
          <p:cNvPr id="7" name="矩形 6"/>
          <p:cNvSpPr/>
          <p:nvPr/>
        </p:nvSpPr>
        <p:spPr>
          <a:xfrm>
            <a:off x="3290372" y="5722274"/>
            <a:ext cx="1569660" cy="369332"/>
          </a:xfrm>
          <a:prstGeom prst="rect">
            <a:avLst/>
          </a:prstGeom>
        </p:spPr>
        <p:txBody>
          <a:bodyPr wrap="none">
            <a:spAutoFit/>
          </a:bodyPr>
          <a:lstStyle/>
          <a:p>
            <a:r>
              <a:rPr lang="zh-TW" altLang="en-US" dirty="0">
                <a:solidFill>
                  <a:srgbClr val="0000FF"/>
                </a:solidFill>
              </a:rPr>
              <a:t>較窄的捏合塊</a:t>
            </a:r>
            <a:endParaRPr lang="zh-TW" altLang="en-US" dirty="0"/>
          </a:p>
        </p:txBody>
      </p:sp>
    </p:spTree>
    <p:extLst>
      <p:ext uri="{BB962C8B-B14F-4D97-AF65-F5344CB8AC3E}">
        <p14:creationId xmlns:p14="http://schemas.microsoft.com/office/powerpoint/2010/main" val="3719196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404664"/>
            <a:ext cx="8229600" cy="5760640"/>
          </a:xfrm>
        </p:spPr>
        <p:txBody>
          <a:bodyPr>
            <a:normAutofit/>
          </a:bodyPr>
          <a:lstStyle/>
          <a:p>
            <a:pPr marL="266700" indent="-266700">
              <a:lnSpc>
                <a:spcPct val="120000"/>
              </a:lnSpc>
              <a:spcBef>
                <a:spcPts val="0"/>
              </a:spcBef>
              <a:buFont typeface="Wingdings" panose="05000000000000000000" pitchFamily="2" charset="2"/>
              <a:buChar char="n"/>
            </a:pPr>
            <a:r>
              <a:rPr lang="zh-TW" altLang="en-US" sz="2400" dirty="0"/>
              <a:t>對於高</a:t>
            </a:r>
            <a:r>
              <a:rPr lang="en-US" altLang="zh-TW" sz="2400" dirty="0"/>
              <a:t>/</a:t>
            </a:r>
            <a:r>
              <a:rPr lang="zh-TW" altLang="en-US" sz="2400" dirty="0"/>
              <a:t>低粘度的多組成份混合物，也可以使用反向的螺桿元件來產生背壓，促進多組成份混合物的融熔。</a:t>
            </a:r>
            <a:endParaRPr lang="en-US" altLang="zh-TW" sz="2400" dirty="0"/>
          </a:p>
          <a:p>
            <a:pPr marL="266700" indent="-266700">
              <a:lnSpc>
                <a:spcPct val="120000"/>
              </a:lnSpc>
              <a:spcBef>
                <a:spcPts val="0"/>
              </a:spcBef>
              <a:buFont typeface="Wingdings" panose="05000000000000000000" pitchFamily="2" charset="2"/>
              <a:buChar char="n"/>
            </a:pPr>
            <a:r>
              <a:rPr lang="zh-TW" altLang="en-US" sz="2400" dirty="0"/>
              <a:t>如果</a:t>
            </a:r>
            <a:r>
              <a:rPr lang="zh-TW" altLang="en-US" sz="2400" dirty="0">
                <a:solidFill>
                  <a:srgbClr val="FF0000"/>
                </a:solidFill>
              </a:rPr>
              <a:t>入料的塑料是細的粉末，或者如果需要大量摻入低整體密度的填料</a:t>
            </a:r>
            <a:r>
              <a:rPr lang="en-US" altLang="zh-TW" sz="2400" dirty="0">
                <a:solidFill>
                  <a:srgbClr val="FF0000"/>
                </a:solidFill>
              </a:rPr>
              <a:t>(</a:t>
            </a:r>
            <a:r>
              <a:rPr lang="zh-TW" altLang="en-US" sz="2400" dirty="0">
                <a:solidFill>
                  <a:srgbClr val="FF0000"/>
                </a:solidFill>
              </a:rPr>
              <a:t>鬆散</a:t>
            </a:r>
            <a:r>
              <a:rPr lang="en-US" altLang="zh-TW" sz="2400" dirty="0">
                <a:solidFill>
                  <a:srgbClr val="FF0000"/>
                </a:solidFill>
              </a:rPr>
              <a:t>)</a:t>
            </a:r>
            <a:r>
              <a:rPr lang="zh-TW" altLang="en-US" sz="2400" dirty="0">
                <a:solidFill>
                  <a:srgbClr val="FF0000"/>
                </a:solidFill>
              </a:rPr>
              <a:t>，則塑化區應控制在部分填充</a:t>
            </a:r>
            <a:r>
              <a:rPr lang="zh-TW" altLang="en-US" sz="2400" dirty="0">
                <a:solidFill>
                  <a:srgbClr val="FF0000"/>
                </a:solidFill>
                <a:latin typeface="新細明體"/>
                <a:ea typeface="新細明體"/>
              </a:rPr>
              <a:t>，</a:t>
            </a:r>
            <a:r>
              <a:rPr lang="zh-TW" altLang="en-US" sz="2400" dirty="0">
                <a:solidFill>
                  <a:srgbClr val="FF0000"/>
                </a:solidFill>
              </a:rPr>
              <a:t>以防止進料區流化</a:t>
            </a:r>
            <a:r>
              <a:rPr lang="zh-TW" altLang="en-US" sz="2400" dirty="0"/>
              <a:t>。</a:t>
            </a:r>
            <a:r>
              <a:rPr lang="zh-TW" altLang="en-US" sz="2400" dirty="0">
                <a:solidFill>
                  <a:srgbClr val="0000FF"/>
                </a:solidFill>
              </a:rPr>
              <a:t>塑化區要維持部分填充</a:t>
            </a:r>
            <a:r>
              <a:rPr lang="zh-TW" altLang="en-US" sz="2400" dirty="0">
                <a:solidFill>
                  <a:srgbClr val="0000FF"/>
                </a:solidFill>
                <a:latin typeface="新細明體"/>
                <a:ea typeface="新細明體"/>
              </a:rPr>
              <a:t>，可以將</a:t>
            </a:r>
            <a:r>
              <a:rPr lang="zh-TW" altLang="en-US" sz="2400" dirty="0">
                <a:solidFill>
                  <a:srgbClr val="0000FF"/>
                </a:solidFill>
              </a:rPr>
              <a:t>塑化區僅由具有正向輸送的碟形元件</a:t>
            </a:r>
            <a:r>
              <a:rPr lang="en-US" altLang="zh-TW" sz="2400" dirty="0">
                <a:solidFill>
                  <a:srgbClr val="0000FF"/>
                </a:solidFill>
              </a:rPr>
              <a:t>(</a:t>
            </a:r>
            <a:r>
              <a:rPr lang="zh-TW" altLang="en-US" sz="2400" dirty="0">
                <a:solidFill>
                  <a:srgbClr val="0000FF"/>
                </a:solidFill>
              </a:rPr>
              <a:t>厚度較薄</a:t>
            </a:r>
            <a:r>
              <a:rPr lang="en-US" altLang="zh-TW" sz="2400" dirty="0">
                <a:solidFill>
                  <a:srgbClr val="0000FF"/>
                </a:solidFill>
              </a:rPr>
              <a:t>)</a:t>
            </a:r>
            <a:r>
              <a:rPr lang="zh-TW" altLang="en-US" sz="2400" dirty="0">
                <a:solidFill>
                  <a:srgbClr val="0000FF"/>
                </a:solidFill>
              </a:rPr>
              <a:t>組成</a:t>
            </a:r>
            <a:r>
              <a:rPr lang="zh-TW" altLang="en-US" sz="2400" dirty="0">
                <a:solidFill>
                  <a:srgbClr val="0000FF"/>
                </a:solidFill>
                <a:latin typeface="新細明體"/>
                <a:ea typeface="新細明體"/>
              </a:rPr>
              <a:t>，</a:t>
            </a:r>
            <a:r>
              <a:rPr lang="zh-TW" altLang="en-US" sz="2400" dirty="0">
                <a:solidFill>
                  <a:srgbClr val="0000FF"/>
                </a:solidFill>
              </a:rPr>
              <a:t>並且在塑化區</a:t>
            </a:r>
            <a:r>
              <a:rPr lang="zh-TW" altLang="en-US" sz="2400" dirty="0">
                <a:solidFill>
                  <a:srgbClr val="FF0000"/>
                </a:solidFill>
              </a:rPr>
              <a:t>末端不要安裝反向輸送元件</a:t>
            </a:r>
            <a:r>
              <a:rPr lang="en-US" altLang="zh-TW" sz="2400" dirty="0">
                <a:solidFill>
                  <a:srgbClr val="FF0000"/>
                </a:solidFill>
              </a:rPr>
              <a:t>(</a:t>
            </a:r>
            <a:r>
              <a:rPr lang="zh-TW" altLang="en-US" sz="2400" dirty="0">
                <a:solidFill>
                  <a:srgbClr val="FF0000"/>
                </a:solidFill>
              </a:rPr>
              <a:t>避免產生高壓</a:t>
            </a:r>
            <a:r>
              <a:rPr lang="en-US" altLang="zh-TW" sz="2400" dirty="0">
                <a:solidFill>
                  <a:srgbClr val="FF0000"/>
                </a:solidFill>
              </a:rPr>
              <a:t>)</a:t>
            </a:r>
            <a:r>
              <a:rPr lang="zh-TW" altLang="en-US" sz="2400" dirty="0">
                <a:solidFill>
                  <a:srgbClr val="0000FF"/>
                </a:solidFill>
              </a:rPr>
              <a:t>。 但是在這種情況下，熔化長度必須相當長</a:t>
            </a:r>
            <a:r>
              <a:rPr lang="zh-TW" altLang="en-US" sz="2400" dirty="0">
                <a:solidFill>
                  <a:srgbClr val="FF0000"/>
                </a:solidFill>
              </a:rPr>
              <a:t>。</a:t>
            </a:r>
            <a:endParaRPr lang="en-US" altLang="zh-TW" sz="2400" dirty="0">
              <a:solidFill>
                <a:srgbClr val="FF0000"/>
              </a:solidFill>
            </a:endParaRPr>
          </a:p>
          <a:p>
            <a:pPr marL="0">
              <a:lnSpc>
                <a:spcPct val="120000"/>
              </a:lnSpc>
              <a:spcBef>
                <a:spcPts val="0"/>
              </a:spcBef>
            </a:pPr>
            <a:endParaRPr lang="zh-TW" altLang="en-US" sz="2400" dirty="0"/>
          </a:p>
        </p:txBody>
      </p:sp>
      <p:sp>
        <p:nvSpPr>
          <p:cNvPr id="2" name="投影片編號版面配置區 1"/>
          <p:cNvSpPr>
            <a:spLocks noGrp="1"/>
          </p:cNvSpPr>
          <p:nvPr>
            <p:ph type="sldNum" sz="quarter" idx="12"/>
          </p:nvPr>
        </p:nvSpPr>
        <p:spPr/>
        <p:txBody>
          <a:bodyPr/>
          <a:lstStyle/>
          <a:p>
            <a:fld id="{1903718D-2BA0-4992-8901-609C58FBCD54}" type="slidenum">
              <a:rPr lang="zh-TW" altLang="en-US" smtClean="0"/>
              <a:t>59</a:t>
            </a:fld>
            <a:endParaRPr lang="zh-TW"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226967"/>
            <a:ext cx="3312368" cy="18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4225851"/>
            <a:ext cx="1656184"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4848551" y="5594003"/>
            <a:ext cx="2459753" cy="646331"/>
          </a:xfrm>
          <a:prstGeom prst="rect">
            <a:avLst/>
          </a:prstGeom>
        </p:spPr>
        <p:txBody>
          <a:bodyPr wrap="square">
            <a:spAutoFit/>
          </a:bodyPr>
          <a:lstStyle/>
          <a:p>
            <a:r>
              <a:rPr lang="zh-TW" altLang="en-US" dirty="0">
                <a:solidFill>
                  <a:srgbClr val="0000FF"/>
                </a:solidFill>
              </a:rPr>
              <a:t>厚度較薄的</a:t>
            </a:r>
            <a:r>
              <a:rPr lang="en-US" altLang="zh-TW" dirty="0">
                <a:solidFill>
                  <a:srgbClr val="0000FF"/>
                </a:solidFill>
              </a:rPr>
              <a:t>30</a:t>
            </a:r>
            <a:r>
              <a:rPr lang="en-US" altLang="zh-TW" baseline="30000" dirty="0">
                <a:solidFill>
                  <a:srgbClr val="0000FF"/>
                </a:solidFill>
              </a:rPr>
              <a:t>0</a:t>
            </a:r>
            <a:r>
              <a:rPr lang="zh-TW" altLang="en-US" dirty="0">
                <a:solidFill>
                  <a:srgbClr val="0000FF"/>
                </a:solidFill>
              </a:rPr>
              <a:t>正向輸送的碟形元件</a:t>
            </a:r>
            <a:endParaRPr lang="zh-TW" altLang="en-US" dirty="0"/>
          </a:p>
        </p:txBody>
      </p:sp>
    </p:spTree>
    <p:extLst>
      <p:ext uri="{BB962C8B-B14F-4D97-AF65-F5344CB8AC3E}">
        <p14:creationId xmlns:p14="http://schemas.microsoft.com/office/powerpoint/2010/main" val="1644521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3B778492-FDC3-4A17-ACF5-708D0E22E8A8}" type="slidenum">
              <a:rPr lang="en-US" altLang="zh-TW" i="0" smtClean="0"/>
              <a:pPr eaLnBrk="1" hangingPunct="1"/>
              <a:t>6</a:t>
            </a:fld>
            <a:endParaRPr lang="en-US" altLang="zh-TW" i="0"/>
          </a:p>
        </p:txBody>
      </p:sp>
      <p:sp>
        <p:nvSpPr>
          <p:cNvPr id="10243" name="Rectangle 4"/>
          <p:cNvSpPr>
            <a:spLocks noGrp="1" noChangeArrowheads="1"/>
          </p:cNvSpPr>
          <p:nvPr>
            <p:ph type="title"/>
          </p:nvPr>
        </p:nvSpPr>
        <p:spPr>
          <a:xfrm>
            <a:off x="457200" y="274638"/>
            <a:ext cx="8229600" cy="992500"/>
          </a:xfrm>
        </p:spPr>
        <p:txBody>
          <a:bodyPr>
            <a:noAutofit/>
          </a:bodyPr>
          <a:lstStyle/>
          <a:p>
            <a:pPr lvl="1" algn="ctr"/>
            <a:r>
              <a:rPr lang="zh-TW" altLang="en-US" sz="4400" dirty="0">
                <a:latin typeface="+mn-ea"/>
                <a:ea typeface="+mn-ea"/>
              </a:rPr>
              <a:t>固體顆粒在熔膠內的聚集行為</a:t>
            </a:r>
            <a:endParaRPr lang="en-US" altLang="zh-TW" sz="4400" dirty="0">
              <a:latin typeface="+mn-ea"/>
              <a:ea typeface="+mn-ea"/>
            </a:endParaRPr>
          </a:p>
        </p:txBody>
      </p:sp>
      <p:pic>
        <p:nvPicPr>
          <p:cNvPr id="1024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44" y="2089850"/>
            <a:ext cx="7635686" cy="448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a:extLst>
              <a:ext uri="{FF2B5EF4-FFF2-40B4-BE49-F238E27FC236}">
                <a16:creationId xmlns:a16="http://schemas.microsoft.com/office/drawing/2014/main" id="{050FA9C4-B2F8-470F-91E5-AF26E3E2AD26}"/>
              </a:ext>
            </a:extLst>
          </p:cNvPr>
          <p:cNvSpPr txBox="1"/>
          <p:nvPr/>
        </p:nvSpPr>
        <p:spPr>
          <a:xfrm>
            <a:off x="2223018" y="1323044"/>
            <a:ext cx="1368152" cy="1200329"/>
          </a:xfrm>
          <a:prstGeom prst="rect">
            <a:avLst/>
          </a:prstGeom>
          <a:solidFill>
            <a:srgbClr val="FFFF00"/>
          </a:solidFill>
        </p:spPr>
        <p:txBody>
          <a:bodyPr wrap="square" rtlCol="0">
            <a:spAutoFit/>
          </a:bodyPr>
          <a:lstStyle/>
          <a:p>
            <a:r>
              <a:rPr lang="zh-TW" altLang="en-US" dirty="0"/>
              <a:t>數個固體顆粒聚在一起形成一個一次凝集粒子</a:t>
            </a:r>
          </a:p>
        </p:txBody>
      </p:sp>
      <p:sp>
        <p:nvSpPr>
          <p:cNvPr id="6" name="文字方塊 5">
            <a:extLst>
              <a:ext uri="{FF2B5EF4-FFF2-40B4-BE49-F238E27FC236}">
                <a16:creationId xmlns:a16="http://schemas.microsoft.com/office/drawing/2014/main" id="{878BFA1C-0E53-48DF-8464-4971F670974A}"/>
              </a:ext>
            </a:extLst>
          </p:cNvPr>
          <p:cNvSpPr txBox="1"/>
          <p:nvPr/>
        </p:nvSpPr>
        <p:spPr>
          <a:xfrm>
            <a:off x="3670683" y="1313873"/>
            <a:ext cx="2098145" cy="923330"/>
          </a:xfrm>
          <a:prstGeom prst="rect">
            <a:avLst/>
          </a:prstGeom>
          <a:solidFill>
            <a:srgbClr val="FFFF00"/>
          </a:solidFill>
        </p:spPr>
        <p:txBody>
          <a:bodyPr wrap="square" rtlCol="0">
            <a:spAutoFit/>
          </a:bodyPr>
          <a:lstStyle/>
          <a:p>
            <a:r>
              <a:rPr lang="zh-TW" altLang="en-US" dirty="0"/>
              <a:t>數個一次聚集的粒子團聚在一起形成一個二次凝集粒子</a:t>
            </a:r>
          </a:p>
        </p:txBody>
      </p:sp>
      <p:sp>
        <p:nvSpPr>
          <p:cNvPr id="7" name="文字方塊 6">
            <a:extLst>
              <a:ext uri="{FF2B5EF4-FFF2-40B4-BE49-F238E27FC236}">
                <a16:creationId xmlns:a16="http://schemas.microsoft.com/office/drawing/2014/main" id="{36006BF8-71C2-4FD9-9D00-9D50E99AAE19}"/>
              </a:ext>
            </a:extLst>
          </p:cNvPr>
          <p:cNvSpPr txBox="1"/>
          <p:nvPr/>
        </p:nvSpPr>
        <p:spPr>
          <a:xfrm>
            <a:off x="5927854" y="1298832"/>
            <a:ext cx="2436702" cy="923330"/>
          </a:xfrm>
          <a:prstGeom prst="rect">
            <a:avLst/>
          </a:prstGeom>
          <a:solidFill>
            <a:srgbClr val="FFFF00"/>
          </a:solidFill>
        </p:spPr>
        <p:txBody>
          <a:bodyPr wrap="square" rtlCol="0">
            <a:spAutoFit/>
          </a:bodyPr>
          <a:lstStyle/>
          <a:p>
            <a:r>
              <a:rPr lang="zh-TW" altLang="en-US" dirty="0"/>
              <a:t>數個二次聚集的粒子團聚在一起形成一個三次凝集粒子</a:t>
            </a:r>
          </a:p>
        </p:txBody>
      </p:sp>
      <p:sp>
        <p:nvSpPr>
          <p:cNvPr id="3" name="手繪多邊形: 圖案 2">
            <a:extLst>
              <a:ext uri="{FF2B5EF4-FFF2-40B4-BE49-F238E27FC236}">
                <a16:creationId xmlns:a16="http://schemas.microsoft.com/office/drawing/2014/main" id="{CADA7FA6-E55A-48AB-B816-F8CD75CED5D2}"/>
              </a:ext>
            </a:extLst>
          </p:cNvPr>
          <p:cNvSpPr/>
          <p:nvPr/>
        </p:nvSpPr>
        <p:spPr>
          <a:xfrm>
            <a:off x="2484498" y="2968487"/>
            <a:ext cx="934563" cy="689113"/>
          </a:xfrm>
          <a:custGeom>
            <a:avLst/>
            <a:gdLst>
              <a:gd name="connsiteX0" fmla="*/ 73172 w 934563"/>
              <a:gd name="connsiteY0" fmla="*/ 337930 h 689113"/>
              <a:gd name="connsiteX1" fmla="*/ 106302 w 934563"/>
              <a:gd name="connsiteY1" fmla="*/ 311426 h 689113"/>
              <a:gd name="connsiteX2" fmla="*/ 119554 w 934563"/>
              <a:gd name="connsiteY2" fmla="*/ 291548 h 689113"/>
              <a:gd name="connsiteX3" fmla="*/ 232198 w 934563"/>
              <a:gd name="connsiteY3" fmla="*/ 284922 h 689113"/>
              <a:gd name="connsiteX4" fmla="*/ 258702 w 934563"/>
              <a:gd name="connsiteY4" fmla="*/ 271670 h 689113"/>
              <a:gd name="connsiteX5" fmla="*/ 271954 w 934563"/>
              <a:gd name="connsiteY5" fmla="*/ 258417 h 689113"/>
              <a:gd name="connsiteX6" fmla="*/ 291832 w 934563"/>
              <a:gd name="connsiteY6" fmla="*/ 245165 h 689113"/>
              <a:gd name="connsiteX7" fmla="*/ 305085 w 934563"/>
              <a:gd name="connsiteY7" fmla="*/ 225287 h 689113"/>
              <a:gd name="connsiteX8" fmla="*/ 344841 w 934563"/>
              <a:gd name="connsiteY8" fmla="*/ 198783 h 689113"/>
              <a:gd name="connsiteX9" fmla="*/ 358093 w 934563"/>
              <a:gd name="connsiteY9" fmla="*/ 185530 h 689113"/>
              <a:gd name="connsiteX10" fmla="*/ 364719 w 934563"/>
              <a:gd name="connsiteY10" fmla="*/ 165652 h 689113"/>
              <a:gd name="connsiteX11" fmla="*/ 397850 w 934563"/>
              <a:gd name="connsiteY11" fmla="*/ 139148 h 689113"/>
              <a:gd name="connsiteX12" fmla="*/ 411102 w 934563"/>
              <a:gd name="connsiteY12" fmla="*/ 112643 h 689113"/>
              <a:gd name="connsiteX13" fmla="*/ 450859 w 934563"/>
              <a:gd name="connsiteY13" fmla="*/ 86139 h 689113"/>
              <a:gd name="connsiteX14" fmla="*/ 470737 w 934563"/>
              <a:gd name="connsiteY14" fmla="*/ 72887 h 689113"/>
              <a:gd name="connsiteX15" fmla="*/ 490615 w 934563"/>
              <a:gd name="connsiteY15" fmla="*/ 53009 h 689113"/>
              <a:gd name="connsiteX16" fmla="*/ 510493 w 934563"/>
              <a:gd name="connsiteY16" fmla="*/ 46383 h 689113"/>
              <a:gd name="connsiteX17" fmla="*/ 530372 w 934563"/>
              <a:gd name="connsiteY17" fmla="*/ 33130 h 689113"/>
              <a:gd name="connsiteX18" fmla="*/ 576754 w 934563"/>
              <a:gd name="connsiteY18" fmla="*/ 19878 h 689113"/>
              <a:gd name="connsiteX19" fmla="*/ 623137 w 934563"/>
              <a:gd name="connsiteY19" fmla="*/ 0 h 689113"/>
              <a:gd name="connsiteX20" fmla="*/ 676145 w 934563"/>
              <a:gd name="connsiteY20" fmla="*/ 6626 h 689113"/>
              <a:gd name="connsiteX21" fmla="*/ 755659 w 934563"/>
              <a:gd name="connsiteY21" fmla="*/ 46383 h 689113"/>
              <a:gd name="connsiteX22" fmla="*/ 775537 w 934563"/>
              <a:gd name="connsiteY22" fmla="*/ 66261 h 689113"/>
              <a:gd name="connsiteX23" fmla="*/ 821919 w 934563"/>
              <a:gd name="connsiteY23" fmla="*/ 99391 h 689113"/>
              <a:gd name="connsiteX24" fmla="*/ 835172 w 934563"/>
              <a:gd name="connsiteY24" fmla="*/ 119270 h 689113"/>
              <a:gd name="connsiteX25" fmla="*/ 841798 w 934563"/>
              <a:gd name="connsiteY25" fmla="*/ 139148 h 689113"/>
              <a:gd name="connsiteX26" fmla="*/ 861676 w 934563"/>
              <a:gd name="connsiteY26" fmla="*/ 159026 h 689113"/>
              <a:gd name="connsiteX27" fmla="*/ 874928 w 934563"/>
              <a:gd name="connsiteY27" fmla="*/ 178904 h 689113"/>
              <a:gd name="connsiteX28" fmla="*/ 881554 w 934563"/>
              <a:gd name="connsiteY28" fmla="*/ 198783 h 689113"/>
              <a:gd name="connsiteX29" fmla="*/ 908059 w 934563"/>
              <a:gd name="connsiteY29" fmla="*/ 265043 h 689113"/>
              <a:gd name="connsiteX30" fmla="*/ 914685 w 934563"/>
              <a:gd name="connsiteY30" fmla="*/ 298174 h 689113"/>
              <a:gd name="connsiteX31" fmla="*/ 927937 w 934563"/>
              <a:gd name="connsiteY31" fmla="*/ 318052 h 689113"/>
              <a:gd name="connsiteX32" fmla="*/ 934563 w 934563"/>
              <a:gd name="connsiteY32" fmla="*/ 337930 h 689113"/>
              <a:gd name="connsiteX33" fmla="*/ 921311 w 934563"/>
              <a:gd name="connsiteY33" fmla="*/ 523461 h 689113"/>
              <a:gd name="connsiteX34" fmla="*/ 914685 w 934563"/>
              <a:gd name="connsiteY34" fmla="*/ 549965 h 689113"/>
              <a:gd name="connsiteX35" fmla="*/ 888180 w 934563"/>
              <a:gd name="connsiteY35" fmla="*/ 583096 h 689113"/>
              <a:gd name="connsiteX36" fmla="*/ 848424 w 934563"/>
              <a:gd name="connsiteY36" fmla="*/ 609600 h 689113"/>
              <a:gd name="connsiteX37" fmla="*/ 795415 w 934563"/>
              <a:gd name="connsiteY37" fmla="*/ 602974 h 689113"/>
              <a:gd name="connsiteX38" fmla="*/ 749032 w 934563"/>
              <a:gd name="connsiteY38" fmla="*/ 609600 h 689113"/>
              <a:gd name="connsiteX39" fmla="*/ 689398 w 934563"/>
              <a:gd name="connsiteY39" fmla="*/ 622852 h 689113"/>
              <a:gd name="connsiteX40" fmla="*/ 616511 w 934563"/>
              <a:gd name="connsiteY40" fmla="*/ 636104 h 689113"/>
              <a:gd name="connsiteX41" fmla="*/ 590006 w 934563"/>
              <a:gd name="connsiteY41" fmla="*/ 642730 h 689113"/>
              <a:gd name="connsiteX42" fmla="*/ 556876 w 934563"/>
              <a:gd name="connsiteY42" fmla="*/ 675861 h 689113"/>
              <a:gd name="connsiteX43" fmla="*/ 536998 w 934563"/>
              <a:gd name="connsiteY43" fmla="*/ 689113 h 689113"/>
              <a:gd name="connsiteX44" fmla="*/ 450859 w 934563"/>
              <a:gd name="connsiteY44" fmla="*/ 682487 h 689113"/>
              <a:gd name="connsiteX45" fmla="*/ 159311 w 934563"/>
              <a:gd name="connsiteY45" fmla="*/ 675861 h 689113"/>
              <a:gd name="connsiteX46" fmla="*/ 139432 w 934563"/>
              <a:gd name="connsiteY46" fmla="*/ 669235 h 689113"/>
              <a:gd name="connsiteX47" fmla="*/ 93050 w 934563"/>
              <a:gd name="connsiteY47" fmla="*/ 655983 h 689113"/>
              <a:gd name="connsiteX48" fmla="*/ 86424 w 934563"/>
              <a:gd name="connsiteY48" fmla="*/ 636104 h 689113"/>
              <a:gd name="connsiteX49" fmla="*/ 46667 w 934563"/>
              <a:gd name="connsiteY49" fmla="*/ 589722 h 689113"/>
              <a:gd name="connsiteX50" fmla="*/ 33415 w 934563"/>
              <a:gd name="connsiteY50" fmla="*/ 549965 h 689113"/>
              <a:gd name="connsiteX51" fmla="*/ 26789 w 934563"/>
              <a:gd name="connsiteY51" fmla="*/ 530087 h 689113"/>
              <a:gd name="connsiteX52" fmla="*/ 20163 w 934563"/>
              <a:gd name="connsiteY52" fmla="*/ 510209 h 689113"/>
              <a:gd name="connsiteX53" fmla="*/ 6911 w 934563"/>
              <a:gd name="connsiteY53" fmla="*/ 496956 h 689113"/>
              <a:gd name="connsiteX54" fmla="*/ 13537 w 934563"/>
              <a:gd name="connsiteY54" fmla="*/ 404191 h 689113"/>
              <a:gd name="connsiteX55" fmla="*/ 26789 w 934563"/>
              <a:gd name="connsiteY55" fmla="*/ 364435 h 689113"/>
              <a:gd name="connsiteX56" fmla="*/ 66545 w 934563"/>
              <a:gd name="connsiteY56" fmla="*/ 351183 h 689113"/>
              <a:gd name="connsiteX57" fmla="*/ 73172 w 934563"/>
              <a:gd name="connsiteY57" fmla="*/ 337930 h 68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4563" h="689113">
                <a:moveTo>
                  <a:pt x="73172" y="337930"/>
                </a:moveTo>
                <a:cubicBezTo>
                  <a:pt x="79798" y="331304"/>
                  <a:pt x="96302" y="321426"/>
                  <a:pt x="106302" y="311426"/>
                </a:cubicBezTo>
                <a:cubicBezTo>
                  <a:pt x="111933" y="305795"/>
                  <a:pt x="111761" y="293189"/>
                  <a:pt x="119554" y="291548"/>
                </a:cubicBezTo>
                <a:cubicBezTo>
                  <a:pt x="156360" y="283799"/>
                  <a:pt x="194650" y="287131"/>
                  <a:pt x="232198" y="284922"/>
                </a:cubicBezTo>
                <a:cubicBezTo>
                  <a:pt x="241033" y="280505"/>
                  <a:pt x="250484" y="277149"/>
                  <a:pt x="258702" y="271670"/>
                </a:cubicBezTo>
                <a:cubicBezTo>
                  <a:pt x="263900" y="268205"/>
                  <a:pt x="267076" y="262320"/>
                  <a:pt x="271954" y="258417"/>
                </a:cubicBezTo>
                <a:cubicBezTo>
                  <a:pt x="278172" y="253442"/>
                  <a:pt x="285206" y="249582"/>
                  <a:pt x="291832" y="245165"/>
                </a:cubicBezTo>
                <a:cubicBezTo>
                  <a:pt x="296250" y="238539"/>
                  <a:pt x="299092" y="230531"/>
                  <a:pt x="305085" y="225287"/>
                </a:cubicBezTo>
                <a:cubicBezTo>
                  <a:pt x="317071" y="214799"/>
                  <a:pt x="333579" y="210045"/>
                  <a:pt x="344841" y="198783"/>
                </a:cubicBezTo>
                <a:lnTo>
                  <a:pt x="358093" y="185530"/>
                </a:lnTo>
                <a:cubicBezTo>
                  <a:pt x="360302" y="178904"/>
                  <a:pt x="361125" y="171641"/>
                  <a:pt x="364719" y="165652"/>
                </a:cubicBezTo>
                <a:cubicBezTo>
                  <a:pt x="371013" y="155163"/>
                  <a:pt x="388823" y="145166"/>
                  <a:pt x="397850" y="139148"/>
                </a:cubicBezTo>
                <a:cubicBezTo>
                  <a:pt x="402267" y="130313"/>
                  <a:pt x="404117" y="119628"/>
                  <a:pt x="411102" y="112643"/>
                </a:cubicBezTo>
                <a:cubicBezTo>
                  <a:pt x="422364" y="101381"/>
                  <a:pt x="437607" y="94974"/>
                  <a:pt x="450859" y="86139"/>
                </a:cubicBezTo>
                <a:cubicBezTo>
                  <a:pt x="457485" y="81722"/>
                  <a:pt x="465106" y="78518"/>
                  <a:pt x="470737" y="72887"/>
                </a:cubicBezTo>
                <a:cubicBezTo>
                  <a:pt x="477363" y="66261"/>
                  <a:pt x="482818" y="58207"/>
                  <a:pt x="490615" y="53009"/>
                </a:cubicBezTo>
                <a:cubicBezTo>
                  <a:pt x="496426" y="49135"/>
                  <a:pt x="503867" y="48592"/>
                  <a:pt x="510493" y="46383"/>
                </a:cubicBezTo>
                <a:cubicBezTo>
                  <a:pt x="517119" y="41965"/>
                  <a:pt x="523052" y="36267"/>
                  <a:pt x="530372" y="33130"/>
                </a:cubicBezTo>
                <a:cubicBezTo>
                  <a:pt x="560099" y="20390"/>
                  <a:pt x="550962" y="32774"/>
                  <a:pt x="576754" y="19878"/>
                </a:cubicBezTo>
                <a:cubicBezTo>
                  <a:pt x="622512" y="-3001"/>
                  <a:pt x="567975" y="13790"/>
                  <a:pt x="623137" y="0"/>
                </a:cubicBezTo>
                <a:cubicBezTo>
                  <a:pt x="640806" y="2209"/>
                  <a:pt x="658733" y="2895"/>
                  <a:pt x="676145" y="6626"/>
                </a:cubicBezTo>
                <a:cubicBezTo>
                  <a:pt x="703582" y="12505"/>
                  <a:pt x="735554" y="26278"/>
                  <a:pt x="755659" y="46383"/>
                </a:cubicBezTo>
                <a:cubicBezTo>
                  <a:pt x="762285" y="53009"/>
                  <a:pt x="768338" y="60262"/>
                  <a:pt x="775537" y="66261"/>
                </a:cubicBezTo>
                <a:cubicBezTo>
                  <a:pt x="798111" y="85072"/>
                  <a:pt x="798048" y="75520"/>
                  <a:pt x="821919" y="99391"/>
                </a:cubicBezTo>
                <a:cubicBezTo>
                  <a:pt x="827550" y="105022"/>
                  <a:pt x="830754" y="112644"/>
                  <a:pt x="835172" y="119270"/>
                </a:cubicBezTo>
                <a:cubicBezTo>
                  <a:pt x="837381" y="125896"/>
                  <a:pt x="837924" y="133337"/>
                  <a:pt x="841798" y="139148"/>
                </a:cubicBezTo>
                <a:cubicBezTo>
                  <a:pt x="846996" y="146945"/>
                  <a:pt x="855677" y="151827"/>
                  <a:pt x="861676" y="159026"/>
                </a:cubicBezTo>
                <a:cubicBezTo>
                  <a:pt x="866774" y="165144"/>
                  <a:pt x="870511" y="172278"/>
                  <a:pt x="874928" y="178904"/>
                </a:cubicBezTo>
                <a:cubicBezTo>
                  <a:pt x="877137" y="185530"/>
                  <a:pt x="878803" y="192363"/>
                  <a:pt x="881554" y="198783"/>
                </a:cubicBezTo>
                <a:cubicBezTo>
                  <a:pt x="894804" y="229701"/>
                  <a:pt x="900519" y="227343"/>
                  <a:pt x="908059" y="265043"/>
                </a:cubicBezTo>
                <a:cubicBezTo>
                  <a:pt x="910268" y="276087"/>
                  <a:pt x="910731" y="287629"/>
                  <a:pt x="914685" y="298174"/>
                </a:cubicBezTo>
                <a:cubicBezTo>
                  <a:pt x="917481" y="305630"/>
                  <a:pt x="924376" y="310929"/>
                  <a:pt x="927937" y="318052"/>
                </a:cubicBezTo>
                <a:cubicBezTo>
                  <a:pt x="931061" y="324299"/>
                  <a:pt x="932354" y="331304"/>
                  <a:pt x="934563" y="337930"/>
                </a:cubicBezTo>
                <a:cubicBezTo>
                  <a:pt x="930146" y="399774"/>
                  <a:pt x="927098" y="461730"/>
                  <a:pt x="921311" y="523461"/>
                </a:cubicBezTo>
                <a:cubicBezTo>
                  <a:pt x="920461" y="532528"/>
                  <a:pt x="918272" y="541595"/>
                  <a:pt x="914685" y="549965"/>
                </a:cubicBezTo>
                <a:cubicBezTo>
                  <a:pt x="910568" y="559570"/>
                  <a:pt x="897177" y="576348"/>
                  <a:pt x="888180" y="583096"/>
                </a:cubicBezTo>
                <a:cubicBezTo>
                  <a:pt x="875439" y="592652"/>
                  <a:pt x="848424" y="609600"/>
                  <a:pt x="848424" y="609600"/>
                </a:cubicBezTo>
                <a:cubicBezTo>
                  <a:pt x="830754" y="607391"/>
                  <a:pt x="813222" y="602974"/>
                  <a:pt x="795415" y="602974"/>
                </a:cubicBezTo>
                <a:cubicBezTo>
                  <a:pt x="779797" y="602974"/>
                  <a:pt x="764437" y="607032"/>
                  <a:pt x="749032" y="609600"/>
                </a:cubicBezTo>
                <a:cubicBezTo>
                  <a:pt x="709062" y="616262"/>
                  <a:pt x="725138" y="614910"/>
                  <a:pt x="689398" y="622852"/>
                </a:cubicBezTo>
                <a:cubicBezTo>
                  <a:pt x="625448" y="637063"/>
                  <a:pt x="688425" y="621721"/>
                  <a:pt x="616511" y="636104"/>
                </a:cubicBezTo>
                <a:cubicBezTo>
                  <a:pt x="607581" y="637890"/>
                  <a:pt x="598841" y="640521"/>
                  <a:pt x="590006" y="642730"/>
                </a:cubicBezTo>
                <a:cubicBezTo>
                  <a:pt x="536993" y="678074"/>
                  <a:pt x="601054" y="631683"/>
                  <a:pt x="556876" y="675861"/>
                </a:cubicBezTo>
                <a:cubicBezTo>
                  <a:pt x="551245" y="681492"/>
                  <a:pt x="543624" y="684696"/>
                  <a:pt x="536998" y="689113"/>
                </a:cubicBezTo>
                <a:cubicBezTo>
                  <a:pt x="508285" y="686904"/>
                  <a:pt x="479639" y="683497"/>
                  <a:pt x="450859" y="682487"/>
                </a:cubicBezTo>
                <a:cubicBezTo>
                  <a:pt x="353711" y="679078"/>
                  <a:pt x="256431" y="679994"/>
                  <a:pt x="159311" y="675861"/>
                </a:cubicBezTo>
                <a:cubicBezTo>
                  <a:pt x="152333" y="675564"/>
                  <a:pt x="146148" y="671154"/>
                  <a:pt x="139432" y="669235"/>
                </a:cubicBezTo>
                <a:cubicBezTo>
                  <a:pt x="81200" y="652598"/>
                  <a:pt x="140705" y="671868"/>
                  <a:pt x="93050" y="655983"/>
                </a:cubicBezTo>
                <a:cubicBezTo>
                  <a:pt x="90841" y="649357"/>
                  <a:pt x="90896" y="641470"/>
                  <a:pt x="86424" y="636104"/>
                </a:cubicBezTo>
                <a:cubicBezTo>
                  <a:pt x="47929" y="589911"/>
                  <a:pt x="68514" y="644340"/>
                  <a:pt x="46667" y="589722"/>
                </a:cubicBezTo>
                <a:cubicBezTo>
                  <a:pt x="41479" y="576752"/>
                  <a:pt x="37832" y="563217"/>
                  <a:pt x="33415" y="549965"/>
                </a:cubicBezTo>
                <a:lnTo>
                  <a:pt x="26789" y="530087"/>
                </a:lnTo>
                <a:cubicBezTo>
                  <a:pt x="24580" y="523461"/>
                  <a:pt x="25102" y="515148"/>
                  <a:pt x="20163" y="510209"/>
                </a:cubicBezTo>
                <a:lnTo>
                  <a:pt x="6911" y="496956"/>
                </a:lnTo>
                <a:cubicBezTo>
                  <a:pt x="-2965" y="447578"/>
                  <a:pt x="-3503" y="468093"/>
                  <a:pt x="13537" y="404191"/>
                </a:cubicBezTo>
                <a:cubicBezTo>
                  <a:pt x="17136" y="390694"/>
                  <a:pt x="13537" y="368852"/>
                  <a:pt x="26789" y="364435"/>
                </a:cubicBezTo>
                <a:lnTo>
                  <a:pt x="66545" y="351183"/>
                </a:lnTo>
                <a:cubicBezTo>
                  <a:pt x="83290" y="334438"/>
                  <a:pt x="66546" y="344556"/>
                  <a:pt x="73172" y="337930"/>
                </a:cubicBezTo>
                <a:close/>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手繪多邊形: 圖案 3">
            <a:extLst>
              <a:ext uri="{FF2B5EF4-FFF2-40B4-BE49-F238E27FC236}">
                <a16:creationId xmlns:a16="http://schemas.microsoft.com/office/drawing/2014/main" id="{DF736390-7007-4854-811B-69965EA33BD4}"/>
              </a:ext>
            </a:extLst>
          </p:cNvPr>
          <p:cNvSpPr/>
          <p:nvPr/>
        </p:nvSpPr>
        <p:spPr>
          <a:xfrm>
            <a:off x="3810000" y="2504661"/>
            <a:ext cx="1722783" cy="1258956"/>
          </a:xfrm>
          <a:custGeom>
            <a:avLst/>
            <a:gdLst>
              <a:gd name="connsiteX0" fmla="*/ 119270 w 1722783"/>
              <a:gd name="connsiteY0" fmla="*/ 510209 h 1258956"/>
              <a:gd name="connsiteX1" fmla="*/ 152400 w 1722783"/>
              <a:gd name="connsiteY1" fmla="*/ 503582 h 1258956"/>
              <a:gd name="connsiteX2" fmla="*/ 178904 w 1722783"/>
              <a:gd name="connsiteY2" fmla="*/ 490330 h 1258956"/>
              <a:gd name="connsiteX3" fmla="*/ 198783 w 1722783"/>
              <a:gd name="connsiteY3" fmla="*/ 483704 h 1258956"/>
              <a:gd name="connsiteX4" fmla="*/ 238539 w 1722783"/>
              <a:gd name="connsiteY4" fmla="*/ 457200 h 1258956"/>
              <a:gd name="connsiteX5" fmla="*/ 258417 w 1722783"/>
              <a:gd name="connsiteY5" fmla="*/ 450574 h 1258956"/>
              <a:gd name="connsiteX6" fmla="*/ 291548 w 1722783"/>
              <a:gd name="connsiteY6" fmla="*/ 443948 h 1258956"/>
              <a:gd name="connsiteX7" fmla="*/ 556591 w 1722783"/>
              <a:gd name="connsiteY7" fmla="*/ 430696 h 1258956"/>
              <a:gd name="connsiteX8" fmla="*/ 576470 w 1722783"/>
              <a:gd name="connsiteY8" fmla="*/ 424069 h 1258956"/>
              <a:gd name="connsiteX9" fmla="*/ 616226 w 1722783"/>
              <a:gd name="connsiteY9" fmla="*/ 390939 h 1258956"/>
              <a:gd name="connsiteX10" fmla="*/ 609600 w 1722783"/>
              <a:gd name="connsiteY10" fmla="*/ 298174 h 1258956"/>
              <a:gd name="connsiteX11" fmla="*/ 629478 w 1722783"/>
              <a:gd name="connsiteY11" fmla="*/ 119269 h 1258956"/>
              <a:gd name="connsiteX12" fmla="*/ 649357 w 1722783"/>
              <a:gd name="connsiteY12" fmla="*/ 106017 h 1258956"/>
              <a:gd name="connsiteX13" fmla="*/ 655983 w 1722783"/>
              <a:gd name="connsiteY13" fmla="*/ 86139 h 1258956"/>
              <a:gd name="connsiteX14" fmla="*/ 702365 w 1722783"/>
              <a:gd name="connsiteY14" fmla="*/ 59635 h 1258956"/>
              <a:gd name="connsiteX15" fmla="*/ 722243 w 1722783"/>
              <a:gd name="connsiteY15" fmla="*/ 46382 h 1258956"/>
              <a:gd name="connsiteX16" fmla="*/ 735496 w 1722783"/>
              <a:gd name="connsiteY16" fmla="*/ 33130 h 1258956"/>
              <a:gd name="connsiteX17" fmla="*/ 755374 w 1722783"/>
              <a:gd name="connsiteY17" fmla="*/ 26504 h 1258956"/>
              <a:gd name="connsiteX18" fmla="*/ 775252 w 1722783"/>
              <a:gd name="connsiteY18" fmla="*/ 13252 h 1258956"/>
              <a:gd name="connsiteX19" fmla="*/ 815009 w 1722783"/>
              <a:gd name="connsiteY19" fmla="*/ 0 h 1258956"/>
              <a:gd name="connsiteX20" fmla="*/ 1020417 w 1722783"/>
              <a:gd name="connsiteY20" fmla="*/ 6626 h 1258956"/>
              <a:gd name="connsiteX21" fmla="*/ 1073426 w 1722783"/>
              <a:gd name="connsiteY21" fmla="*/ 19878 h 1258956"/>
              <a:gd name="connsiteX22" fmla="*/ 1093304 w 1722783"/>
              <a:gd name="connsiteY22" fmla="*/ 33130 h 1258956"/>
              <a:gd name="connsiteX23" fmla="*/ 1133061 w 1722783"/>
              <a:gd name="connsiteY23" fmla="*/ 46382 h 1258956"/>
              <a:gd name="connsiteX24" fmla="*/ 1146313 w 1722783"/>
              <a:gd name="connsiteY24" fmla="*/ 59635 h 1258956"/>
              <a:gd name="connsiteX25" fmla="*/ 1166191 w 1722783"/>
              <a:gd name="connsiteY25" fmla="*/ 66261 h 1258956"/>
              <a:gd name="connsiteX26" fmla="*/ 1172817 w 1722783"/>
              <a:gd name="connsiteY26" fmla="*/ 86139 h 1258956"/>
              <a:gd name="connsiteX27" fmla="*/ 1186070 w 1722783"/>
              <a:gd name="connsiteY27" fmla="*/ 99391 h 1258956"/>
              <a:gd name="connsiteX28" fmla="*/ 1199322 w 1722783"/>
              <a:gd name="connsiteY28" fmla="*/ 119269 h 1258956"/>
              <a:gd name="connsiteX29" fmla="*/ 1219200 w 1722783"/>
              <a:gd name="connsiteY29" fmla="*/ 139148 h 1258956"/>
              <a:gd name="connsiteX30" fmla="*/ 1272209 w 1722783"/>
              <a:gd name="connsiteY30" fmla="*/ 198782 h 1258956"/>
              <a:gd name="connsiteX31" fmla="*/ 1292087 w 1722783"/>
              <a:gd name="connsiteY31" fmla="*/ 205409 h 1258956"/>
              <a:gd name="connsiteX32" fmla="*/ 1305339 w 1722783"/>
              <a:gd name="connsiteY32" fmla="*/ 225287 h 1258956"/>
              <a:gd name="connsiteX33" fmla="*/ 1325217 w 1722783"/>
              <a:gd name="connsiteY33" fmla="*/ 238539 h 1258956"/>
              <a:gd name="connsiteX34" fmla="*/ 1331843 w 1722783"/>
              <a:gd name="connsiteY34" fmla="*/ 258417 h 1258956"/>
              <a:gd name="connsiteX35" fmla="*/ 1345096 w 1722783"/>
              <a:gd name="connsiteY35" fmla="*/ 271669 h 1258956"/>
              <a:gd name="connsiteX36" fmla="*/ 1351722 w 1722783"/>
              <a:gd name="connsiteY36" fmla="*/ 477078 h 1258956"/>
              <a:gd name="connsiteX37" fmla="*/ 1378226 w 1722783"/>
              <a:gd name="connsiteY37" fmla="*/ 510209 h 1258956"/>
              <a:gd name="connsiteX38" fmla="*/ 1417983 w 1722783"/>
              <a:gd name="connsiteY38" fmla="*/ 536713 h 1258956"/>
              <a:gd name="connsiteX39" fmla="*/ 1484243 w 1722783"/>
              <a:gd name="connsiteY39" fmla="*/ 556591 h 1258956"/>
              <a:gd name="connsiteX40" fmla="*/ 1530626 w 1722783"/>
              <a:gd name="connsiteY40" fmla="*/ 583096 h 1258956"/>
              <a:gd name="connsiteX41" fmla="*/ 1570383 w 1722783"/>
              <a:gd name="connsiteY41" fmla="*/ 609600 h 1258956"/>
              <a:gd name="connsiteX42" fmla="*/ 1590261 w 1722783"/>
              <a:gd name="connsiteY42" fmla="*/ 622852 h 1258956"/>
              <a:gd name="connsiteX43" fmla="*/ 1623391 w 1722783"/>
              <a:gd name="connsiteY43" fmla="*/ 662609 h 1258956"/>
              <a:gd name="connsiteX44" fmla="*/ 1643270 w 1722783"/>
              <a:gd name="connsiteY44" fmla="*/ 669235 h 1258956"/>
              <a:gd name="connsiteX45" fmla="*/ 1656522 w 1722783"/>
              <a:gd name="connsiteY45" fmla="*/ 689113 h 1258956"/>
              <a:gd name="connsiteX46" fmla="*/ 1683026 w 1722783"/>
              <a:gd name="connsiteY46" fmla="*/ 708991 h 1258956"/>
              <a:gd name="connsiteX47" fmla="*/ 1696278 w 1722783"/>
              <a:gd name="connsiteY47" fmla="*/ 735496 h 1258956"/>
              <a:gd name="connsiteX48" fmla="*/ 1709530 w 1722783"/>
              <a:gd name="connsiteY48" fmla="*/ 775252 h 1258956"/>
              <a:gd name="connsiteX49" fmla="*/ 1716157 w 1722783"/>
              <a:gd name="connsiteY49" fmla="*/ 795130 h 1258956"/>
              <a:gd name="connsiteX50" fmla="*/ 1722783 w 1722783"/>
              <a:gd name="connsiteY50" fmla="*/ 815009 h 1258956"/>
              <a:gd name="connsiteX51" fmla="*/ 1716157 w 1722783"/>
              <a:gd name="connsiteY51" fmla="*/ 1040296 h 1258956"/>
              <a:gd name="connsiteX52" fmla="*/ 1709530 w 1722783"/>
              <a:gd name="connsiteY52" fmla="*/ 1066800 h 1258956"/>
              <a:gd name="connsiteX53" fmla="*/ 1676400 w 1722783"/>
              <a:gd name="connsiteY53" fmla="*/ 1126435 h 1258956"/>
              <a:gd name="connsiteX54" fmla="*/ 1656522 w 1722783"/>
              <a:gd name="connsiteY54" fmla="*/ 1139687 h 1258956"/>
              <a:gd name="connsiteX55" fmla="*/ 1596887 w 1722783"/>
              <a:gd name="connsiteY55" fmla="*/ 1186069 h 1258956"/>
              <a:gd name="connsiteX56" fmla="*/ 1550504 w 1722783"/>
              <a:gd name="connsiteY56" fmla="*/ 1199322 h 1258956"/>
              <a:gd name="connsiteX57" fmla="*/ 1530626 w 1722783"/>
              <a:gd name="connsiteY57" fmla="*/ 1212574 h 1258956"/>
              <a:gd name="connsiteX58" fmla="*/ 1470991 w 1722783"/>
              <a:gd name="connsiteY58" fmla="*/ 1232452 h 1258956"/>
              <a:gd name="connsiteX59" fmla="*/ 1166191 w 1722783"/>
              <a:gd name="connsiteY59" fmla="*/ 1219200 h 1258956"/>
              <a:gd name="connsiteX60" fmla="*/ 1113183 w 1722783"/>
              <a:gd name="connsiteY60" fmla="*/ 1205948 h 1258956"/>
              <a:gd name="connsiteX61" fmla="*/ 1086678 w 1722783"/>
              <a:gd name="connsiteY61" fmla="*/ 1199322 h 1258956"/>
              <a:gd name="connsiteX62" fmla="*/ 1073426 w 1722783"/>
              <a:gd name="connsiteY62" fmla="*/ 1186069 h 1258956"/>
              <a:gd name="connsiteX63" fmla="*/ 1033670 w 1722783"/>
              <a:gd name="connsiteY63" fmla="*/ 1166191 h 1258956"/>
              <a:gd name="connsiteX64" fmla="*/ 974035 w 1722783"/>
              <a:gd name="connsiteY64" fmla="*/ 1119809 h 1258956"/>
              <a:gd name="connsiteX65" fmla="*/ 947530 w 1722783"/>
              <a:gd name="connsiteY65" fmla="*/ 1086678 h 1258956"/>
              <a:gd name="connsiteX66" fmla="*/ 921026 w 1722783"/>
              <a:gd name="connsiteY66" fmla="*/ 1080052 h 1258956"/>
              <a:gd name="connsiteX67" fmla="*/ 901148 w 1722783"/>
              <a:gd name="connsiteY67" fmla="*/ 1073426 h 1258956"/>
              <a:gd name="connsiteX68" fmla="*/ 868017 w 1722783"/>
              <a:gd name="connsiteY68" fmla="*/ 1080052 h 1258956"/>
              <a:gd name="connsiteX69" fmla="*/ 848139 w 1722783"/>
              <a:gd name="connsiteY69" fmla="*/ 1099930 h 1258956"/>
              <a:gd name="connsiteX70" fmla="*/ 808383 w 1722783"/>
              <a:gd name="connsiteY70" fmla="*/ 1126435 h 1258956"/>
              <a:gd name="connsiteX71" fmla="*/ 788504 w 1722783"/>
              <a:gd name="connsiteY71" fmla="*/ 1139687 h 1258956"/>
              <a:gd name="connsiteX72" fmla="*/ 742122 w 1722783"/>
              <a:gd name="connsiteY72" fmla="*/ 1152939 h 1258956"/>
              <a:gd name="connsiteX73" fmla="*/ 708991 w 1722783"/>
              <a:gd name="connsiteY73" fmla="*/ 1179443 h 1258956"/>
              <a:gd name="connsiteX74" fmla="*/ 695739 w 1722783"/>
              <a:gd name="connsiteY74" fmla="*/ 1192696 h 1258956"/>
              <a:gd name="connsiteX75" fmla="*/ 655983 w 1722783"/>
              <a:gd name="connsiteY75" fmla="*/ 1212574 h 1258956"/>
              <a:gd name="connsiteX76" fmla="*/ 642730 w 1722783"/>
              <a:gd name="connsiteY76" fmla="*/ 1225826 h 1258956"/>
              <a:gd name="connsiteX77" fmla="*/ 622852 w 1722783"/>
              <a:gd name="connsiteY77" fmla="*/ 1232452 h 1258956"/>
              <a:gd name="connsiteX78" fmla="*/ 569843 w 1722783"/>
              <a:gd name="connsiteY78" fmla="*/ 1245704 h 1258956"/>
              <a:gd name="connsiteX79" fmla="*/ 490330 w 1722783"/>
              <a:gd name="connsiteY79" fmla="*/ 1258956 h 1258956"/>
              <a:gd name="connsiteX80" fmla="*/ 258417 w 1722783"/>
              <a:gd name="connsiteY80" fmla="*/ 1252330 h 1258956"/>
              <a:gd name="connsiteX81" fmla="*/ 238539 w 1722783"/>
              <a:gd name="connsiteY81" fmla="*/ 1245704 h 1258956"/>
              <a:gd name="connsiteX82" fmla="*/ 218661 w 1722783"/>
              <a:gd name="connsiteY82" fmla="*/ 1232452 h 1258956"/>
              <a:gd name="connsiteX83" fmla="*/ 185530 w 1722783"/>
              <a:gd name="connsiteY83" fmla="*/ 1192696 h 1258956"/>
              <a:gd name="connsiteX84" fmla="*/ 178904 w 1722783"/>
              <a:gd name="connsiteY84" fmla="*/ 1166191 h 1258956"/>
              <a:gd name="connsiteX85" fmla="*/ 145774 w 1722783"/>
              <a:gd name="connsiteY85" fmla="*/ 1126435 h 1258956"/>
              <a:gd name="connsiteX86" fmla="*/ 119270 w 1722783"/>
              <a:gd name="connsiteY86" fmla="*/ 1093304 h 1258956"/>
              <a:gd name="connsiteX87" fmla="*/ 72887 w 1722783"/>
              <a:gd name="connsiteY87" fmla="*/ 1040296 h 1258956"/>
              <a:gd name="connsiteX88" fmla="*/ 59635 w 1722783"/>
              <a:gd name="connsiteY88" fmla="*/ 1020417 h 1258956"/>
              <a:gd name="connsiteX89" fmla="*/ 53009 w 1722783"/>
              <a:gd name="connsiteY89" fmla="*/ 1000539 h 1258956"/>
              <a:gd name="connsiteX90" fmla="*/ 33130 w 1722783"/>
              <a:gd name="connsiteY90" fmla="*/ 987287 h 1258956"/>
              <a:gd name="connsiteX91" fmla="*/ 19878 w 1722783"/>
              <a:gd name="connsiteY91" fmla="*/ 947530 h 1258956"/>
              <a:gd name="connsiteX92" fmla="*/ 13252 w 1722783"/>
              <a:gd name="connsiteY92" fmla="*/ 927652 h 1258956"/>
              <a:gd name="connsiteX93" fmla="*/ 6626 w 1722783"/>
              <a:gd name="connsiteY93" fmla="*/ 854765 h 1258956"/>
              <a:gd name="connsiteX94" fmla="*/ 0 w 1722783"/>
              <a:gd name="connsiteY94" fmla="*/ 815009 h 1258956"/>
              <a:gd name="connsiteX95" fmla="*/ 6626 w 1722783"/>
              <a:gd name="connsiteY95" fmla="*/ 662609 h 1258956"/>
              <a:gd name="connsiteX96" fmla="*/ 26504 w 1722783"/>
              <a:gd name="connsiteY96" fmla="*/ 616226 h 1258956"/>
              <a:gd name="connsiteX97" fmla="*/ 46383 w 1722783"/>
              <a:gd name="connsiteY97" fmla="*/ 602974 h 1258956"/>
              <a:gd name="connsiteX98" fmla="*/ 59635 w 1722783"/>
              <a:gd name="connsiteY98" fmla="*/ 583096 h 1258956"/>
              <a:gd name="connsiteX99" fmla="*/ 79513 w 1722783"/>
              <a:gd name="connsiteY99" fmla="*/ 543339 h 1258956"/>
              <a:gd name="connsiteX100" fmla="*/ 99391 w 1722783"/>
              <a:gd name="connsiteY100" fmla="*/ 530087 h 1258956"/>
              <a:gd name="connsiteX101" fmla="*/ 119270 w 1722783"/>
              <a:gd name="connsiteY101" fmla="*/ 510209 h 125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722783" h="1258956">
                <a:moveTo>
                  <a:pt x="119270" y="510209"/>
                </a:moveTo>
                <a:cubicBezTo>
                  <a:pt x="128105" y="505791"/>
                  <a:pt x="141716" y="507144"/>
                  <a:pt x="152400" y="503582"/>
                </a:cubicBezTo>
                <a:cubicBezTo>
                  <a:pt x="161771" y="500458"/>
                  <a:pt x="169825" y="494221"/>
                  <a:pt x="178904" y="490330"/>
                </a:cubicBezTo>
                <a:cubicBezTo>
                  <a:pt x="185324" y="487579"/>
                  <a:pt x="192157" y="485913"/>
                  <a:pt x="198783" y="483704"/>
                </a:cubicBezTo>
                <a:cubicBezTo>
                  <a:pt x="212035" y="474869"/>
                  <a:pt x="223429" y="462237"/>
                  <a:pt x="238539" y="457200"/>
                </a:cubicBezTo>
                <a:cubicBezTo>
                  <a:pt x="245165" y="454991"/>
                  <a:pt x="251641" y="452268"/>
                  <a:pt x="258417" y="450574"/>
                </a:cubicBezTo>
                <a:cubicBezTo>
                  <a:pt x="269343" y="447843"/>
                  <a:pt x="280467" y="445963"/>
                  <a:pt x="291548" y="443948"/>
                </a:cubicBezTo>
                <a:cubicBezTo>
                  <a:pt x="394092" y="425304"/>
                  <a:pt x="381165" y="435856"/>
                  <a:pt x="556591" y="430696"/>
                </a:cubicBezTo>
                <a:cubicBezTo>
                  <a:pt x="563217" y="428487"/>
                  <a:pt x="570223" y="427193"/>
                  <a:pt x="576470" y="424069"/>
                </a:cubicBezTo>
                <a:cubicBezTo>
                  <a:pt x="594920" y="414844"/>
                  <a:pt x="601571" y="405594"/>
                  <a:pt x="616226" y="390939"/>
                </a:cubicBezTo>
                <a:cubicBezTo>
                  <a:pt x="614017" y="360017"/>
                  <a:pt x="609600" y="329174"/>
                  <a:pt x="609600" y="298174"/>
                </a:cubicBezTo>
                <a:cubicBezTo>
                  <a:pt x="609600" y="280339"/>
                  <a:pt x="587842" y="160905"/>
                  <a:pt x="629478" y="119269"/>
                </a:cubicBezTo>
                <a:cubicBezTo>
                  <a:pt x="635109" y="113638"/>
                  <a:pt x="642731" y="110434"/>
                  <a:pt x="649357" y="106017"/>
                </a:cubicBezTo>
                <a:cubicBezTo>
                  <a:pt x="651566" y="99391"/>
                  <a:pt x="651620" y="91593"/>
                  <a:pt x="655983" y="86139"/>
                </a:cubicBezTo>
                <a:cubicBezTo>
                  <a:pt x="662780" y="77642"/>
                  <a:pt x="695157" y="63754"/>
                  <a:pt x="702365" y="59635"/>
                </a:cubicBezTo>
                <a:cubicBezTo>
                  <a:pt x="709279" y="55684"/>
                  <a:pt x="716024" y="51357"/>
                  <a:pt x="722243" y="46382"/>
                </a:cubicBezTo>
                <a:cubicBezTo>
                  <a:pt x="727121" y="42479"/>
                  <a:pt x="730139" y="36344"/>
                  <a:pt x="735496" y="33130"/>
                </a:cubicBezTo>
                <a:cubicBezTo>
                  <a:pt x="741485" y="29537"/>
                  <a:pt x="749127" y="29628"/>
                  <a:pt x="755374" y="26504"/>
                </a:cubicBezTo>
                <a:cubicBezTo>
                  <a:pt x="762497" y="22943"/>
                  <a:pt x="767975" y="16486"/>
                  <a:pt x="775252" y="13252"/>
                </a:cubicBezTo>
                <a:cubicBezTo>
                  <a:pt x="788017" y="7579"/>
                  <a:pt x="815009" y="0"/>
                  <a:pt x="815009" y="0"/>
                </a:cubicBezTo>
                <a:cubicBezTo>
                  <a:pt x="883478" y="2209"/>
                  <a:pt x="952018" y="2826"/>
                  <a:pt x="1020417" y="6626"/>
                </a:cubicBezTo>
                <a:cubicBezTo>
                  <a:pt x="1028923" y="7099"/>
                  <a:pt x="1062382" y="14356"/>
                  <a:pt x="1073426" y="19878"/>
                </a:cubicBezTo>
                <a:cubicBezTo>
                  <a:pt x="1080549" y="23439"/>
                  <a:pt x="1086027" y="29896"/>
                  <a:pt x="1093304" y="33130"/>
                </a:cubicBezTo>
                <a:cubicBezTo>
                  <a:pt x="1106069" y="38803"/>
                  <a:pt x="1133061" y="46382"/>
                  <a:pt x="1133061" y="46382"/>
                </a:cubicBezTo>
                <a:cubicBezTo>
                  <a:pt x="1137478" y="50800"/>
                  <a:pt x="1140956" y="56421"/>
                  <a:pt x="1146313" y="59635"/>
                </a:cubicBezTo>
                <a:cubicBezTo>
                  <a:pt x="1152302" y="63229"/>
                  <a:pt x="1161252" y="61322"/>
                  <a:pt x="1166191" y="66261"/>
                </a:cubicBezTo>
                <a:cubicBezTo>
                  <a:pt x="1171130" y="71200"/>
                  <a:pt x="1169223" y="80150"/>
                  <a:pt x="1172817" y="86139"/>
                </a:cubicBezTo>
                <a:cubicBezTo>
                  <a:pt x="1176031" y="91496"/>
                  <a:pt x="1182167" y="94513"/>
                  <a:pt x="1186070" y="99391"/>
                </a:cubicBezTo>
                <a:cubicBezTo>
                  <a:pt x="1191045" y="105609"/>
                  <a:pt x="1194224" y="113151"/>
                  <a:pt x="1199322" y="119269"/>
                </a:cubicBezTo>
                <a:cubicBezTo>
                  <a:pt x="1205321" y="126468"/>
                  <a:pt x="1213201" y="131949"/>
                  <a:pt x="1219200" y="139148"/>
                </a:cubicBezTo>
                <a:cubicBezTo>
                  <a:pt x="1236199" y="159547"/>
                  <a:pt x="1242469" y="188867"/>
                  <a:pt x="1272209" y="198782"/>
                </a:cubicBezTo>
                <a:lnTo>
                  <a:pt x="1292087" y="205409"/>
                </a:lnTo>
                <a:cubicBezTo>
                  <a:pt x="1296504" y="212035"/>
                  <a:pt x="1299708" y="219656"/>
                  <a:pt x="1305339" y="225287"/>
                </a:cubicBezTo>
                <a:cubicBezTo>
                  <a:pt x="1310970" y="230918"/>
                  <a:pt x="1320242" y="232321"/>
                  <a:pt x="1325217" y="238539"/>
                </a:cubicBezTo>
                <a:cubicBezTo>
                  <a:pt x="1329580" y="243993"/>
                  <a:pt x="1328249" y="252428"/>
                  <a:pt x="1331843" y="258417"/>
                </a:cubicBezTo>
                <a:cubicBezTo>
                  <a:pt x="1335057" y="263774"/>
                  <a:pt x="1340678" y="267252"/>
                  <a:pt x="1345096" y="271669"/>
                </a:cubicBezTo>
                <a:cubicBezTo>
                  <a:pt x="1347305" y="340139"/>
                  <a:pt x="1345701" y="408838"/>
                  <a:pt x="1351722" y="477078"/>
                </a:cubicBezTo>
                <a:cubicBezTo>
                  <a:pt x="1352338" y="484059"/>
                  <a:pt x="1371975" y="505520"/>
                  <a:pt x="1378226" y="510209"/>
                </a:cubicBezTo>
                <a:cubicBezTo>
                  <a:pt x="1390968" y="519765"/>
                  <a:pt x="1402873" y="531676"/>
                  <a:pt x="1417983" y="536713"/>
                </a:cubicBezTo>
                <a:cubicBezTo>
                  <a:pt x="1466378" y="552845"/>
                  <a:pt x="1444187" y="546577"/>
                  <a:pt x="1484243" y="556591"/>
                </a:cubicBezTo>
                <a:cubicBezTo>
                  <a:pt x="1528875" y="601221"/>
                  <a:pt x="1477234" y="556399"/>
                  <a:pt x="1530626" y="583096"/>
                </a:cubicBezTo>
                <a:cubicBezTo>
                  <a:pt x="1544872" y="590219"/>
                  <a:pt x="1557131" y="600765"/>
                  <a:pt x="1570383" y="609600"/>
                </a:cubicBezTo>
                <a:lnTo>
                  <a:pt x="1590261" y="622852"/>
                </a:lnTo>
                <a:cubicBezTo>
                  <a:pt x="1600039" y="637519"/>
                  <a:pt x="1608087" y="652406"/>
                  <a:pt x="1623391" y="662609"/>
                </a:cubicBezTo>
                <a:cubicBezTo>
                  <a:pt x="1629203" y="666483"/>
                  <a:pt x="1636644" y="667026"/>
                  <a:pt x="1643270" y="669235"/>
                </a:cubicBezTo>
                <a:cubicBezTo>
                  <a:pt x="1647687" y="675861"/>
                  <a:pt x="1650891" y="683482"/>
                  <a:pt x="1656522" y="689113"/>
                </a:cubicBezTo>
                <a:cubicBezTo>
                  <a:pt x="1664331" y="696922"/>
                  <a:pt x="1675839" y="700606"/>
                  <a:pt x="1683026" y="708991"/>
                </a:cubicBezTo>
                <a:cubicBezTo>
                  <a:pt x="1689454" y="716491"/>
                  <a:pt x="1692610" y="726325"/>
                  <a:pt x="1696278" y="735496"/>
                </a:cubicBezTo>
                <a:cubicBezTo>
                  <a:pt x="1701466" y="748466"/>
                  <a:pt x="1705112" y="762000"/>
                  <a:pt x="1709530" y="775252"/>
                </a:cubicBezTo>
                <a:lnTo>
                  <a:pt x="1716157" y="795130"/>
                </a:lnTo>
                <a:lnTo>
                  <a:pt x="1722783" y="815009"/>
                </a:lnTo>
                <a:cubicBezTo>
                  <a:pt x="1720574" y="890105"/>
                  <a:pt x="1720106" y="965272"/>
                  <a:pt x="1716157" y="1040296"/>
                </a:cubicBezTo>
                <a:cubicBezTo>
                  <a:pt x="1715678" y="1049390"/>
                  <a:pt x="1712032" y="1058044"/>
                  <a:pt x="1709530" y="1066800"/>
                </a:cubicBezTo>
                <a:cubicBezTo>
                  <a:pt x="1703843" y="1086702"/>
                  <a:pt x="1693151" y="1115268"/>
                  <a:pt x="1676400" y="1126435"/>
                </a:cubicBezTo>
                <a:cubicBezTo>
                  <a:pt x="1669774" y="1130852"/>
                  <a:pt x="1662640" y="1134589"/>
                  <a:pt x="1656522" y="1139687"/>
                </a:cubicBezTo>
                <a:cubicBezTo>
                  <a:pt x="1636469" y="1156398"/>
                  <a:pt x="1625595" y="1178891"/>
                  <a:pt x="1596887" y="1186069"/>
                </a:cubicBezTo>
                <a:cubicBezTo>
                  <a:pt x="1563607" y="1194390"/>
                  <a:pt x="1579022" y="1189816"/>
                  <a:pt x="1550504" y="1199322"/>
                </a:cubicBezTo>
                <a:cubicBezTo>
                  <a:pt x="1543878" y="1203739"/>
                  <a:pt x="1537749" y="1209013"/>
                  <a:pt x="1530626" y="1212574"/>
                </a:cubicBezTo>
                <a:cubicBezTo>
                  <a:pt x="1505674" y="1225050"/>
                  <a:pt x="1496299" y="1226125"/>
                  <a:pt x="1470991" y="1232452"/>
                </a:cubicBezTo>
                <a:lnTo>
                  <a:pt x="1166191" y="1219200"/>
                </a:lnTo>
                <a:cubicBezTo>
                  <a:pt x="1140744" y="1217703"/>
                  <a:pt x="1134733" y="1212105"/>
                  <a:pt x="1113183" y="1205948"/>
                </a:cubicBezTo>
                <a:cubicBezTo>
                  <a:pt x="1104426" y="1203446"/>
                  <a:pt x="1095513" y="1201531"/>
                  <a:pt x="1086678" y="1199322"/>
                </a:cubicBezTo>
                <a:cubicBezTo>
                  <a:pt x="1082261" y="1194904"/>
                  <a:pt x="1078783" y="1189283"/>
                  <a:pt x="1073426" y="1186069"/>
                </a:cubicBezTo>
                <a:cubicBezTo>
                  <a:pt x="1036455" y="1163885"/>
                  <a:pt x="1070235" y="1198185"/>
                  <a:pt x="1033670" y="1166191"/>
                </a:cubicBezTo>
                <a:cubicBezTo>
                  <a:pt x="980184" y="1119391"/>
                  <a:pt x="1022964" y="1144274"/>
                  <a:pt x="974035" y="1119809"/>
                </a:cubicBezTo>
                <a:cubicBezTo>
                  <a:pt x="969352" y="1112784"/>
                  <a:pt x="956974" y="1091400"/>
                  <a:pt x="947530" y="1086678"/>
                </a:cubicBezTo>
                <a:cubicBezTo>
                  <a:pt x="939385" y="1082606"/>
                  <a:pt x="929782" y="1082554"/>
                  <a:pt x="921026" y="1080052"/>
                </a:cubicBezTo>
                <a:cubicBezTo>
                  <a:pt x="914310" y="1078133"/>
                  <a:pt x="907774" y="1075635"/>
                  <a:pt x="901148" y="1073426"/>
                </a:cubicBezTo>
                <a:cubicBezTo>
                  <a:pt x="890104" y="1075635"/>
                  <a:pt x="878090" y="1075015"/>
                  <a:pt x="868017" y="1080052"/>
                </a:cubicBezTo>
                <a:cubicBezTo>
                  <a:pt x="859636" y="1084243"/>
                  <a:pt x="855536" y="1094177"/>
                  <a:pt x="848139" y="1099930"/>
                </a:cubicBezTo>
                <a:cubicBezTo>
                  <a:pt x="835567" y="1109708"/>
                  <a:pt x="821635" y="1117600"/>
                  <a:pt x="808383" y="1126435"/>
                </a:cubicBezTo>
                <a:cubicBezTo>
                  <a:pt x="801757" y="1130853"/>
                  <a:pt x="796230" y="1137756"/>
                  <a:pt x="788504" y="1139687"/>
                </a:cubicBezTo>
                <a:cubicBezTo>
                  <a:pt x="755224" y="1148007"/>
                  <a:pt x="770639" y="1143433"/>
                  <a:pt x="742122" y="1152939"/>
                </a:cubicBezTo>
                <a:cubicBezTo>
                  <a:pt x="730063" y="1189115"/>
                  <a:pt x="745600" y="1161138"/>
                  <a:pt x="708991" y="1179443"/>
                </a:cubicBezTo>
                <a:cubicBezTo>
                  <a:pt x="703403" y="1182237"/>
                  <a:pt x="700617" y="1188793"/>
                  <a:pt x="695739" y="1192696"/>
                </a:cubicBezTo>
                <a:cubicBezTo>
                  <a:pt x="677391" y="1207375"/>
                  <a:pt x="676977" y="1205576"/>
                  <a:pt x="655983" y="1212574"/>
                </a:cubicBezTo>
                <a:cubicBezTo>
                  <a:pt x="651565" y="1216991"/>
                  <a:pt x="648087" y="1222612"/>
                  <a:pt x="642730" y="1225826"/>
                </a:cubicBezTo>
                <a:cubicBezTo>
                  <a:pt x="636741" y="1229419"/>
                  <a:pt x="629590" y="1230614"/>
                  <a:pt x="622852" y="1232452"/>
                </a:cubicBezTo>
                <a:cubicBezTo>
                  <a:pt x="605280" y="1237244"/>
                  <a:pt x="587873" y="1243128"/>
                  <a:pt x="569843" y="1245704"/>
                </a:cubicBezTo>
                <a:cubicBezTo>
                  <a:pt x="512312" y="1253923"/>
                  <a:pt x="538775" y="1249267"/>
                  <a:pt x="490330" y="1258956"/>
                </a:cubicBezTo>
                <a:cubicBezTo>
                  <a:pt x="413026" y="1256747"/>
                  <a:pt x="335646" y="1256395"/>
                  <a:pt x="258417" y="1252330"/>
                </a:cubicBezTo>
                <a:cubicBezTo>
                  <a:pt x="251442" y="1251963"/>
                  <a:pt x="244786" y="1248828"/>
                  <a:pt x="238539" y="1245704"/>
                </a:cubicBezTo>
                <a:cubicBezTo>
                  <a:pt x="231416" y="1242143"/>
                  <a:pt x="224779" y="1237550"/>
                  <a:pt x="218661" y="1232452"/>
                </a:cubicBezTo>
                <a:cubicBezTo>
                  <a:pt x="199530" y="1216510"/>
                  <a:pt x="198560" y="1212240"/>
                  <a:pt x="185530" y="1192696"/>
                </a:cubicBezTo>
                <a:cubicBezTo>
                  <a:pt x="183321" y="1183861"/>
                  <a:pt x="182491" y="1174562"/>
                  <a:pt x="178904" y="1166191"/>
                </a:cubicBezTo>
                <a:cubicBezTo>
                  <a:pt x="171986" y="1150048"/>
                  <a:pt x="157714" y="1138375"/>
                  <a:pt x="145774" y="1126435"/>
                </a:cubicBezTo>
                <a:cubicBezTo>
                  <a:pt x="130853" y="1081670"/>
                  <a:pt x="151546" y="1130190"/>
                  <a:pt x="119270" y="1093304"/>
                </a:cubicBezTo>
                <a:cubicBezTo>
                  <a:pt x="65157" y="1031461"/>
                  <a:pt x="117613" y="1070113"/>
                  <a:pt x="72887" y="1040296"/>
                </a:cubicBezTo>
                <a:cubicBezTo>
                  <a:pt x="68470" y="1033670"/>
                  <a:pt x="63196" y="1027540"/>
                  <a:pt x="59635" y="1020417"/>
                </a:cubicBezTo>
                <a:cubicBezTo>
                  <a:pt x="56512" y="1014170"/>
                  <a:pt x="57372" y="1005993"/>
                  <a:pt x="53009" y="1000539"/>
                </a:cubicBezTo>
                <a:cubicBezTo>
                  <a:pt x="48034" y="994320"/>
                  <a:pt x="39756" y="991704"/>
                  <a:pt x="33130" y="987287"/>
                </a:cubicBezTo>
                <a:lnTo>
                  <a:pt x="19878" y="947530"/>
                </a:lnTo>
                <a:lnTo>
                  <a:pt x="13252" y="927652"/>
                </a:lnTo>
                <a:cubicBezTo>
                  <a:pt x="11043" y="903356"/>
                  <a:pt x="9476" y="878994"/>
                  <a:pt x="6626" y="854765"/>
                </a:cubicBezTo>
                <a:cubicBezTo>
                  <a:pt x="5056" y="841422"/>
                  <a:pt x="0" y="828444"/>
                  <a:pt x="0" y="815009"/>
                </a:cubicBezTo>
                <a:cubicBezTo>
                  <a:pt x="0" y="764161"/>
                  <a:pt x="2726" y="713307"/>
                  <a:pt x="6626" y="662609"/>
                </a:cubicBezTo>
                <a:cubicBezTo>
                  <a:pt x="7328" y="653480"/>
                  <a:pt x="22922" y="620524"/>
                  <a:pt x="26504" y="616226"/>
                </a:cubicBezTo>
                <a:cubicBezTo>
                  <a:pt x="31602" y="610108"/>
                  <a:pt x="39757" y="607391"/>
                  <a:pt x="46383" y="602974"/>
                </a:cubicBezTo>
                <a:cubicBezTo>
                  <a:pt x="50800" y="596348"/>
                  <a:pt x="56074" y="590219"/>
                  <a:pt x="59635" y="583096"/>
                </a:cubicBezTo>
                <a:cubicBezTo>
                  <a:pt x="70413" y="561539"/>
                  <a:pt x="60523" y="562329"/>
                  <a:pt x="79513" y="543339"/>
                </a:cubicBezTo>
                <a:cubicBezTo>
                  <a:pt x="85144" y="537708"/>
                  <a:pt x="93020" y="534865"/>
                  <a:pt x="99391" y="530087"/>
                </a:cubicBezTo>
                <a:cubicBezTo>
                  <a:pt x="101890" y="528213"/>
                  <a:pt x="110435" y="514627"/>
                  <a:pt x="119270" y="510209"/>
                </a:cubicBezTo>
                <a:close/>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手繪多邊形: 圖案 4">
            <a:extLst>
              <a:ext uri="{FF2B5EF4-FFF2-40B4-BE49-F238E27FC236}">
                <a16:creationId xmlns:a16="http://schemas.microsoft.com/office/drawing/2014/main" id="{4BF62A91-6B41-48C5-8255-694C45B3B85C}"/>
              </a:ext>
            </a:extLst>
          </p:cNvPr>
          <p:cNvSpPr/>
          <p:nvPr/>
        </p:nvSpPr>
        <p:spPr>
          <a:xfrm>
            <a:off x="5811078" y="2266074"/>
            <a:ext cx="2458279" cy="2650483"/>
          </a:xfrm>
          <a:custGeom>
            <a:avLst/>
            <a:gdLst>
              <a:gd name="connsiteX0" fmla="*/ 324679 w 2458279"/>
              <a:gd name="connsiteY0" fmla="*/ 828309 h 2650483"/>
              <a:gd name="connsiteX1" fmla="*/ 311426 w 2458279"/>
              <a:gd name="connsiteY1" fmla="*/ 715665 h 2650483"/>
              <a:gd name="connsiteX2" fmla="*/ 304800 w 2458279"/>
              <a:gd name="connsiteY2" fmla="*/ 689161 h 2650483"/>
              <a:gd name="connsiteX3" fmla="*/ 311426 w 2458279"/>
              <a:gd name="connsiteY3" fmla="*/ 430743 h 2650483"/>
              <a:gd name="connsiteX4" fmla="*/ 318052 w 2458279"/>
              <a:gd name="connsiteY4" fmla="*/ 410865 h 2650483"/>
              <a:gd name="connsiteX5" fmla="*/ 344557 w 2458279"/>
              <a:gd name="connsiteY5" fmla="*/ 371109 h 2650483"/>
              <a:gd name="connsiteX6" fmla="*/ 351183 w 2458279"/>
              <a:gd name="connsiteY6" fmla="*/ 351230 h 2650483"/>
              <a:gd name="connsiteX7" fmla="*/ 384313 w 2458279"/>
              <a:gd name="connsiteY7" fmla="*/ 311474 h 2650483"/>
              <a:gd name="connsiteX8" fmla="*/ 404192 w 2458279"/>
              <a:gd name="connsiteY8" fmla="*/ 298222 h 2650483"/>
              <a:gd name="connsiteX9" fmla="*/ 417444 w 2458279"/>
              <a:gd name="connsiteY9" fmla="*/ 278343 h 2650483"/>
              <a:gd name="connsiteX10" fmla="*/ 437322 w 2458279"/>
              <a:gd name="connsiteY10" fmla="*/ 258465 h 2650483"/>
              <a:gd name="connsiteX11" fmla="*/ 457200 w 2458279"/>
              <a:gd name="connsiteY11" fmla="*/ 218709 h 2650483"/>
              <a:gd name="connsiteX12" fmla="*/ 490331 w 2458279"/>
              <a:gd name="connsiteY12" fmla="*/ 185578 h 2650483"/>
              <a:gd name="connsiteX13" fmla="*/ 510209 w 2458279"/>
              <a:gd name="connsiteY13" fmla="*/ 165700 h 2650483"/>
              <a:gd name="connsiteX14" fmla="*/ 556592 w 2458279"/>
              <a:gd name="connsiteY14" fmla="*/ 145822 h 2650483"/>
              <a:gd name="connsiteX15" fmla="*/ 569844 w 2458279"/>
              <a:gd name="connsiteY15" fmla="*/ 132569 h 2650483"/>
              <a:gd name="connsiteX16" fmla="*/ 589722 w 2458279"/>
              <a:gd name="connsiteY16" fmla="*/ 119317 h 2650483"/>
              <a:gd name="connsiteX17" fmla="*/ 622852 w 2458279"/>
              <a:gd name="connsiteY17" fmla="*/ 79561 h 2650483"/>
              <a:gd name="connsiteX18" fmla="*/ 669235 w 2458279"/>
              <a:gd name="connsiteY18" fmla="*/ 59683 h 2650483"/>
              <a:gd name="connsiteX19" fmla="*/ 708992 w 2458279"/>
              <a:gd name="connsiteY19" fmla="*/ 39804 h 2650483"/>
              <a:gd name="connsiteX20" fmla="*/ 728870 w 2458279"/>
              <a:gd name="connsiteY20" fmla="*/ 26552 h 2650483"/>
              <a:gd name="connsiteX21" fmla="*/ 815009 w 2458279"/>
              <a:gd name="connsiteY21" fmla="*/ 13300 h 2650483"/>
              <a:gd name="connsiteX22" fmla="*/ 927652 w 2458279"/>
              <a:gd name="connsiteY22" fmla="*/ 48 h 2650483"/>
              <a:gd name="connsiteX23" fmla="*/ 1504122 w 2458279"/>
              <a:gd name="connsiteY23" fmla="*/ 6674 h 2650483"/>
              <a:gd name="connsiteX24" fmla="*/ 1550505 w 2458279"/>
              <a:gd name="connsiteY24" fmla="*/ 19926 h 2650483"/>
              <a:gd name="connsiteX25" fmla="*/ 1570383 w 2458279"/>
              <a:gd name="connsiteY25" fmla="*/ 33178 h 2650483"/>
              <a:gd name="connsiteX26" fmla="*/ 1636644 w 2458279"/>
              <a:gd name="connsiteY26" fmla="*/ 53056 h 2650483"/>
              <a:gd name="connsiteX27" fmla="*/ 1669774 w 2458279"/>
              <a:gd name="connsiteY27" fmla="*/ 86187 h 2650483"/>
              <a:gd name="connsiteX28" fmla="*/ 1689652 w 2458279"/>
              <a:gd name="connsiteY28" fmla="*/ 99439 h 2650483"/>
              <a:gd name="connsiteX29" fmla="*/ 1736035 w 2458279"/>
              <a:gd name="connsiteY29" fmla="*/ 159074 h 2650483"/>
              <a:gd name="connsiteX30" fmla="*/ 1749287 w 2458279"/>
              <a:gd name="connsiteY30" fmla="*/ 198830 h 2650483"/>
              <a:gd name="connsiteX31" fmla="*/ 1775792 w 2458279"/>
              <a:gd name="connsiteY31" fmla="*/ 238587 h 2650483"/>
              <a:gd name="connsiteX32" fmla="*/ 1802296 w 2458279"/>
              <a:gd name="connsiteY32" fmla="*/ 278343 h 2650483"/>
              <a:gd name="connsiteX33" fmla="*/ 1828800 w 2458279"/>
              <a:gd name="connsiteY33" fmla="*/ 318100 h 2650483"/>
              <a:gd name="connsiteX34" fmla="*/ 1848679 w 2458279"/>
              <a:gd name="connsiteY34" fmla="*/ 364483 h 2650483"/>
              <a:gd name="connsiteX35" fmla="*/ 1881809 w 2458279"/>
              <a:gd name="connsiteY35" fmla="*/ 404239 h 2650483"/>
              <a:gd name="connsiteX36" fmla="*/ 1901687 w 2458279"/>
              <a:gd name="connsiteY36" fmla="*/ 450622 h 2650483"/>
              <a:gd name="connsiteX37" fmla="*/ 1914939 w 2458279"/>
              <a:gd name="connsiteY37" fmla="*/ 497004 h 2650483"/>
              <a:gd name="connsiteX38" fmla="*/ 1908313 w 2458279"/>
              <a:gd name="connsiteY38" fmla="*/ 649404 h 2650483"/>
              <a:gd name="connsiteX39" fmla="*/ 1895061 w 2458279"/>
              <a:gd name="connsiteY39" fmla="*/ 755422 h 2650483"/>
              <a:gd name="connsiteX40" fmla="*/ 1881809 w 2458279"/>
              <a:gd name="connsiteY40" fmla="*/ 781926 h 2650483"/>
              <a:gd name="connsiteX41" fmla="*/ 1861931 w 2458279"/>
              <a:gd name="connsiteY41" fmla="*/ 801804 h 2650483"/>
              <a:gd name="connsiteX42" fmla="*/ 1828800 w 2458279"/>
              <a:gd name="connsiteY42" fmla="*/ 854813 h 2650483"/>
              <a:gd name="connsiteX43" fmla="*/ 1808922 w 2458279"/>
              <a:gd name="connsiteY43" fmla="*/ 887943 h 2650483"/>
              <a:gd name="connsiteX44" fmla="*/ 1795670 w 2458279"/>
              <a:gd name="connsiteY44" fmla="*/ 901196 h 2650483"/>
              <a:gd name="connsiteX45" fmla="*/ 1782418 w 2458279"/>
              <a:gd name="connsiteY45" fmla="*/ 921074 h 2650483"/>
              <a:gd name="connsiteX46" fmla="*/ 1769165 w 2458279"/>
              <a:gd name="connsiteY46" fmla="*/ 934326 h 2650483"/>
              <a:gd name="connsiteX47" fmla="*/ 1755913 w 2458279"/>
              <a:gd name="connsiteY47" fmla="*/ 954204 h 2650483"/>
              <a:gd name="connsiteX48" fmla="*/ 1736035 w 2458279"/>
              <a:gd name="connsiteY48" fmla="*/ 980709 h 2650483"/>
              <a:gd name="connsiteX49" fmla="*/ 1716157 w 2458279"/>
              <a:gd name="connsiteY49" fmla="*/ 1040343 h 2650483"/>
              <a:gd name="connsiteX50" fmla="*/ 1709531 w 2458279"/>
              <a:gd name="connsiteY50" fmla="*/ 1060222 h 2650483"/>
              <a:gd name="connsiteX51" fmla="*/ 1722783 w 2458279"/>
              <a:gd name="connsiteY51" fmla="*/ 1232500 h 2650483"/>
              <a:gd name="connsiteX52" fmla="*/ 1729409 w 2458279"/>
              <a:gd name="connsiteY52" fmla="*/ 1252378 h 2650483"/>
              <a:gd name="connsiteX53" fmla="*/ 1749287 w 2458279"/>
              <a:gd name="connsiteY53" fmla="*/ 1265630 h 2650483"/>
              <a:gd name="connsiteX54" fmla="*/ 1769165 w 2458279"/>
              <a:gd name="connsiteY54" fmla="*/ 1305387 h 2650483"/>
              <a:gd name="connsiteX55" fmla="*/ 1789044 w 2458279"/>
              <a:gd name="connsiteY55" fmla="*/ 1312013 h 2650483"/>
              <a:gd name="connsiteX56" fmla="*/ 1808922 w 2458279"/>
              <a:gd name="connsiteY56" fmla="*/ 1325265 h 2650483"/>
              <a:gd name="connsiteX57" fmla="*/ 1835426 w 2458279"/>
              <a:gd name="connsiteY57" fmla="*/ 1351769 h 2650483"/>
              <a:gd name="connsiteX58" fmla="*/ 1895061 w 2458279"/>
              <a:gd name="connsiteY58" fmla="*/ 1358396 h 2650483"/>
              <a:gd name="connsiteX59" fmla="*/ 1941444 w 2458279"/>
              <a:gd name="connsiteY59" fmla="*/ 1371648 h 2650483"/>
              <a:gd name="connsiteX60" fmla="*/ 2001079 w 2458279"/>
              <a:gd name="connsiteY60" fmla="*/ 1378274 h 2650483"/>
              <a:gd name="connsiteX61" fmla="*/ 2080592 w 2458279"/>
              <a:gd name="connsiteY61" fmla="*/ 1391526 h 2650483"/>
              <a:gd name="connsiteX62" fmla="*/ 2126974 w 2458279"/>
              <a:gd name="connsiteY62" fmla="*/ 1424656 h 2650483"/>
              <a:gd name="connsiteX63" fmla="*/ 2140226 w 2458279"/>
              <a:gd name="connsiteY63" fmla="*/ 1437909 h 2650483"/>
              <a:gd name="connsiteX64" fmla="*/ 2166731 w 2458279"/>
              <a:gd name="connsiteY64" fmla="*/ 1457787 h 2650483"/>
              <a:gd name="connsiteX65" fmla="*/ 2206487 w 2458279"/>
              <a:gd name="connsiteY65" fmla="*/ 1484291 h 2650483"/>
              <a:gd name="connsiteX66" fmla="*/ 2226365 w 2458279"/>
              <a:gd name="connsiteY66" fmla="*/ 1497543 h 2650483"/>
              <a:gd name="connsiteX67" fmla="*/ 2239618 w 2458279"/>
              <a:gd name="connsiteY67" fmla="*/ 1510796 h 2650483"/>
              <a:gd name="connsiteX68" fmla="*/ 2266122 w 2458279"/>
              <a:gd name="connsiteY68" fmla="*/ 1550552 h 2650483"/>
              <a:gd name="connsiteX69" fmla="*/ 2286000 w 2458279"/>
              <a:gd name="connsiteY69" fmla="*/ 1557178 h 2650483"/>
              <a:gd name="connsiteX70" fmla="*/ 2292626 w 2458279"/>
              <a:gd name="connsiteY70" fmla="*/ 1577056 h 2650483"/>
              <a:gd name="connsiteX71" fmla="*/ 2312505 w 2458279"/>
              <a:gd name="connsiteY71" fmla="*/ 1603561 h 2650483"/>
              <a:gd name="connsiteX72" fmla="*/ 2325757 w 2458279"/>
              <a:gd name="connsiteY72" fmla="*/ 1623439 h 2650483"/>
              <a:gd name="connsiteX73" fmla="*/ 2339009 w 2458279"/>
              <a:gd name="connsiteY73" fmla="*/ 1669822 h 2650483"/>
              <a:gd name="connsiteX74" fmla="*/ 2345635 w 2458279"/>
              <a:gd name="connsiteY74" fmla="*/ 1696326 h 2650483"/>
              <a:gd name="connsiteX75" fmla="*/ 2378765 w 2458279"/>
              <a:gd name="connsiteY75" fmla="*/ 1749335 h 2650483"/>
              <a:gd name="connsiteX76" fmla="*/ 2392018 w 2458279"/>
              <a:gd name="connsiteY76" fmla="*/ 1789091 h 2650483"/>
              <a:gd name="connsiteX77" fmla="*/ 2405270 w 2458279"/>
              <a:gd name="connsiteY77" fmla="*/ 1815596 h 2650483"/>
              <a:gd name="connsiteX78" fmla="*/ 2418522 w 2458279"/>
              <a:gd name="connsiteY78" fmla="*/ 1855352 h 2650483"/>
              <a:gd name="connsiteX79" fmla="*/ 2438400 w 2458279"/>
              <a:gd name="connsiteY79" fmla="*/ 1914987 h 2650483"/>
              <a:gd name="connsiteX80" fmla="*/ 2445026 w 2458279"/>
              <a:gd name="connsiteY80" fmla="*/ 1934865 h 2650483"/>
              <a:gd name="connsiteX81" fmla="*/ 2458279 w 2458279"/>
              <a:gd name="connsiteY81" fmla="*/ 1967996 h 2650483"/>
              <a:gd name="connsiteX82" fmla="*/ 2451652 w 2458279"/>
              <a:gd name="connsiteY82" fmla="*/ 2173404 h 2650483"/>
              <a:gd name="connsiteX83" fmla="*/ 2431774 w 2458279"/>
              <a:gd name="connsiteY83" fmla="*/ 2266169 h 2650483"/>
              <a:gd name="connsiteX84" fmla="*/ 2425148 w 2458279"/>
              <a:gd name="connsiteY84" fmla="*/ 2286048 h 2650483"/>
              <a:gd name="connsiteX85" fmla="*/ 2398644 w 2458279"/>
              <a:gd name="connsiteY85" fmla="*/ 2325804 h 2650483"/>
              <a:gd name="connsiteX86" fmla="*/ 2372139 w 2458279"/>
              <a:gd name="connsiteY86" fmla="*/ 2365561 h 2650483"/>
              <a:gd name="connsiteX87" fmla="*/ 2352261 w 2458279"/>
              <a:gd name="connsiteY87" fmla="*/ 2372187 h 2650483"/>
              <a:gd name="connsiteX88" fmla="*/ 2332383 w 2458279"/>
              <a:gd name="connsiteY88" fmla="*/ 2411943 h 2650483"/>
              <a:gd name="connsiteX89" fmla="*/ 2305879 w 2458279"/>
              <a:gd name="connsiteY89" fmla="*/ 2425196 h 2650483"/>
              <a:gd name="connsiteX90" fmla="*/ 2272748 w 2458279"/>
              <a:gd name="connsiteY90" fmla="*/ 2458326 h 2650483"/>
              <a:gd name="connsiteX91" fmla="*/ 2239618 w 2458279"/>
              <a:gd name="connsiteY91" fmla="*/ 2484830 h 2650483"/>
              <a:gd name="connsiteX92" fmla="*/ 2226365 w 2458279"/>
              <a:gd name="connsiteY92" fmla="*/ 2498083 h 2650483"/>
              <a:gd name="connsiteX93" fmla="*/ 2206487 w 2458279"/>
              <a:gd name="connsiteY93" fmla="*/ 2511335 h 2650483"/>
              <a:gd name="connsiteX94" fmla="*/ 2193235 w 2458279"/>
              <a:gd name="connsiteY94" fmla="*/ 2537839 h 2650483"/>
              <a:gd name="connsiteX95" fmla="*/ 2146852 w 2458279"/>
              <a:gd name="connsiteY95" fmla="*/ 2564343 h 2650483"/>
              <a:gd name="connsiteX96" fmla="*/ 2113722 w 2458279"/>
              <a:gd name="connsiteY96" fmla="*/ 2597474 h 2650483"/>
              <a:gd name="connsiteX97" fmla="*/ 2087218 w 2458279"/>
              <a:gd name="connsiteY97" fmla="*/ 2604100 h 2650483"/>
              <a:gd name="connsiteX98" fmla="*/ 2067339 w 2458279"/>
              <a:gd name="connsiteY98" fmla="*/ 2610726 h 2650483"/>
              <a:gd name="connsiteX99" fmla="*/ 2020957 w 2458279"/>
              <a:gd name="connsiteY99" fmla="*/ 2617352 h 2650483"/>
              <a:gd name="connsiteX100" fmla="*/ 1981200 w 2458279"/>
              <a:gd name="connsiteY100" fmla="*/ 2623978 h 2650483"/>
              <a:gd name="connsiteX101" fmla="*/ 1934818 w 2458279"/>
              <a:gd name="connsiteY101" fmla="*/ 2630604 h 2650483"/>
              <a:gd name="connsiteX102" fmla="*/ 1881809 w 2458279"/>
              <a:gd name="connsiteY102" fmla="*/ 2643856 h 2650483"/>
              <a:gd name="connsiteX103" fmla="*/ 1828800 w 2458279"/>
              <a:gd name="connsiteY103" fmla="*/ 2650483 h 2650483"/>
              <a:gd name="connsiteX104" fmla="*/ 1345096 w 2458279"/>
              <a:gd name="connsiteY104" fmla="*/ 2643856 h 2650483"/>
              <a:gd name="connsiteX105" fmla="*/ 1298713 w 2458279"/>
              <a:gd name="connsiteY105" fmla="*/ 2630604 h 2650483"/>
              <a:gd name="connsiteX106" fmla="*/ 1252331 w 2458279"/>
              <a:gd name="connsiteY106" fmla="*/ 2623978 h 2650483"/>
              <a:gd name="connsiteX107" fmla="*/ 1199322 w 2458279"/>
              <a:gd name="connsiteY107" fmla="*/ 2610726 h 2650483"/>
              <a:gd name="connsiteX108" fmla="*/ 1179444 w 2458279"/>
              <a:gd name="connsiteY108" fmla="*/ 2597474 h 2650483"/>
              <a:gd name="connsiteX109" fmla="*/ 1159565 w 2458279"/>
              <a:gd name="connsiteY109" fmla="*/ 2590848 h 2650483"/>
              <a:gd name="connsiteX110" fmla="*/ 1139687 w 2458279"/>
              <a:gd name="connsiteY110" fmla="*/ 2570969 h 2650483"/>
              <a:gd name="connsiteX111" fmla="*/ 1099931 w 2458279"/>
              <a:gd name="connsiteY111" fmla="*/ 2544465 h 2650483"/>
              <a:gd name="connsiteX112" fmla="*/ 1080052 w 2458279"/>
              <a:gd name="connsiteY112" fmla="*/ 2531213 h 2650483"/>
              <a:gd name="connsiteX113" fmla="*/ 1033670 w 2458279"/>
              <a:gd name="connsiteY113" fmla="*/ 2478204 h 2650483"/>
              <a:gd name="connsiteX114" fmla="*/ 1020418 w 2458279"/>
              <a:gd name="connsiteY114" fmla="*/ 2458326 h 2650483"/>
              <a:gd name="connsiteX115" fmla="*/ 1007165 w 2458279"/>
              <a:gd name="connsiteY115" fmla="*/ 2445074 h 2650483"/>
              <a:gd name="connsiteX116" fmla="*/ 960783 w 2458279"/>
              <a:gd name="connsiteY116" fmla="*/ 2392065 h 2650483"/>
              <a:gd name="connsiteX117" fmla="*/ 947531 w 2458279"/>
              <a:gd name="connsiteY117" fmla="*/ 2372187 h 2650483"/>
              <a:gd name="connsiteX118" fmla="*/ 914400 w 2458279"/>
              <a:gd name="connsiteY118" fmla="*/ 2339056 h 2650483"/>
              <a:gd name="connsiteX119" fmla="*/ 887896 w 2458279"/>
              <a:gd name="connsiteY119" fmla="*/ 2299300 h 2650483"/>
              <a:gd name="connsiteX120" fmla="*/ 854765 w 2458279"/>
              <a:gd name="connsiteY120" fmla="*/ 2266169 h 2650483"/>
              <a:gd name="connsiteX121" fmla="*/ 841513 w 2458279"/>
              <a:gd name="connsiteY121" fmla="*/ 2246291 h 2650483"/>
              <a:gd name="connsiteX122" fmla="*/ 815009 w 2458279"/>
              <a:gd name="connsiteY122" fmla="*/ 2233039 h 2650483"/>
              <a:gd name="connsiteX123" fmla="*/ 795131 w 2458279"/>
              <a:gd name="connsiteY123" fmla="*/ 2213161 h 2650483"/>
              <a:gd name="connsiteX124" fmla="*/ 775252 w 2458279"/>
              <a:gd name="connsiteY124" fmla="*/ 2199909 h 2650483"/>
              <a:gd name="connsiteX125" fmla="*/ 762000 w 2458279"/>
              <a:gd name="connsiteY125" fmla="*/ 2186656 h 2650483"/>
              <a:gd name="connsiteX126" fmla="*/ 742122 w 2458279"/>
              <a:gd name="connsiteY126" fmla="*/ 2180030 h 2650483"/>
              <a:gd name="connsiteX127" fmla="*/ 722244 w 2458279"/>
              <a:gd name="connsiteY127" fmla="*/ 2166778 h 2650483"/>
              <a:gd name="connsiteX128" fmla="*/ 682487 w 2458279"/>
              <a:gd name="connsiteY128" fmla="*/ 2153526 h 2650483"/>
              <a:gd name="connsiteX129" fmla="*/ 616226 w 2458279"/>
              <a:gd name="connsiteY129" fmla="*/ 2127022 h 2650483"/>
              <a:gd name="connsiteX130" fmla="*/ 596348 w 2458279"/>
              <a:gd name="connsiteY130" fmla="*/ 2120396 h 2650483"/>
              <a:gd name="connsiteX131" fmla="*/ 556592 w 2458279"/>
              <a:gd name="connsiteY131" fmla="*/ 2113769 h 2650483"/>
              <a:gd name="connsiteX132" fmla="*/ 530087 w 2458279"/>
              <a:gd name="connsiteY132" fmla="*/ 2107143 h 2650483"/>
              <a:gd name="connsiteX133" fmla="*/ 496957 w 2458279"/>
              <a:gd name="connsiteY133" fmla="*/ 2100517 h 2650483"/>
              <a:gd name="connsiteX134" fmla="*/ 477079 w 2458279"/>
              <a:gd name="connsiteY134" fmla="*/ 2087265 h 2650483"/>
              <a:gd name="connsiteX135" fmla="*/ 437322 w 2458279"/>
              <a:gd name="connsiteY135" fmla="*/ 2074013 h 2650483"/>
              <a:gd name="connsiteX136" fmla="*/ 404192 w 2458279"/>
              <a:gd name="connsiteY136" fmla="*/ 2047509 h 2650483"/>
              <a:gd name="connsiteX137" fmla="*/ 390939 w 2458279"/>
              <a:gd name="connsiteY137" fmla="*/ 2034256 h 2650483"/>
              <a:gd name="connsiteX138" fmla="*/ 331305 w 2458279"/>
              <a:gd name="connsiteY138" fmla="*/ 2001126 h 2650483"/>
              <a:gd name="connsiteX139" fmla="*/ 284922 w 2458279"/>
              <a:gd name="connsiteY139" fmla="*/ 1974622 h 2650483"/>
              <a:gd name="connsiteX140" fmla="*/ 245165 w 2458279"/>
              <a:gd name="connsiteY140" fmla="*/ 1954743 h 2650483"/>
              <a:gd name="connsiteX141" fmla="*/ 225287 w 2458279"/>
              <a:gd name="connsiteY141" fmla="*/ 1941491 h 2650483"/>
              <a:gd name="connsiteX142" fmla="*/ 198783 w 2458279"/>
              <a:gd name="connsiteY142" fmla="*/ 1914987 h 2650483"/>
              <a:gd name="connsiteX143" fmla="*/ 185531 w 2458279"/>
              <a:gd name="connsiteY143" fmla="*/ 1895109 h 2650483"/>
              <a:gd name="connsiteX144" fmla="*/ 178905 w 2458279"/>
              <a:gd name="connsiteY144" fmla="*/ 1875230 h 2650483"/>
              <a:gd name="connsiteX145" fmla="*/ 145774 w 2458279"/>
              <a:gd name="connsiteY145" fmla="*/ 1842100 h 2650483"/>
              <a:gd name="connsiteX146" fmla="*/ 132522 w 2458279"/>
              <a:gd name="connsiteY146" fmla="*/ 1822222 h 2650483"/>
              <a:gd name="connsiteX147" fmla="*/ 112644 w 2458279"/>
              <a:gd name="connsiteY147" fmla="*/ 1782465 h 2650483"/>
              <a:gd name="connsiteX148" fmla="*/ 106018 w 2458279"/>
              <a:gd name="connsiteY148" fmla="*/ 1762587 h 2650483"/>
              <a:gd name="connsiteX149" fmla="*/ 86139 w 2458279"/>
              <a:gd name="connsiteY149" fmla="*/ 1749335 h 2650483"/>
              <a:gd name="connsiteX150" fmla="*/ 66261 w 2458279"/>
              <a:gd name="connsiteY150" fmla="*/ 1709578 h 2650483"/>
              <a:gd name="connsiteX151" fmla="*/ 53009 w 2458279"/>
              <a:gd name="connsiteY151" fmla="*/ 1689700 h 2650483"/>
              <a:gd name="connsiteX152" fmla="*/ 46383 w 2458279"/>
              <a:gd name="connsiteY152" fmla="*/ 1669822 h 2650483"/>
              <a:gd name="connsiteX153" fmla="*/ 19879 w 2458279"/>
              <a:gd name="connsiteY153" fmla="*/ 1630065 h 2650483"/>
              <a:gd name="connsiteX154" fmla="*/ 13252 w 2458279"/>
              <a:gd name="connsiteY154" fmla="*/ 1603561 h 2650483"/>
              <a:gd name="connsiteX155" fmla="*/ 0 w 2458279"/>
              <a:gd name="connsiteY155" fmla="*/ 1563804 h 2650483"/>
              <a:gd name="connsiteX156" fmla="*/ 6626 w 2458279"/>
              <a:gd name="connsiteY156" fmla="*/ 1378274 h 2650483"/>
              <a:gd name="connsiteX157" fmla="*/ 19879 w 2458279"/>
              <a:gd name="connsiteY157" fmla="*/ 1338517 h 2650483"/>
              <a:gd name="connsiteX158" fmla="*/ 26505 w 2458279"/>
              <a:gd name="connsiteY158" fmla="*/ 1318639 h 2650483"/>
              <a:gd name="connsiteX159" fmla="*/ 53009 w 2458279"/>
              <a:gd name="connsiteY159" fmla="*/ 1272256 h 2650483"/>
              <a:gd name="connsiteX160" fmla="*/ 72887 w 2458279"/>
              <a:gd name="connsiteY160" fmla="*/ 1205996 h 2650483"/>
              <a:gd name="connsiteX161" fmla="*/ 86139 w 2458279"/>
              <a:gd name="connsiteY161" fmla="*/ 1166239 h 2650483"/>
              <a:gd name="connsiteX162" fmla="*/ 99392 w 2458279"/>
              <a:gd name="connsiteY162" fmla="*/ 1152987 h 2650483"/>
              <a:gd name="connsiteX163" fmla="*/ 106018 w 2458279"/>
              <a:gd name="connsiteY163" fmla="*/ 1133109 h 2650483"/>
              <a:gd name="connsiteX164" fmla="*/ 119270 w 2458279"/>
              <a:gd name="connsiteY164" fmla="*/ 1086726 h 2650483"/>
              <a:gd name="connsiteX165" fmla="*/ 132522 w 2458279"/>
              <a:gd name="connsiteY165" fmla="*/ 1066848 h 2650483"/>
              <a:gd name="connsiteX166" fmla="*/ 139148 w 2458279"/>
              <a:gd name="connsiteY166" fmla="*/ 1046969 h 2650483"/>
              <a:gd name="connsiteX167" fmla="*/ 159026 w 2458279"/>
              <a:gd name="connsiteY167" fmla="*/ 1033717 h 2650483"/>
              <a:gd name="connsiteX168" fmla="*/ 172279 w 2458279"/>
              <a:gd name="connsiteY168" fmla="*/ 1013839 h 2650483"/>
              <a:gd name="connsiteX169" fmla="*/ 205409 w 2458279"/>
              <a:gd name="connsiteY169" fmla="*/ 974083 h 2650483"/>
              <a:gd name="connsiteX170" fmla="*/ 218661 w 2458279"/>
              <a:gd name="connsiteY170" fmla="*/ 960830 h 2650483"/>
              <a:gd name="connsiteX171" fmla="*/ 278296 w 2458279"/>
              <a:gd name="connsiteY171" fmla="*/ 914448 h 2650483"/>
              <a:gd name="connsiteX172" fmla="*/ 291548 w 2458279"/>
              <a:gd name="connsiteY172" fmla="*/ 887943 h 2650483"/>
              <a:gd name="connsiteX173" fmla="*/ 298174 w 2458279"/>
              <a:gd name="connsiteY173" fmla="*/ 868065 h 2650483"/>
              <a:gd name="connsiteX174" fmla="*/ 318052 w 2458279"/>
              <a:gd name="connsiteY174" fmla="*/ 854813 h 2650483"/>
              <a:gd name="connsiteX175" fmla="*/ 324679 w 2458279"/>
              <a:gd name="connsiteY175" fmla="*/ 828309 h 265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2458279" h="2650483">
                <a:moveTo>
                  <a:pt x="324679" y="828309"/>
                </a:moveTo>
                <a:cubicBezTo>
                  <a:pt x="323575" y="805118"/>
                  <a:pt x="316773" y="753092"/>
                  <a:pt x="311426" y="715665"/>
                </a:cubicBezTo>
                <a:cubicBezTo>
                  <a:pt x="310138" y="706650"/>
                  <a:pt x="304800" y="698268"/>
                  <a:pt x="304800" y="689161"/>
                </a:cubicBezTo>
                <a:cubicBezTo>
                  <a:pt x="304800" y="602993"/>
                  <a:pt x="307327" y="516813"/>
                  <a:pt x="311426" y="430743"/>
                </a:cubicBezTo>
                <a:cubicBezTo>
                  <a:pt x="311758" y="423766"/>
                  <a:pt x="314660" y="416970"/>
                  <a:pt x="318052" y="410865"/>
                </a:cubicBezTo>
                <a:cubicBezTo>
                  <a:pt x="325787" y="396942"/>
                  <a:pt x="344557" y="371109"/>
                  <a:pt x="344557" y="371109"/>
                </a:cubicBezTo>
                <a:cubicBezTo>
                  <a:pt x="346766" y="364483"/>
                  <a:pt x="348059" y="357477"/>
                  <a:pt x="351183" y="351230"/>
                </a:cubicBezTo>
                <a:cubicBezTo>
                  <a:pt x="358628" y="336339"/>
                  <a:pt x="371753" y="321940"/>
                  <a:pt x="384313" y="311474"/>
                </a:cubicBezTo>
                <a:cubicBezTo>
                  <a:pt x="390431" y="306376"/>
                  <a:pt x="397566" y="302639"/>
                  <a:pt x="404192" y="298222"/>
                </a:cubicBezTo>
                <a:cubicBezTo>
                  <a:pt x="408609" y="291596"/>
                  <a:pt x="412346" y="284461"/>
                  <a:pt x="417444" y="278343"/>
                </a:cubicBezTo>
                <a:cubicBezTo>
                  <a:pt x="423443" y="271144"/>
                  <a:pt x="432124" y="266262"/>
                  <a:pt x="437322" y="258465"/>
                </a:cubicBezTo>
                <a:cubicBezTo>
                  <a:pt x="469851" y="209671"/>
                  <a:pt x="413411" y="268754"/>
                  <a:pt x="457200" y="218709"/>
                </a:cubicBezTo>
                <a:cubicBezTo>
                  <a:pt x="467485" y="206955"/>
                  <a:pt x="479287" y="196622"/>
                  <a:pt x="490331" y="185578"/>
                </a:cubicBezTo>
                <a:cubicBezTo>
                  <a:pt x="496957" y="178952"/>
                  <a:pt x="501828" y="169891"/>
                  <a:pt x="510209" y="165700"/>
                </a:cubicBezTo>
                <a:cubicBezTo>
                  <a:pt x="542960" y="149324"/>
                  <a:pt x="527342" y="155571"/>
                  <a:pt x="556592" y="145822"/>
                </a:cubicBezTo>
                <a:cubicBezTo>
                  <a:pt x="561009" y="141404"/>
                  <a:pt x="564966" y="136472"/>
                  <a:pt x="569844" y="132569"/>
                </a:cubicBezTo>
                <a:cubicBezTo>
                  <a:pt x="576062" y="127594"/>
                  <a:pt x="584091" y="124948"/>
                  <a:pt x="589722" y="119317"/>
                </a:cubicBezTo>
                <a:cubicBezTo>
                  <a:pt x="618779" y="90260"/>
                  <a:pt x="584862" y="106696"/>
                  <a:pt x="622852" y="79561"/>
                </a:cubicBezTo>
                <a:cubicBezTo>
                  <a:pt x="637180" y="69327"/>
                  <a:pt x="653014" y="65090"/>
                  <a:pt x="669235" y="59683"/>
                </a:cubicBezTo>
                <a:cubicBezTo>
                  <a:pt x="726192" y="21709"/>
                  <a:pt x="654134" y="67232"/>
                  <a:pt x="708992" y="39804"/>
                </a:cubicBezTo>
                <a:cubicBezTo>
                  <a:pt x="716115" y="36243"/>
                  <a:pt x="721550" y="29689"/>
                  <a:pt x="728870" y="26552"/>
                </a:cubicBezTo>
                <a:cubicBezTo>
                  <a:pt x="748955" y="17944"/>
                  <a:pt x="803038" y="14630"/>
                  <a:pt x="815009" y="13300"/>
                </a:cubicBezTo>
                <a:cubicBezTo>
                  <a:pt x="859482" y="-1524"/>
                  <a:pt x="849291" y="48"/>
                  <a:pt x="927652" y="48"/>
                </a:cubicBezTo>
                <a:cubicBezTo>
                  <a:pt x="1119821" y="48"/>
                  <a:pt x="1311965" y="4465"/>
                  <a:pt x="1504122" y="6674"/>
                </a:cubicBezTo>
                <a:cubicBezTo>
                  <a:pt x="1512613" y="8797"/>
                  <a:pt x="1541000" y="15174"/>
                  <a:pt x="1550505" y="19926"/>
                </a:cubicBezTo>
                <a:cubicBezTo>
                  <a:pt x="1557628" y="23487"/>
                  <a:pt x="1563106" y="29944"/>
                  <a:pt x="1570383" y="33178"/>
                </a:cubicBezTo>
                <a:cubicBezTo>
                  <a:pt x="1591125" y="42397"/>
                  <a:pt x="1614616" y="47549"/>
                  <a:pt x="1636644" y="53056"/>
                </a:cubicBezTo>
                <a:cubicBezTo>
                  <a:pt x="1689657" y="88400"/>
                  <a:pt x="1625596" y="42009"/>
                  <a:pt x="1669774" y="86187"/>
                </a:cubicBezTo>
                <a:cubicBezTo>
                  <a:pt x="1675405" y="91818"/>
                  <a:pt x="1683026" y="95022"/>
                  <a:pt x="1689652" y="99439"/>
                </a:cubicBezTo>
                <a:cubicBezTo>
                  <a:pt x="1721355" y="146993"/>
                  <a:pt x="1704895" y="127934"/>
                  <a:pt x="1736035" y="159074"/>
                </a:cubicBezTo>
                <a:cubicBezTo>
                  <a:pt x="1740452" y="172326"/>
                  <a:pt x="1741538" y="187207"/>
                  <a:pt x="1749287" y="198830"/>
                </a:cubicBezTo>
                <a:lnTo>
                  <a:pt x="1775792" y="238587"/>
                </a:lnTo>
                <a:cubicBezTo>
                  <a:pt x="1796481" y="300653"/>
                  <a:pt x="1762588" y="208853"/>
                  <a:pt x="1802296" y="278343"/>
                </a:cubicBezTo>
                <a:cubicBezTo>
                  <a:pt x="1828627" y="324423"/>
                  <a:pt x="1785803" y="289435"/>
                  <a:pt x="1828800" y="318100"/>
                </a:cubicBezTo>
                <a:cubicBezTo>
                  <a:pt x="1862069" y="368004"/>
                  <a:pt x="1823006" y="304580"/>
                  <a:pt x="1848679" y="364483"/>
                </a:cubicBezTo>
                <a:cubicBezTo>
                  <a:pt x="1855598" y="380627"/>
                  <a:pt x="1869868" y="392298"/>
                  <a:pt x="1881809" y="404239"/>
                </a:cubicBezTo>
                <a:cubicBezTo>
                  <a:pt x="1895599" y="459398"/>
                  <a:pt x="1878808" y="404863"/>
                  <a:pt x="1901687" y="450622"/>
                </a:cubicBezTo>
                <a:cubicBezTo>
                  <a:pt x="1906440" y="460128"/>
                  <a:pt x="1912816" y="488511"/>
                  <a:pt x="1914939" y="497004"/>
                </a:cubicBezTo>
                <a:cubicBezTo>
                  <a:pt x="1912730" y="547804"/>
                  <a:pt x="1911214" y="598639"/>
                  <a:pt x="1908313" y="649404"/>
                </a:cubicBezTo>
                <a:cubicBezTo>
                  <a:pt x="1907101" y="670616"/>
                  <a:pt x="1906025" y="726185"/>
                  <a:pt x="1895061" y="755422"/>
                </a:cubicBezTo>
                <a:cubicBezTo>
                  <a:pt x="1891593" y="764671"/>
                  <a:pt x="1887550" y="773888"/>
                  <a:pt x="1881809" y="781926"/>
                </a:cubicBezTo>
                <a:cubicBezTo>
                  <a:pt x="1876362" y="789551"/>
                  <a:pt x="1868557" y="795178"/>
                  <a:pt x="1861931" y="801804"/>
                </a:cubicBezTo>
                <a:cubicBezTo>
                  <a:pt x="1846161" y="849116"/>
                  <a:pt x="1860302" y="833813"/>
                  <a:pt x="1828800" y="854813"/>
                </a:cubicBezTo>
                <a:cubicBezTo>
                  <a:pt x="1822174" y="865856"/>
                  <a:pt x="1816407" y="877463"/>
                  <a:pt x="1808922" y="887943"/>
                </a:cubicBezTo>
                <a:cubicBezTo>
                  <a:pt x="1805291" y="893027"/>
                  <a:pt x="1799573" y="896318"/>
                  <a:pt x="1795670" y="901196"/>
                </a:cubicBezTo>
                <a:cubicBezTo>
                  <a:pt x="1790695" y="907414"/>
                  <a:pt x="1787393" y="914856"/>
                  <a:pt x="1782418" y="921074"/>
                </a:cubicBezTo>
                <a:cubicBezTo>
                  <a:pt x="1778515" y="925952"/>
                  <a:pt x="1773068" y="929448"/>
                  <a:pt x="1769165" y="934326"/>
                </a:cubicBezTo>
                <a:cubicBezTo>
                  <a:pt x="1764190" y="940544"/>
                  <a:pt x="1760542" y="947724"/>
                  <a:pt x="1755913" y="954204"/>
                </a:cubicBezTo>
                <a:cubicBezTo>
                  <a:pt x="1749494" y="963191"/>
                  <a:pt x="1742661" y="971874"/>
                  <a:pt x="1736035" y="980709"/>
                </a:cubicBezTo>
                <a:lnTo>
                  <a:pt x="1716157" y="1040343"/>
                </a:lnTo>
                <a:lnTo>
                  <a:pt x="1709531" y="1060222"/>
                </a:lnTo>
                <a:cubicBezTo>
                  <a:pt x="1712146" y="1109916"/>
                  <a:pt x="1712010" y="1178633"/>
                  <a:pt x="1722783" y="1232500"/>
                </a:cubicBezTo>
                <a:cubicBezTo>
                  <a:pt x="1724153" y="1239349"/>
                  <a:pt x="1725046" y="1246924"/>
                  <a:pt x="1729409" y="1252378"/>
                </a:cubicBezTo>
                <a:cubicBezTo>
                  <a:pt x="1734384" y="1258596"/>
                  <a:pt x="1742661" y="1261213"/>
                  <a:pt x="1749287" y="1265630"/>
                </a:cubicBezTo>
                <a:cubicBezTo>
                  <a:pt x="1753652" y="1278725"/>
                  <a:pt x="1757488" y="1296045"/>
                  <a:pt x="1769165" y="1305387"/>
                </a:cubicBezTo>
                <a:cubicBezTo>
                  <a:pt x="1774619" y="1309750"/>
                  <a:pt x="1782418" y="1309804"/>
                  <a:pt x="1789044" y="1312013"/>
                </a:cubicBezTo>
                <a:cubicBezTo>
                  <a:pt x="1795670" y="1316430"/>
                  <a:pt x="1802876" y="1320082"/>
                  <a:pt x="1808922" y="1325265"/>
                </a:cubicBezTo>
                <a:cubicBezTo>
                  <a:pt x="1818408" y="1333396"/>
                  <a:pt x="1823765" y="1347284"/>
                  <a:pt x="1835426" y="1351769"/>
                </a:cubicBezTo>
                <a:cubicBezTo>
                  <a:pt x="1854094" y="1358949"/>
                  <a:pt x="1875183" y="1356187"/>
                  <a:pt x="1895061" y="1358396"/>
                </a:cubicBezTo>
                <a:cubicBezTo>
                  <a:pt x="1910522" y="1362813"/>
                  <a:pt x="1925640" y="1368685"/>
                  <a:pt x="1941444" y="1371648"/>
                </a:cubicBezTo>
                <a:cubicBezTo>
                  <a:pt x="1961102" y="1375334"/>
                  <a:pt x="1981215" y="1375937"/>
                  <a:pt x="2001079" y="1378274"/>
                </a:cubicBezTo>
                <a:cubicBezTo>
                  <a:pt x="2059676" y="1385168"/>
                  <a:pt x="2038575" y="1381022"/>
                  <a:pt x="2080592" y="1391526"/>
                </a:cubicBezTo>
                <a:cubicBezTo>
                  <a:pt x="2124006" y="1434940"/>
                  <a:pt x="2074642" y="1389767"/>
                  <a:pt x="2126974" y="1424656"/>
                </a:cubicBezTo>
                <a:cubicBezTo>
                  <a:pt x="2132172" y="1428121"/>
                  <a:pt x="2135427" y="1433910"/>
                  <a:pt x="2140226" y="1437909"/>
                </a:cubicBezTo>
                <a:cubicBezTo>
                  <a:pt x="2148710" y="1444979"/>
                  <a:pt x="2157684" y="1451454"/>
                  <a:pt x="2166731" y="1457787"/>
                </a:cubicBezTo>
                <a:cubicBezTo>
                  <a:pt x="2179779" y="1466920"/>
                  <a:pt x="2193235" y="1475456"/>
                  <a:pt x="2206487" y="1484291"/>
                </a:cubicBezTo>
                <a:cubicBezTo>
                  <a:pt x="2213113" y="1488708"/>
                  <a:pt x="2220734" y="1491912"/>
                  <a:pt x="2226365" y="1497543"/>
                </a:cubicBezTo>
                <a:cubicBezTo>
                  <a:pt x="2230783" y="1501961"/>
                  <a:pt x="2235869" y="1505798"/>
                  <a:pt x="2239618" y="1510796"/>
                </a:cubicBezTo>
                <a:cubicBezTo>
                  <a:pt x="2249174" y="1523538"/>
                  <a:pt x="2251012" y="1545515"/>
                  <a:pt x="2266122" y="1550552"/>
                </a:cubicBezTo>
                <a:lnTo>
                  <a:pt x="2286000" y="1557178"/>
                </a:lnTo>
                <a:cubicBezTo>
                  <a:pt x="2288209" y="1563804"/>
                  <a:pt x="2289161" y="1570992"/>
                  <a:pt x="2292626" y="1577056"/>
                </a:cubicBezTo>
                <a:cubicBezTo>
                  <a:pt x="2298105" y="1586645"/>
                  <a:pt x="2306086" y="1594574"/>
                  <a:pt x="2312505" y="1603561"/>
                </a:cubicBezTo>
                <a:cubicBezTo>
                  <a:pt x="2317134" y="1610041"/>
                  <a:pt x="2321340" y="1616813"/>
                  <a:pt x="2325757" y="1623439"/>
                </a:cubicBezTo>
                <a:cubicBezTo>
                  <a:pt x="2346470" y="1706292"/>
                  <a:pt x="2319998" y="1603281"/>
                  <a:pt x="2339009" y="1669822"/>
                </a:cubicBezTo>
                <a:cubicBezTo>
                  <a:pt x="2341511" y="1678578"/>
                  <a:pt x="2341562" y="1688181"/>
                  <a:pt x="2345635" y="1696326"/>
                </a:cubicBezTo>
                <a:cubicBezTo>
                  <a:pt x="2385516" y="1776087"/>
                  <a:pt x="2347984" y="1672384"/>
                  <a:pt x="2378765" y="1749335"/>
                </a:cubicBezTo>
                <a:cubicBezTo>
                  <a:pt x="2383953" y="1762305"/>
                  <a:pt x="2385771" y="1776597"/>
                  <a:pt x="2392018" y="1789091"/>
                </a:cubicBezTo>
                <a:cubicBezTo>
                  <a:pt x="2396435" y="1797926"/>
                  <a:pt x="2401602" y="1806425"/>
                  <a:pt x="2405270" y="1815596"/>
                </a:cubicBezTo>
                <a:cubicBezTo>
                  <a:pt x="2410458" y="1828566"/>
                  <a:pt x="2414105" y="1842100"/>
                  <a:pt x="2418522" y="1855352"/>
                </a:cubicBezTo>
                <a:lnTo>
                  <a:pt x="2438400" y="1914987"/>
                </a:lnTo>
                <a:cubicBezTo>
                  <a:pt x="2440609" y="1921613"/>
                  <a:pt x="2442432" y="1928380"/>
                  <a:pt x="2445026" y="1934865"/>
                </a:cubicBezTo>
                <a:lnTo>
                  <a:pt x="2458279" y="1967996"/>
                </a:lnTo>
                <a:cubicBezTo>
                  <a:pt x="2456070" y="2036465"/>
                  <a:pt x="2455161" y="2104989"/>
                  <a:pt x="2451652" y="2173404"/>
                </a:cubicBezTo>
                <a:cubicBezTo>
                  <a:pt x="2449119" y="2222799"/>
                  <a:pt x="2446087" y="2223228"/>
                  <a:pt x="2431774" y="2266169"/>
                </a:cubicBezTo>
                <a:cubicBezTo>
                  <a:pt x="2429565" y="2272795"/>
                  <a:pt x="2429022" y="2280236"/>
                  <a:pt x="2425148" y="2286048"/>
                </a:cubicBezTo>
                <a:cubicBezTo>
                  <a:pt x="2416313" y="2299300"/>
                  <a:pt x="2405767" y="2311558"/>
                  <a:pt x="2398644" y="2325804"/>
                </a:cubicBezTo>
                <a:cubicBezTo>
                  <a:pt x="2391739" y="2339615"/>
                  <a:pt x="2386596" y="2356887"/>
                  <a:pt x="2372139" y="2365561"/>
                </a:cubicBezTo>
                <a:cubicBezTo>
                  <a:pt x="2366150" y="2369154"/>
                  <a:pt x="2358887" y="2369978"/>
                  <a:pt x="2352261" y="2372187"/>
                </a:cubicBezTo>
                <a:cubicBezTo>
                  <a:pt x="2347738" y="2385755"/>
                  <a:pt x="2344240" y="2402062"/>
                  <a:pt x="2332383" y="2411943"/>
                </a:cubicBezTo>
                <a:cubicBezTo>
                  <a:pt x="2324795" y="2418267"/>
                  <a:pt x="2313676" y="2419132"/>
                  <a:pt x="2305879" y="2425196"/>
                </a:cubicBezTo>
                <a:cubicBezTo>
                  <a:pt x="2293551" y="2434784"/>
                  <a:pt x="2284944" y="2448570"/>
                  <a:pt x="2272748" y="2458326"/>
                </a:cubicBezTo>
                <a:cubicBezTo>
                  <a:pt x="2261705" y="2467161"/>
                  <a:pt x="2250356" y="2475626"/>
                  <a:pt x="2239618" y="2484830"/>
                </a:cubicBezTo>
                <a:cubicBezTo>
                  <a:pt x="2234875" y="2488896"/>
                  <a:pt x="2231243" y="2494180"/>
                  <a:pt x="2226365" y="2498083"/>
                </a:cubicBezTo>
                <a:cubicBezTo>
                  <a:pt x="2220147" y="2503058"/>
                  <a:pt x="2213113" y="2506918"/>
                  <a:pt x="2206487" y="2511335"/>
                </a:cubicBezTo>
                <a:cubicBezTo>
                  <a:pt x="2202070" y="2520170"/>
                  <a:pt x="2199558" y="2530251"/>
                  <a:pt x="2193235" y="2537839"/>
                </a:cubicBezTo>
                <a:cubicBezTo>
                  <a:pt x="2186545" y="2545867"/>
                  <a:pt x="2153927" y="2560805"/>
                  <a:pt x="2146852" y="2564343"/>
                </a:cubicBezTo>
                <a:cubicBezTo>
                  <a:pt x="2135809" y="2575387"/>
                  <a:pt x="2128874" y="2593686"/>
                  <a:pt x="2113722" y="2597474"/>
                </a:cubicBezTo>
                <a:cubicBezTo>
                  <a:pt x="2104887" y="2599683"/>
                  <a:pt x="2095974" y="2601598"/>
                  <a:pt x="2087218" y="2604100"/>
                </a:cubicBezTo>
                <a:cubicBezTo>
                  <a:pt x="2080502" y="2606019"/>
                  <a:pt x="2074188" y="2609356"/>
                  <a:pt x="2067339" y="2610726"/>
                </a:cubicBezTo>
                <a:cubicBezTo>
                  <a:pt x="2052025" y="2613789"/>
                  <a:pt x="2036393" y="2614977"/>
                  <a:pt x="2020957" y="2617352"/>
                </a:cubicBezTo>
                <a:cubicBezTo>
                  <a:pt x="2007678" y="2619395"/>
                  <a:pt x="1994479" y="2621935"/>
                  <a:pt x="1981200" y="2623978"/>
                </a:cubicBezTo>
                <a:cubicBezTo>
                  <a:pt x="1965764" y="2626353"/>
                  <a:pt x="1950132" y="2627541"/>
                  <a:pt x="1934818" y="2630604"/>
                </a:cubicBezTo>
                <a:cubicBezTo>
                  <a:pt x="1916958" y="2634176"/>
                  <a:pt x="1899710" y="2640499"/>
                  <a:pt x="1881809" y="2643856"/>
                </a:cubicBezTo>
                <a:cubicBezTo>
                  <a:pt x="1864307" y="2647138"/>
                  <a:pt x="1846470" y="2648274"/>
                  <a:pt x="1828800" y="2650483"/>
                </a:cubicBezTo>
                <a:cubicBezTo>
                  <a:pt x="1667565" y="2648274"/>
                  <a:pt x="1506233" y="2649899"/>
                  <a:pt x="1345096" y="2643856"/>
                </a:cubicBezTo>
                <a:cubicBezTo>
                  <a:pt x="1329028" y="2643253"/>
                  <a:pt x="1314436" y="2633973"/>
                  <a:pt x="1298713" y="2630604"/>
                </a:cubicBezTo>
                <a:cubicBezTo>
                  <a:pt x="1283442" y="2627332"/>
                  <a:pt x="1267645" y="2627041"/>
                  <a:pt x="1252331" y="2623978"/>
                </a:cubicBezTo>
                <a:cubicBezTo>
                  <a:pt x="1234471" y="2620406"/>
                  <a:pt x="1199322" y="2610726"/>
                  <a:pt x="1199322" y="2610726"/>
                </a:cubicBezTo>
                <a:cubicBezTo>
                  <a:pt x="1192696" y="2606309"/>
                  <a:pt x="1186567" y="2601035"/>
                  <a:pt x="1179444" y="2597474"/>
                </a:cubicBezTo>
                <a:cubicBezTo>
                  <a:pt x="1173197" y="2594350"/>
                  <a:pt x="1165377" y="2594722"/>
                  <a:pt x="1159565" y="2590848"/>
                </a:cubicBezTo>
                <a:cubicBezTo>
                  <a:pt x="1151768" y="2585650"/>
                  <a:pt x="1147084" y="2576722"/>
                  <a:pt x="1139687" y="2570969"/>
                </a:cubicBezTo>
                <a:cubicBezTo>
                  <a:pt x="1127115" y="2561191"/>
                  <a:pt x="1113183" y="2553300"/>
                  <a:pt x="1099931" y="2544465"/>
                </a:cubicBezTo>
                <a:lnTo>
                  <a:pt x="1080052" y="2531213"/>
                </a:lnTo>
                <a:cubicBezTo>
                  <a:pt x="1049131" y="2484830"/>
                  <a:pt x="1066800" y="2500291"/>
                  <a:pt x="1033670" y="2478204"/>
                </a:cubicBezTo>
                <a:cubicBezTo>
                  <a:pt x="1029253" y="2471578"/>
                  <a:pt x="1025393" y="2464544"/>
                  <a:pt x="1020418" y="2458326"/>
                </a:cubicBezTo>
                <a:cubicBezTo>
                  <a:pt x="1016515" y="2453448"/>
                  <a:pt x="1010913" y="2450072"/>
                  <a:pt x="1007165" y="2445074"/>
                </a:cubicBezTo>
                <a:cubicBezTo>
                  <a:pt x="968511" y="2393536"/>
                  <a:pt x="997779" y="2416729"/>
                  <a:pt x="960783" y="2392065"/>
                </a:cubicBezTo>
                <a:cubicBezTo>
                  <a:pt x="956366" y="2385439"/>
                  <a:pt x="952775" y="2378180"/>
                  <a:pt x="947531" y="2372187"/>
                </a:cubicBezTo>
                <a:cubicBezTo>
                  <a:pt x="937246" y="2360433"/>
                  <a:pt x="923063" y="2352051"/>
                  <a:pt x="914400" y="2339056"/>
                </a:cubicBezTo>
                <a:cubicBezTo>
                  <a:pt x="905565" y="2325804"/>
                  <a:pt x="899158" y="2310562"/>
                  <a:pt x="887896" y="2299300"/>
                </a:cubicBezTo>
                <a:cubicBezTo>
                  <a:pt x="876852" y="2288256"/>
                  <a:pt x="863428" y="2279164"/>
                  <a:pt x="854765" y="2266169"/>
                </a:cubicBezTo>
                <a:cubicBezTo>
                  <a:pt x="850348" y="2259543"/>
                  <a:pt x="847631" y="2251389"/>
                  <a:pt x="841513" y="2246291"/>
                </a:cubicBezTo>
                <a:cubicBezTo>
                  <a:pt x="833925" y="2239968"/>
                  <a:pt x="823047" y="2238780"/>
                  <a:pt x="815009" y="2233039"/>
                </a:cubicBezTo>
                <a:cubicBezTo>
                  <a:pt x="807384" y="2227592"/>
                  <a:pt x="802330" y="2219160"/>
                  <a:pt x="795131" y="2213161"/>
                </a:cubicBezTo>
                <a:cubicBezTo>
                  <a:pt x="789013" y="2208063"/>
                  <a:pt x="781471" y="2204884"/>
                  <a:pt x="775252" y="2199909"/>
                </a:cubicBezTo>
                <a:cubicBezTo>
                  <a:pt x="770374" y="2196006"/>
                  <a:pt x="767357" y="2189870"/>
                  <a:pt x="762000" y="2186656"/>
                </a:cubicBezTo>
                <a:cubicBezTo>
                  <a:pt x="756011" y="2183062"/>
                  <a:pt x="748369" y="2183154"/>
                  <a:pt x="742122" y="2180030"/>
                </a:cubicBezTo>
                <a:cubicBezTo>
                  <a:pt x="734999" y="2176469"/>
                  <a:pt x="729521" y="2170012"/>
                  <a:pt x="722244" y="2166778"/>
                </a:cubicBezTo>
                <a:cubicBezTo>
                  <a:pt x="709479" y="2161105"/>
                  <a:pt x="694981" y="2159773"/>
                  <a:pt x="682487" y="2153526"/>
                </a:cubicBezTo>
                <a:cubicBezTo>
                  <a:pt x="643488" y="2134027"/>
                  <a:pt x="665354" y="2143398"/>
                  <a:pt x="616226" y="2127022"/>
                </a:cubicBezTo>
                <a:cubicBezTo>
                  <a:pt x="609600" y="2124813"/>
                  <a:pt x="603237" y="2121544"/>
                  <a:pt x="596348" y="2120396"/>
                </a:cubicBezTo>
                <a:cubicBezTo>
                  <a:pt x="583096" y="2118187"/>
                  <a:pt x="569766" y="2116404"/>
                  <a:pt x="556592" y="2113769"/>
                </a:cubicBezTo>
                <a:cubicBezTo>
                  <a:pt x="547662" y="2111983"/>
                  <a:pt x="538977" y="2109119"/>
                  <a:pt x="530087" y="2107143"/>
                </a:cubicBezTo>
                <a:cubicBezTo>
                  <a:pt x="519093" y="2104700"/>
                  <a:pt x="508000" y="2102726"/>
                  <a:pt x="496957" y="2100517"/>
                </a:cubicBezTo>
                <a:cubicBezTo>
                  <a:pt x="490331" y="2096100"/>
                  <a:pt x="484356" y="2090499"/>
                  <a:pt x="477079" y="2087265"/>
                </a:cubicBezTo>
                <a:cubicBezTo>
                  <a:pt x="464314" y="2081592"/>
                  <a:pt x="437322" y="2074013"/>
                  <a:pt x="437322" y="2074013"/>
                </a:cubicBezTo>
                <a:cubicBezTo>
                  <a:pt x="410928" y="2034421"/>
                  <a:pt x="439754" y="2068846"/>
                  <a:pt x="404192" y="2047509"/>
                </a:cubicBezTo>
                <a:cubicBezTo>
                  <a:pt x="398835" y="2044295"/>
                  <a:pt x="395937" y="2038005"/>
                  <a:pt x="390939" y="2034256"/>
                </a:cubicBezTo>
                <a:cubicBezTo>
                  <a:pt x="354486" y="2006916"/>
                  <a:pt x="362296" y="2011456"/>
                  <a:pt x="331305" y="2001126"/>
                </a:cubicBezTo>
                <a:cubicBezTo>
                  <a:pt x="267203" y="1953051"/>
                  <a:pt x="335521" y="1999923"/>
                  <a:pt x="284922" y="1974622"/>
                </a:cubicBezTo>
                <a:cubicBezTo>
                  <a:pt x="233546" y="1948932"/>
                  <a:pt x="295128" y="1971397"/>
                  <a:pt x="245165" y="1954743"/>
                </a:cubicBezTo>
                <a:cubicBezTo>
                  <a:pt x="238539" y="1950326"/>
                  <a:pt x="230262" y="1947709"/>
                  <a:pt x="225287" y="1941491"/>
                </a:cubicBezTo>
                <a:cubicBezTo>
                  <a:pt x="199586" y="1909365"/>
                  <a:pt x="242153" y="1929444"/>
                  <a:pt x="198783" y="1914987"/>
                </a:cubicBezTo>
                <a:cubicBezTo>
                  <a:pt x="194366" y="1908361"/>
                  <a:pt x="189092" y="1902232"/>
                  <a:pt x="185531" y="1895109"/>
                </a:cubicBezTo>
                <a:cubicBezTo>
                  <a:pt x="182407" y="1888862"/>
                  <a:pt x="183096" y="1880818"/>
                  <a:pt x="178905" y="1875230"/>
                </a:cubicBezTo>
                <a:cubicBezTo>
                  <a:pt x="169534" y="1862736"/>
                  <a:pt x="154437" y="1855095"/>
                  <a:pt x="145774" y="1842100"/>
                </a:cubicBezTo>
                <a:lnTo>
                  <a:pt x="132522" y="1822222"/>
                </a:lnTo>
                <a:cubicBezTo>
                  <a:pt x="115868" y="1772258"/>
                  <a:pt x="138332" y="1833842"/>
                  <a:pt x="112644" y="1782465"/>
                </a:cubicBezTo>
                <a:cubicBezTo>
                  <a:pt x="109520" y="1776218"/>
                  <a:pt x="110381" y="1768041"/>
                  <a:pt x="106018" y="1762587"/>
                </a:cubicBezTo>
                <a:cubicBezTo>
                  <a:pt x="101043" y="1756368"/>
                  <a:pt x="92765" y="1753752"/>
                  <a:pt x="86139" y="1749335"/>
                </a:cubicBezTo>
                <a:cubicBezTo>
                  <a:pt x="48157" y="1692359"/>
                  <a:pt x="93697" y="1764450"/>
                  <a:pt x="66261" y="1709578"/>
                </a:cubicBezTo>
                <a:cubicBezTo>
                  <a:pt x="62700" y="1702455"/>
                  <a:pt x="56570" y="1696823"/>
                  <a:pt x="53009" y="1689700"/>
                </a:cubicBezTo>
                <a:cubicBezTo>
                  <a:pt x="49885" y="1683453"/>
                  <a:pt x="49775" y="1675928"/>
                  <a:pt x="46383" y="1669822"/>
                </a:cubicBezTo>
                <a:cubicBezTo>
                  <a:pt x="38648" y="1655899"/>
                  <a:pt x="19879" y="1630065"/>
                  <a:pt x="19879" y="1630065"/>
                </a:cubicBezTo>
                <a:cubicBezTo>
                  <a:pt x="17670" y="1621230"/>
                  <a:pt x="15869" y="1612284"/>
                  <a:pt x="13252" y="1603561"/>
                </a:cubicBezTo>
                <a:cubicBezTo>
                  <a:pt x="9238" y="1590181"/>
                  <a:pt x="0" y="1563804"/>
                  <a:pt x="0" y="1563804"/>
                </a:cubicBezTo>
                <a:cubicBezTo>
                  <a:pt x="2209" y="1501961"/>
                  <a:pt x="1187" y="1439917"/>
                  <a:pt x="6626" y="1378274"/>
                </a:cubicBezTo>
                <a:cubicBezTo>
                  <a:pt x="7854" y="1364359"/>
                  <a:pt x="15461" y="1351769"/>
                  <a:pt x="19879" y="1338517"/>
                </a:cubicBezTo>
                <a:cubicBezTo>
                  <a:pt x="22088" y="1331891"/>
                  <a:pt x="22631" y="1324450"/>
                  <a:pt x="26505" y="1318639"/>
                </a:cubicBezTo>
                <a:cubicBezTo>
                  <a:pt x="38460" y="1300707"/>
                  <a:pt x="44601" y="1293275"/>
                  <a:pt x="53009" y="1272256"/>
                </a:cubicBezTo>
                <a:cubicBezTo>
                  <a:pt x="71750" y="1225403"/>
                  <a:pt x="61172" y="1245046"/>
                  <a:pt x="72887" y="1205996"/>
                </a:cubicBezTo>
                <a:cubicBezTo>
                  <a:pt x="76901" y="1192616"/>
                  <a:pt x="76261" y="1176116"/>
                  <a:pt x="86139" y="1166239"/>
                </a:cubicBezTo>
                <a:lnTo>
                  <a:pt x="99392" y="1152987"/>
                </a:lnTo>
                <a:cubicBezTo>
                  <a:pt x="101601" y="1146361"/>
                  <a:pt x="104099" y="1139825"/>
                  <a:pt x="106018" y="1133109"/>
                </a:cubicBezTo>
                <a:cubicBezTo>
                  <a:pt x="108849" y="1123201"/>
                  <a:pt x="113974" y="1097318"/>
                  <a:pt x="119270" y="1086726"/>
                </a:cubicBezTo>
                <a:cubicBezTo>
                  <a:pt x="122831" y="1079603"/>
                  <a:pt x="128105" y="1073474"/>
                  <a:pt x="132522" y="1066848"/>
                </a:cubicBezTo>
                <a:cubicBezTo>
                  <a:pt x="134731" y="1060222"/>
                  <a:pt x="134785" y="1052423"/>
                  <a:pt x="139148" y="1046969"/>
                </a:cubicBezTo>
                <a:cubicBezTo>
                  <a:pt x="144123" y="1040751"/>
                  <a:pt x="153395" y="1039348"/>
                  <a:pt x="159026" y="1033717"/>
                </a:cubicBezTo>
                <a:cubicBezTo>
                  <a:pt x="164657" y="1028086"/>
                  <a:pt x="167861" y="1020465"/>
                  <a:pt x="172279" y="1013839"/>
                </a:cubicBezTo>
                <a:cubicBezTo>
                  <a:pt x="183178" y="981142"/>
                  <a:pt x="172083" y="1001856"/>
                  <a:pt x="205409" y="974083"/>
                </a:cubicBezTo>
                <a:cubicBezTo>
                  <a:pt x="210208" y="970084"/>
                  <a:pt x="213663" y="964578"/>
                  <a:pt x="218661" y="960830"/>
                </a:cubicBezTo>
                <a:cubicBezTo>
                  <a:pt x="282071" y="913273"/>
                  <a:pt x="237827" y="954917"/>
                  <a:pt x="278296" y="914448"/>
                </a:cubicBezTo>
                <a:cubicBezTo>
                  <a:pt x="282713" y="905613"/>
                  <a:pt x="287657" y="897022"/>
                  <a:pt x="291548" y="887943"/>
                </a:cubicBezTo>
                <a:cubicBezTo>
                  <a:pt x="294299" y="881523"/>
                  <a:pt x="293811" y="873519"/>
                  <a:pt x="298174" y="868065"/>
                </a:cubicBezTo>
                <a:cubicBezTo>
                  <a:pt x="303149" y="861847"/>
                  <a:pt x="311426" y="859230"/>
                  <a:pt x="318052" y="854813"/>
                </a:cubicBezTo>
                <a:cubicBezTo>
                  <a:pt x="334770" y="829737"/>
                  <a:pt x="325783" y="851500"/>
                  <a:pt x="324679" y="828309"/>
                </a:cubicBezTo>
                <a:close/>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a:extLst>
              <a:ext uri="{FF2B5EF4-FFF2-40B4-BE49-F238E27FC236}">
                <a16:creationId xmlns:a16="http://schemas.microsoft.com/office/drawing/2014/main" id="{C6F79863-F4A0-44A0-8F30-9DBC89C291B9}"/>
              </a:ext>
            </a:extLst>
          </p:cNvPr>
          <p:cNvCxnSpPr/>
          <p:nvPr/>
        </p:nvCxnSpPr>
        <p:spPr>
          <a:xfrm flipV="1">
            <a:off x="2907094" y="3657600"/>
            <a:ext cx="0" cy="8017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67D58342-FDAE-4A6D-B0D6-66B91833F439}"/>
              </a:ext>
            </a:extLst>
          </p:cNvPr>
          <p:cNvCxnSpPr/>
          <p:nvPr/>
        </p:nvCxnSpPr>
        <p:spPr>
          <a:xfrm flipV="1">
            <a:off x="4656381" y="3657600"/>
            <a:ext cx="0" cy="8017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C29002AC-4018-4637-A948-DA38426699C7}"/>
              </a:ext>
            </a:extLst>
          </p:cNvPr>
          <p:cNvCxnSpPr>
            <a:cxnSpLocks/>
          </p:cNvCxnSpPr>
          <p:nvPr/>
        </p:nvCxnSpPr>
        <p:spPr>
          <a:xfrm flipV="1">
            <a:off x="6457950" y="4459357"/>
            <a:ext cx="0" cy="6770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418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404665"/>
            <a:ext cx="8229600" cy="2880320"/>
          </a:xfrm>
        </p:spPr>
        <p:txBody>
          <a:bodyPr>
            <a:normAutofit/>
          </a:bodyPr>
          <a:lstStyle/>
          <a:p>
            <a:pPr>
              <a:lnSpc>
                <a:spcPct val="120000"/>
              </a:lnSpc>
              <a:buFont typeface="Wingdings" panose="05000000000000000000" pitchFamily="2" charset="2"/>
              <a:buChar char="n"/>
            </a:pPr>
            <a:r>
              <a:rPr lang="zh-TW" altLang="en-US" sz="2400" dirty="0"/>
              <a:t>如果使用傳統的捏合塊，在快速運行的高性能擠出機中會導致溫度峰值。 這些峰會損壞聚合物。 為了</a:t>
            </a:r>
            <a:r>
              <a:rPr lang="zh-TW" altLang="en-US" sz="2400" dirty="0">
                <a:solidFill>
                  <a:srgbClr val="FF0000"/>
                </a:solidFill>
              </a:rPr>
              <a:t>防止這些溫度峰值，可以使用不太緊密嚙合</a:t>
            </a:r>
            <a:r>
              <a:rPr lang="en-US" altLang="zh-TW" sz="2400" dirty="0">
                <a:solidFill>
                  <a:srgbClr val="FF0000"/>
                </a:solidFill>
              </a:rPr>
              <a:t>(</a:t>
            </a:r>
            <a:r>
              <a:rPr lang="zh-TW" altLang="en-US" sz="2400" dirty="0">
                <a:solidFill>
                  <a:srgbClr val="FF0000"/>
                </a:solidFill>
              </a:rPr>
              <a:t>間隙大</a:t>
            </a:r>
            <a:r>
              <a:rPr lang="en-US" altLang="zh-TW" sz="2400" dirty="0">
                <a:solidFill>
                  <a:srgbClr val="FF0000"/>
                </a:solidFill>
              </a:rPr>
              <a:t>)</a:t>
            </a:r>
            <a:r>
              <a:rPr lang="zh-TW" altLang="en-US" sz="2400" dirty="0">
                <a:solidFill>
                  <a:srgbClr val="FF0000"/>
                </a:solidFill>
              </a:rPr>
              <a:t>的螺桿元件</a:t>
            </a:r>
            <a:r>
              <a:rPr lang="zh-TW" altLang="en-US" sz="2400" dirty="0"/>
              <a:t>。</a:t>
            </a:r>
            <a:endParaRPr lang="en-US" altLang="zh-TW" sz="2400" dirty="0"/>
          </a:p>
          <a:p>
            <a:pPr>
              <a:lnSpc>
                <a:spcPct val="120000"/>
              </a:lnSpc>
              <a:buFont typeface="Wingdings" panose="05000000000000000000" pitchFamily="2" charset="2"/>
              <a:buChar char="n"/>
            </a:pPr>
            <a:r>
              <a:rPr lang="zh-TW" altLang="en-US" sz="2400" dirty="0"/>
              <a:t>藉由螺桿元件和捏合盤輸入的能量會對螺桿產生張開力，尤其是在塑化區，這會導致</a:t>
            </a:r>
            <a:r>
              <a:rPr lang="zh-TW" altLang="en-US" sz="2400" dirty="0">
                <a:solidFill>
                  <a:srgbClr val="FF0000"/>
                </a:solidFill>
              </a:rPr>
              <a:t>料缸內壁的磨損</a:t>
            </a:r>
            <a:r>
              <a:rPr lang="zh-TW" altLang="en-US" sz="2400" dirty="0"/>
              <a:t>。可以改善塑化區的適當設計和</a:t>
            </a:r>
            <a:r>
              <a:rPr lang="zh-TW" altLang="en-US" sz="2400" dirty="0">
                <a:solidFill>
                  <a:srgbClr val="FF0000"/>
                </a:solidFill>
              </a:rPr>
              <a:t>提高此區段的溫度來改善</a:t>
            </a:r>
            <a:r>
              <a:rPr lang="zh-TW" altLang="en-US" sz="2400"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429000"/>
            <a:ext cx="4104456" cy="272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投影片編號版面配置區 3"/>
          <p:cNvSpPr>
            <a:spLocks noGrp="1"/>
          </p:cNvSpPr>
          <p:nvPr>
            <p:ph type="sldNum" sz="quarter" idx="12"/>
          </p:nvPr>
        </p:nvSpPr>
        <p:spPr>
          <a:xfrm>
            <a:off x="7884368" y="6356350"/>
            <a:ext cx="802432" cy="365125"/>
          </a:xfrm>
        </p:spPr>
        <p:txBody>
          <a:bodyPr/>
          <a:lstStyle/>
          <a:p>
            <a:fld id="{1903718D-2BA0-4992-8901-609C58FBCD54}" type="slidenum">
              <a:rPr lang="zh-TW" altLang="en-US" smtClean="0"/>
              <a:t>60</a:t>
            </a:fld>
            <a:endParaRPr lang="zh-TW"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862938"/>
            <a:ext cx="3296108" cy="218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7020272" y="3356992"/>
            <a:ext cx="877163" cy="369332"/>
          </a:xfrm>
          <a:prstGeom prst="rect">
            <a:avLst/>
          </a:prstGeom>
        </p:spPr>
        <p:txBody>
          <a:bodyPr wrap="none">
            <a:spAutoFit/>
          </a:bodyPr>
          <a:lstStyle/>
          <a:p>
            <a:r>
              <a:rPr lang="zh-TW" altLang="en-US" dirty="0">
                <a:solidFill>
                  <a:srgbClr val="FF0000"/>
                </a:solidFill>
              </a:rPr>
              <a:t>間隙大</a:t>
            </a:r>
            <a:endParaRPr lang="zh-TW" altLang="en-US" dirty="0"/>
          </a:p>
        </p:txBody>
      </p:sp>
      <p:cxnSp>
        <p:nvCxnSpPr>
          <p:cNvPr id="6" name="直線單箭頭接點 5"/>
          <p:cNvCxnSpPr/>
          <p:nvPr/>
        </p:nvCxnSpPr>
        <p:spPr>
          <a:xfrm flipH="1">
            <a:off x="6603489" y="3726324"/>
            <a:ext cx="632807" cy="7107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9384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融體輸送段</a:t>
            </a:r>
          </a:p>
        </p:txBody>
      </p:sp>
      <p:sp>
        <p:nvSpPr>
          <p:cNvPr id="3" name="內容版面配置區 2"/>
          <p:cNvSpPr>
            <a:spLocks noGrp="1"/>
          </p:cNvSpPr>
          <p:nvPr>
            <p:ph idx="1"/>
          </p:nvPr>
        </p:nvSpPr>
        <p:spPr/>
        <p:txBody>
          <a:bodyPr/>
          <a:lstStyle/>
          <a:p>
            <a:pPr>
              <a:buFont typeface="Wingdings" panose="05000000000000000000" pitchFamily="2" charset="2"/>
              <a:buChar char="n"/>
            </a:pPr>
            <a:r>
              <a:rPr lang="zh-TW" altLang="en-US" dirty="0"/>
              <a:t>主要功能</a:t>
            </a:r>
            <a:r>
              <a:rPr lang="en-US" altLang="zh-TW" dirty="0"/>
              <a:t>: </a:t>
            </a:r>
          </a:p>
          <a:p>
            <a:pPr marL="847725" lvl="1" indent="-447675">
              <a:buNone/>
            </a:pPr>
            <a:r>
              <a:rPr lang="en-US" altLang="zh-TW" dirty="0"/>
              <a:t>– </a:t>
            </a:r>
            <a:r>
              <a:rPr lang="zh-TW" altLang="en-US" dirty="0"/>
              <a:t>融體輸送</a:t>
            </a:r>
            <a:endParaRPr lang="en-US" altLang="zh-TW" dirty="0"/>
          </a:p>
          <a:p>
            <a:pPr>
              <a:buFont typeface="Wingdings" panose="05000000000000000000" pitchFamily="2" charset="2"/>
              <a:buChar char="n"/>
            </a:pPr>
            <a:r>
              <a:rPr lang="zh-TW" altLang="en-US" dirty="0"/>
              <a:t>關鍵的參數</a:t>
            </a:r>
            <a:r>
              <a:rPr lang="en-US" altLang="zh-TW" dirty="0"/>
              <a:t>: </a:t>
            </a:r>
          </a:p>
          <a:p>
            <a:pPr marL="400050" lvl="1" indent="0">
              <a:buNone/>
            </a:pPr>
            <a:r>
              <a:rPr lang="en-US" altLang="zh-TW" dirty="0"/>
              <a:t>– </a:t>
            </a:r>
            <a:r>
              <a:rPr lang="zh-TW" altLang="en-US" dirty="0"/>
              <a:t>螺桿轉速</a:t>
            </a:r>
            <a:endParaRPr lang="en-US" altLang="zh-TW" dirty="0"/>
          </a:p>
          <a:p>
            <a:pPr marL="400050" lvl="1" indent="0">
              <a:buNone/>
            </a:pPr>
            <a:r>
              <a:rPr lang="en-US" altLang="zh-TW" dirty="0"/>
              <a:t>– </a:t>
            </a:r>
            <a:r>
              <a:rPr lang="zh-TW" altLang="en-US" dirty="0"/>
              <a:t>押出量</a:t>
            </a:r>
            <a:endParaRPr lang="en-US" altLang="zh-TW" dirty="0"/>
          </a:p>
          <a:p>
            <a:pPr marL="400050" lvl="1" indent="0">
              <a:buNone/>
            </a:pPr>
            <a:r>
              <a:rPr lang="en-US" altLang="zh-TW" dirty="0"/>
              <a:t>– </a:t>
            </a:r>
            <a:r>
              <a:rPr lang="zh-TW" altLang="en-US" dirty="0"/>
              <a:t>螺距</a:t>
            </a:r>
            <a:endParaRPr lang="en-US" altLang="zh-TW" dirty="0"/>
          </a:p>
          <a:p>
            <a:pPr marL="400050" lvl="1" indent="0">
              <a:buNone/>
            </a:pPr>
            <a:r>
              <a:rPr lang="en-US" altLang="zh-TW" dirty="0"/>
              <a:t>– </a:t>
            </a:r>
            <a:r>
              <a:rPr lang="zh-TW" altLang="en-US" dirty="0"/>
              <a:t>材料性質</a:t>
            </a:r>
            <a:r>
              <a:rPr lang="en-US" altLang="zh-TW" dirty="0"/>
              <a:t>(</a:t>
            </a:r>
            <a:r>
              <a:rPr lang="zh-TW" altLang="en-US" dirty="0"/>
              <a:t>如黏度</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61</a:t>
            </a:fld>
            <a:endParaRPr lang="zh-TW"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605" y="1772816"/>
            <a:ext cx="38766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7308304" y="3620666"/>
            <a:ext cx="1592743" cy="923330"/>
          </a:xfrm>
          <a:prstGeom prst="rect">
            <a:avLst/>
          </a:prstGeom>
        </p:spPr>
        <p:txBody>
          <a:bodyPr wrap="square">
            <a:spAutoFit/>
          </a:bodyPr>
          <a:lstStyle/>
          <a:p>
            <a:r>
              <a:rPr lang="zh-TW" altLang="en-US" dirty="0"/>
              <a:t>融體輸送段或填充料的下料區</a:t>
            </a:r>
          </a:p>
        </p:txBody>
      </p:sp>
      <p:sp>
        <p:nvSpPr>
          <p:cNvPr id="6" name="矩形 5">
            <a:extLst>
              <a:ext uri="{FF2B5EF4-FFF2-40B4-BE49-F238E27FC236}">
                <a16:creationId xmlns:a16="http://schemas.microsoft.com/office/drawing/2014/main" id="{67B921B7-ACD4-4325-99E5-5C4692E9E246}"/>
              </a:ext>
            </a:extLst>
          </p:cNvPr>
          <p:cNvSpPr/>
          <p:nvPr/>
        </p:nvSpPr>
        <p:spPr>
          <a:xfrm>
            <a:off x="7529936" y="1916832"/>
            <a:ext cx="1008112" cy="100811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61950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說明</a:t>
            </a:r>
          </a:p>
        </p:txBody>
      </p:sp>
      <p:sp>
        <p:nvSpPr>
          <p:cNvPr id="3" name="內容版面配置區 2"/>
          <p:cNvSpPr>
            <a:spLocks noGrp="1"/>
          </p:cNvSpPr>
          <p:nvPr>
            <p:ph idx="1"/>
          </p:nvPr>
        </p:nvSpPr>
        <p:spPr>
          <a:xfrm>
            <a:off x="395536" y="1412776"/>
            <a:ext cx="8435280" cy="3096344"/>
          </a:xfrm>
        </p:spPr>
        <p:txBody>
          <a:bodyPr>
            <a:normAutofit/>
          </a:bodyPr>
          <a:lstStyle/>
          <a:p>
            <a:pPr>
              <a:buFont typeface="Wingdings" panose="05000000000000000000" pitchFamily="2" charset="2"/>
              <a:buChar char="n"/>
            </a:pPr>
            <a:r>
              <a:rPr lang="zh-TW" altLang="en-US" sz="2400" dirty="0"/>
              <a:t>除了會造成壓力損失的元件</a:t>
            </a:r>
            <a:r>
              <a:rPr lang="en-US" altLang="zh-TW" sz="2400" dirty="0"/>
              <a:t>(</a:t>
            </a:r>
            <a:r>
              <a:rPr lang="zh-TW" altLang="en-US" sz="2400" dirty="0"/>
              <a:t>如反向元件</a:t>
            </a:r>
            <a:r>
              <a:rPr lang="en-US" altLang="zh-TW" sz="2400" dirty="0"/>
              <a:t>)</a:t>
            </a:r>
            <a:r>
              <a:rPr lang="zh-TW" altLang="en-US" sz="2400" dirty="0"/>
              <a:t>的上游區域外，</a:t>
            </a:r>
            <a:r>
              <a:rPr lang="zh-TW" altLang="en-US" sz="2400" dirty="0">
                <a:solidFill>
                  <a:srgbClr val="FF0000"/>
                </a:solidFill>
              </a:rPr>
              <a:t>熔體輸送區通常是部分填充</a:t>
            </a:r>
            <a:r>
              <a:rPr lang="zh-TW" altLang="en-US" sz="2400" dirty="0"/>
              <a:t>。 </a:t>
            </a:r>
            <a:endParaRPr lang="en-US" altLang="zh-TW" sz="2400" dirty="0"/>
          </a:p>
          <a:p>
            <a:pPr>
              <a:buFont typeface="Wingdings" panose="05000000000000000000" pitchFamily="2" charset="2"/>
              <a:buChar char="n"/>
            </a:pPr>
            <a:r>
              <a:rPr lang="zh-TW" altLang="en-US" sz="2400" dirty="0"/>
              <a:t>熔體輸送區主要用於將熔體從一個加工區輸送到下一個加工區</a:t>
            </a:r>
            <a:r>
              <a:rPr lang="zh-TW" altLang="en-US" sz="2400" dirty="0">
                <a:latin typeface="新細明體"/>
                <a:ea typeface="新細明體"/>
              </a:rPr>
              <a:t>。有時也可以做為</a:t>
            </a:r>
            <a:r>
              <a:rPr lang="zh-TW" altLang="en-US" sz="2400" dirty="0"/>
              <a:t>填充料的下料區。 </a:t>
            </a:r>
            <a:endParaRPr lang="en-US" altLang="zh-TW" sz="2400" dirty="0"/>
          </a:p>
          <a:p>
            <a:pPr>
              <a:buFont typeface="Wingdings" panose="05000000000000000000" pitchFamily="2" charset="2"/>
              <a:buChar char="n"/>
            </a:pPr>
            <a:r>
              <a:rPr lang="zh-TW" altLang="en-US" sz="2400" dirty="0"/>
              <a:t>在熔體輸送區</a:t>
            </a:r>
            <a:r>
              <a:rPr lang="zh-TW" altLang="en-US" sz="2400" dirty="0">
                <a:solidFill>
                  <a:srgbClr val="FF0000"/>
                </a:solidFill>
              </a:rPr>
              <a:t>消耗的能量應盡可能減少</a:t>
            </a:r>
            <a:r>
              <a:rPr lang="zh-TW" altLang="en-US" sz="2400" dirty="0"/>
              <a:t>。</a:t>
            </a:r>
            <a:endParaRPr lang="en-US" altLang="zh-TW" sz="2400" dirty="0"/>
          </a:p>
          <a:p>
            <a:pPr>
              <a:buFont typeface="Wingdings" panose="05000000000000000000" pitchFamily="2" charset="2"/>
              <a:buChar char="n"/>
            </a:pPr>
            <a:r>
              <a:rPr lang="zh-TW" altLang="en-US" sz="2400" dirty="0"/>
              <a:t>對於簡單的熔體輸送，</a:t>
            </a:r>
            <a:r>
              <a:rPr lang="zh-TW" altLang="en-US" sz="2400" dirty="0">
                <a:solidFill>
                  <a:srgbClr val="FF0000"/>
                </a:solidFill>
              </a:rPr>
              <a:t>通常使用螺距為 </a:t>
            </a:r>
            <a:r>
              <a:rPr lang="en-US" altLang="zh-TW" sz="2400" dirty="0">
                <a:solidFill>
                  <a:srgbClr val="FF0000"/>
                </a:solidFill>
              </a:rPr>
              <a:t>1D </a:t>
            </a:r>
            <a:r>
              <a:rPr lang="zh-TW" altLang="en-US" sz="2400" dirty="0">
                <a:solidFill>
                  <a:srgbClr val="FF0000"/>
                </a:solidFill>
              </a:rPr>
              <a:t>的螺旋元件。 如果要添加填充料，則間距應為 </a:t>
            </a:r>
            <a:r>
              <a:rPr lang="en-US" altLang="zh-TW" sz="2400" dirty="0">
                <a:solidFill>
                  <a:srgbClr val="FF0000"/>
                </a:solidFill>
              </a:rPr>
              <a:t>1.5 D</a:t>
            </a:r>
            <a:r>
              <a:rPr lang="zh-TW" altLang="en-US" sz="2400" dirty="0">
                <a:solidFill>
                  <a:srgbClr val="FF0000"/>
                </a:solidFill>
              </a:rPr>
              <a:t>，以增加進料能力</a:t>
            </a:r>
            <a:r>
              <a:rPr lang="zh-TW" altLang="en-US" sz="2400" dirty="0"/>
              <a:t>。</a:t>
            </a:r>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62</a:t>
            </a:fld>
            <a:endParaRPr lang="zh-TW"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437112"/>
            <a:ext cx="4302769"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3491880" y="6309856"/>
            <a:ext cx="3351981" cy="369332"/>
          </a:xfrm>
          <a:prstGeom prst="rect">
            <a:avLst/>
          </a:prstGeom>
        </p:spPr>
        <p:txBody>
          <a:bodyPr wrap="square">
            <a:spAutoFit/>
          </a:bodyPr>
          <a:lstStyle/>
          <a:p>
            <a:r>
              <a:rPr lang="zh-TW" altLang="en-US" dirty="0"/>
              <a:t>融體輸送段或填充料的下料區</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375251" y="4290045"/>
            <a:ext cx="149542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349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mn-ea"/>
              </a:rPr>
              <a:t>分散混合區</a:t>
            </a:r>
            <a:r>
              <a:rPr lang="en-US" altLang="zh-TW" dirty="0">
                <a:latin typeface="+mn-ea"/>
              </a:rPr>
              <a:t>(</a:t>
            </a:r>
            <a:r>
              <a:rPr lang="en-US" altLang="zh-TW" b="1" dirty="0"/>
              <a:t>Dispersive Mixing Zone)</a:t>
            </a:r>
            <a:endParaRPr lang="zh-TW" altLang="en-US" dirty="0"/>
          </a:p>
        </p:txBody>
      </p:sp>
      <p:sp>
        <p:nvSpPr>
          <p:cNvPr id="3" name="內容版面配置區 2"/>
          <p:cNvSpPr>
            <a:spLocks noGrp="1"/>
          </p:cNvSpPr>
          <p:nvPr>
            <p:ph idx="1"/>
          </p:nvPr>
        </p:nvSpPr>
        <p:spPr>
          <a:xfrm>
            <a:off x="285750" y="1772816"/>
            <a:ext cx="8229600" cy="3096344"/>
          </a:xfrm>
        </p:spPr>
        <p:txBody>
          <a:bodyPr>
            <a:normAutofit/>
          </a:bodyPr>
          <a:lstStyle/>
          <a:p>
            <a:pPr>
              <a:buFont typeface="Wingdings" panose="05000000000000000000" pitchFamily="2" charset="2"/>
              <a:buChar char="n"/>
            </a:pPr>
            <a:r>
              <a:rPr lang="zh-TW" altLang="en-US" sz="2400" dirty="0"/>
              <a:t>主要功能</a:t>
            </a:r>
            <a:r>
              <a:rPr lang="en-US" altLang="zh-TW" sz="2400" dirty="0"/>
              <a:t>: </a:t>
            </a:r>
          </a:p>
          <a:p>
            <a:pPr marL="400050" lvl="1" indent="0">
              <a:buNone/>
            </a:pPr>
            <a:r>
              <a:rPr lang="en-US" altLang="zh-TW" sz="2400" dirty="0"/>
              <a:t>– </a:t>
            </a:r>
            <a:r>
              <a:rPr lang="zh-TW" altLang="en-US" sz="2400" dirty="0"/>
              <a:t>將固體</a:t>
            </a:r>
            <a:r>
              <a:rPr lang="zh-TW" altLang="en-US" sz="2400" dirty="0">
                <a:latin typeface="新細明體"/>
                <a:ea typeface="新細明體"/>
              </a:rPr>
              <a:t>、</a:t>
            </a:r>
            <a:r>
              <a:rPr lang="zh-TW" altLang="zh-TW" sz="2400" dirty="0"/>
              <a:t>聚合物顆粒和液滴</a:t>
            </a:r>
            <a:r>
              <a:rPr lang="zh-TW" altLang="en-US" sz="2400" dirty="0"/>
              <a:t>分解破碎成小顆粒</a:t>
            </a:r>
            <a:endParaRPr lang="en-US" altLang="zh-TW" sz="2400" dirty="0"/>
          </a:p>
          <a:p>
            <a:pPr>
              <a:buFont typeface="Wingdings" panose="05000000000000000000" pitchFamily="2" charset="2"/>
              <a:buChar char="n"/>
            </a:pPr>
            <a:r>
              <a:rPr lang="zh-TW" altLang="en-US" sz="2400" dirty="0"/>
              <a:t>關鍵的參數</a:t>
            </a:r>
            <a:r>
              <a:rPr lang="en-US" altLang="zh-TW" sz="2400" dirty="0"/>
              <a:t>: </a:t>
            </a:r>
          </a:p>
          <a:p>
            <a:pPr marL="400050" lvl="1" indent="0">
              <a:buNone/>
            </a:pPr>
            <a:r>
              <a:rPr lang="en-US" altLang="zh-TW" sz="2400" dirty="0"/>
              <a:t>– </a:t>
            </a:r>
            <a:r>
              <a:rPr lang="zh-TW" altLang="en-US" sz="2400" dirty="0"/>
              <a:t>螺桿轉速</a:t>
            </a:r>
            <a:endParaRPr lang="en-US" altLang="zh-TW" sz="2400" dirty="0"/>
          </a:p>
          <a:p>
            <a:pPr marL="400050" lvl="1" indent="0">
              <a:buNone/>
            </a:pPr>
            <a:r>
              <a:rPr lang="en-US" altLang="zh-TW" sz="2400" dirty="0"/>
              <a:t>– </a:t>
            </a:r>
            <a:r>
              <a:rPr lang="zh-TW" altLang="en-US" sz="2400" dirty="0"/>
              <a:t>押出量</a:t>
            </a:r>
            <a:endParaRPr lang="en-US" altLang="zh-TW" sz="2400" dirty="0"/>
          </a:p>
          <a:p>
            <a:pPr marL="400050" lvl="1" indent="0">
              <a:buNone/>
            </a:pPr>
            <a:r>
              <a:rPr lang="en-US" altLang="zh-TW" sz="2400" dirty="0"/>
              <a:t>– </a:t>
            </a:r>
            <a:r>
              <a:rPr lang="zh-TW" altLang="en-US" sz="2400" dirty="0"/>
              <a:t>螺桿幾何形狀</a:t>
            </a:r>
            <a:r>
              <a:rPr lang="en-US" altLang="zh-TW" sz="2400" dirty="0"/>
              <a:t>(</a:t>
            </a:r>
            <a:r>
              <a:rPr lang="zh-TW" altLang="en-US" sz="2400" dirty="0"/>
              <a:t>組態</a:t>
            </a:r>
            <a:r>
              <a:rPr lang="en-US" altLang="zh-TW" sz="2400" dirty="0"/>
              <a:t>)</a:t>
            </a:r>
          </a:p>
          <a:p>
            <a:pPr marL="400050" lvl="1" indent="0">
              <a:buNone/>
            </a:pPr>
            <a:r>
              <a:rPr lang="en-US" altLang="zh-TW" sz="2400" dirty="0"/>
              <a:t>–</a:t>
            </a:r>
            <a:r>
              <a:rPr lang="zh-TW" altLang="en-US" sz="2400" dirty="0"/>
              <a:t> 黏度</a:t>
            </a:r>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63</a:t>
            </a:fld>
            <a:endParaRPr lang="zh-TW"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768527"/>
            <a:ext cx="59531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5436096" y="4869160"/>
            <a:ext cx="792088"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039592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34082"/>
          </a:xfrm>
        </p:spPr>
        <p:txBody>
          <a:bodyPr>
            <a:normAutofit fontScale="90000"/>
          </a:bodyPr>
          <a:lstStyle/>
          <a:p>
            <a:r>
              <a:rPr lang="zh-TW" altLang="en-US" dirty="0"/>
              <a:t>說明</a:t>
            </a:r>
          </a:p>
        </p:txBody>
      </p:sp>
      <p:sp>
        <p:nvSpPr>
          <p:cNvPr id="3" name="內容版面配置區 2"/>
          <p:cNvSpPr>
            <a:spLocks noGrp="1"/>
          </p:cNvSpPr>
          <p:nvPr>
            <p:ph idx="1"/>
          </p:nvPr>
        </p:nvSpPr>
        <p:spPr>
          <a:xfrm>
            <a:off x="467544" y="908720"/>
            <a:ext cx="8229600" cy="3960440"/>
          </a:xfrm>
        </p:spPr>
        <p:txBody>
          <a:bodyPr>
            <a:normAutofit lnSpcReduction="10000"/>
          </a:bodyPr>
          <a:lstStyle/>
          <a:p>
            <a:pPr>
              <a:buFont typeface="Wingdings" panose="05000000000000000000" pitchFamily="2" charset="2"/>
              <a:buChar char="n"/>
            </a:pPr>
            <a:r>
              <a:rPr lang="zh-TW" altLang="zh-TW" sz="2400" dirty="0">
                <a:solidFill>
                  <a:srgbClr val="FF0000"/>
                </a:solidFill>
              </a:rPr>
              <a:t>分散效應取決於剪切應力以及載荷的持續時間</a:t>
            </a:r>
            <a:r>
              <a:rPr lang="zh-TW" altLang="zh-TW" sz="2400" dirty="0"/>
              <a:t>。 兩個變</a:t>
            </a:r>
            <a:r>
              <a:rPr lang="zh-TW" altLang="en-US" sz="2400" dirty="0"/>
              <a:t>數</a:t>
            </a:r>
            <a:r>
              <a:rPr lang="zh-TW" altLang="zh-TW" sz="2400" dirty="0"/>
              <a:t>中哪個影響最大取決於要分散的材料</a:t>
            </a:r>
            <a:r>
              <a:rPr lang="zh-TW" altLang="en-US" sz="2400" dirty="0">
                <a:latin typeface="新細明體"/>
                <a:ea typeface="新細明體"/>
              </a:rPr>
              <a:t>。例如要分散碳黑的聚集，</a:t>
            </a:r>
            <a:r>
              <a:rPr lang="zh-TW" altLang="zh-TW" sz="2400" dirty="0"/>
              <a:t>只有超過最小剪切</a:t>
            </a:r>
            <a:r>
              <a:rPr lang="zh-TW" altLang="en-US" sz="2400" dirty="0"/>
              <a:t>應力和</a:t>
            </a:r>
            <a:r>
              <a:rPr lang="zh-TW" altLang="zh-TW" sz="2400" dirty="0"/>
              <a:t>和最小持續時間</a:t>
            </a:r>
            <a:r>
              <a:rPr lang="zh-TW" altLang="en-US" sz="2400" dirty="0"/>
              <a:t>才可以達到分散的目的</a:t>
            </a:r>
            <a:r>
              <a:rPr lang="zh-TW" altLang="en-US" sz="2400" dirty="0">
                <a:latin typeface="新細明體"/>
                <a:ea typeface="新細明體"/>
              </a:rPr>
              <a:t>，</a:t>
            </a:r>
            <a:r>
              <a:rPr lang="zh-TW" altLang="en-US" sz="2400" dirty="0"/>
              <a:t>但若</a:t>
            </a:r>
            <a:r>
              <a:rPr lang="zh-TW" altLang="zh-TW" sz="2400" dirty="0"/>
              <a:t>剪切應力</a:t>
            </a:r>
            <a:r>
              <a:rPr lang="zh-TW" altLang="en-US" sz="2400" dirty="0"/>
              <a:t>過高</a:t>
            </a:r>
            <a:r>
              <a:rPr lang="zh-TW" altLang="zh-TW" sz="2400" dirty="0"/>
              <a:t>，</a:t>
            </a:r>
            <a:r>
              <a:rPr lang="zh-TW" altLang="en-US" sz="2400" dirty="0"/>
              <a:t>塑料分子會被剪斷</a:t>
            </a:r>
            <a:r>
              <a:rPr lang="zh-TW" altLang="en-US" sz="2400" dirty="0">
                <a:latin typeface="新細明體"/>
                <a:ea typeface="新細明體"/>
              </a:rPr>
              <a:t>、</a:t>
            </a:r>
            <a:r>
              <a:rPr lang="zh-TW" altLang="zh-TW" sz="2400" dirty="0"/>
              <a:t>分解</a:t>
            </a:r>
            <a:r>
              <a:rPr lang="zh-TW" altLang="en-US" sz="2400" dirty="0">
                <a:latin typeface="新細明體"/>
                <a:ea typeface="新細明體"/>
              </a:rPr>
              <a:t>。</a:t>
            </a:r>
            <a:endParaRPr lang="en-US" altLang="zh-TW" sz="2400" dirty="0">
              <a:latin typeface="新細明體"/>
              <a:ea typeface="新細明體"/>
            </a:endParaRPr>
          </a:p>
          <a:p>
            <a:pPr>
              <a:buFont typeface="Wingdings" panose="05000000000000000000" pitchFamily="2" charset="2"/>
              <a:buChar char="n"/>
            </a:pPr>
            <a:r>
              <a:rPr lang="zh-TW" altLang="en-US" sz="2400" dirty="0"/>
              <a:t>結合</a:t>
            </a:r>
            <a:r>
              <a:rPr lang="zh-TW" altLang="zh-TW" sz="2400" dirty="0"/>
              <a:t>足夠的停留時間</a:t>
            </a:r>
            <a:r>
              <a:rPr lang="zh-TW" altLang="en-US" sz="2400" dirty="0"/>
              <a:t>及碟型元件所構成的剪切</a:t>
            </a:r>
            <a:r>
              <a:rPr lang="zh-TW" altLang="zh-TW" sz="2400" dirty="0"/>
              <a:t>應力區</a:t>
            </a:r>
            <a:r>
              <a:rPr lang="zh-TW" altLang="en-US" sz="2400" dirty="0">
                <a:latin typeface="新細明體"/>
                <a:ea typeface="新細明體"/>
              </a:rPr>
              <a:t>，</a:t>
            </a:r>
            <a:r>
              <a:rPr lang="zh-TW" altLang="zh-TW" sz="2400" dirty="0">
                <a:solidFill>
                  <a:srgbClr val="FF0000"/>
                </a:solidFill>
              </a:rPr>
              <a:t>螺桿轉速高</a:t>
            </a:r>
            <a:r>
              <a:rPr lang="zh-TW" altLang="en-US" sz="2400" dirty="0">
                <a:solidFill>
                  <a:srgbClr val="FF0000"/>
                </a:solidFill>
                <a:latin typeface="新細明體"/>
                <a:ea typeface="新細明體"/>
              </a:rPr>
              <a:t>、</a:t>
            </a:r>
            <a:r>
              <a:rPr lang="zh-TW" altLang="zh-TW" sz="2400" dirty="0">
                <a:solidFill>
                  <a:srgbClr val="FF0000"/>
                </a:solidFill>
              </a:rPr>
              <a:t> </a:t>
            </a:r>
            <a:r>
              <a:rPr lang="zh-TW" altLang="en-US" sz="2400" dirty="0">
                <a:solidFill>
                  <a:srgbClr val="FF0000"/>
                </a:solidFill>
              </a:rPr>
              <a:t>押出量</a:t>
            </a:r>
            <a:r>
              <a:rPr lang="zh-TW" altLang="zh-TW" sz="2400" dirty="0">
                <a:solidFill>
                  <a:srgbClr val="FF0000"/>
                </a:solidFill>
              </a:rPr>
              <a:t>低</a:t>
            </a:r>
            <a:r>
              <a:rPr lang="zh-TW" altLang="en-US" sz="2400" dirty="0">
                <a:solidFill>
                  <a:srgbClr val="FF0000"/>
                </a:solidFill>
                <a:latin typeface="新細明體"/>
                <a:ea typeface="新細明體"/>
              </a:rPr>
              <a:t>、</a:t>
            </a:r>
            <a:r>
              <a:rPr lang="zh-TW" altLang="zh-TW" sz="2400" dirty="0">
                <a:solidFill>
                  <a:srgbClr val="FF0000"/>
                </a:solidFill>
              </a:rPr>
              <a:t> </a:t>
            </a:r>
            <a:r>
              <a:rPr lang="zh-TW" altLang="en-US" sz="2400" dirty="0">
                <a:solidFill>
                  <a:srgbClr val="FF0000"/>
                </a:solidFill>
              </a:rPr>
              <a:t>較</a:t>
            </a:r>
            <a:r>
              <a:rPr lang="zh-TW" altLang="zh-TW" sz="2400" dirty="0">
                <a:solidFill>
                  <a:srgbClr val="FF0000"/>
                </a:solidFill>
              </a:rPr>
              <a:t>窄</a:t>
            </a:r>
            <a:r>
              <a:rPr lang="zh-TW" altLang="en-US" sz="2400" dirty="0">
                <a:solidFill>
                  <a:srgbClr val="FF0000"/>
                </a:solidFill>
              </a:rPr>
              <a:t>的</a:t>
            </a:r>
            <a:r>
              <a:rPr lang="zh-TW" altLang="zh-TW" sz="2400" dirty="0">
                <a:solidFill>
                  <a:srgbClr val="FF0000"/>
                </a:solidFill>
              </a:rPr>
              <a:t>剪切間隙</a:t>
            </a:r>
            <a:r>
              <a:rPr lang="zh-TW" altLang="en-US" sz="2400" dirty="0">
                <a:solidFill>
                  <a:srgbClr val="FF0000"/>
                </a:solidFill>
                <a:latin typeface="新細明體"/>
                <a:ea typeface="新細明體"/>
              </a:rPr>
              <a:t>、</a:t>
            </a:r>
            <a:r>
              <a:rPr lang="zh-TW" altLang="zh-TW" sz="2400" dirty="0">
                <a:solidFill>
                  <a:srgbClr val="FF0000"/>
                </a:solidFill>
              </a:rPr>
              <a:t>高熔體粘度</a:t>
            </a:r>
            <a:r>
              <a:rPr lang="zh-TW" altLang="en-US" sz="2400" dirty="0">
                <a:solidFill>
                  <a:srgbClr val="FF0000"/>
                </a:solidFill>
              </a:rPr>
              <a:t>等都有助於分散混合的作用</a:t>
            </a:r>
            <a:endParaRPr lang="en-US" altLang="zh-TW" sz="2400" dirty="0">
              <a:solidFill>
                <a:srgbClr val="FF0000"/>
              </a:solidFill>
            </a:endParaRPr>
          </a:p>
          <a:p>
            <a:pPr>
              <a:buFont typeface="Wingdings" panose="05000000000000000000" pitchFamily="2" charset="2"/>
              <a:buChar char="n"/>
            </a:pPr>
            <a:r>
              <a:rPr lang="zh-TW" altLang="en-US" sz="2400" dirty="0">
                <a:solidFill>
                  <a:srgbClr val="FF0000"/>
                </a:solidFill>
              </a:rPr>
              <a:t>較</a:t>
            </a:r>
            <a:r>
              <a:rPr lang="zh-TW" altLang="zh-TW" sz="2400" dirty="0">
                <a:solidFill>
                  <a:srgbClr val="FF0000"/>
                </a:solidFill>
              </a:rPr>
              <a:t>寬</a:t>
            </a:r>
            <a:r>
              <a:rPr lang="zh-TW" altLang="en-US" sz="2400" dirty="0">
                <a:solidFill>
                  <a:srgbClr val="FF0000"/>
                </a:solidFill>
              </a:rPr>
              <a:t>的</a:t>
            </a:r>
            <a:r>
              <a:rPr lang="zh-TW" altLang="zh-TW" sz="2400" dirty="0">
                <a:solidFill>
                  <a:srgbClr val="FF0000"/>
                </a:solidFill>
              </a:rPr>
              <a:t>捏合塊可</a:t>
            </a:r>
            <a:r>
              <a:rPr lang="zh-TW" altLang="en-US" sz="2400" dirty="0">
                <a:solidFill>
                  <a:srgbClr val="FF0000"/>
                </a:solidFill>
              </a:rPr>
              <a:t>以</a:t>
            </a:r>
            <a:r>
              <a:rPr lang="zh-TW" altLang="zh-TW" sz="2400" dirty="0">
                <a:solidFill>
                  <a:srgbClr val="FF0000"/>
                </a:solidFill>
              </a:rPr>
              <a:t>產生</a:t>
            </a:r>
            <a:r>
              <a:rPr lang="zh-TW" altLang="en-US" sz="2400" dirty="0">
                <a:solidFill>
                  <a:srgbClr val="FF0000"/>
                </a:solidFill>
              </a:rPr>
              <a:t>較</a:t>
            </a:r>
            <a:r>
              <a:rPr lang="zh-TW" altLang="zh-TW" sz="2400" dirty="0">
                <a:solidFill>
                  <a:srgbClr val="FF0000"/>
                </a:solidFill>
              </a:rPr>
              <a:t>大的剪</a:t>
            </a:r>
            <a:r>
              <a:rPr lang="zh-TW" altLang="en-US" sz="2400" dirty="0">
                <a:solidFill>
                  <a:srgbClr val="FF0000"/>
                </a:solidFill>
              </a:rPr>
              <a:t>切</a:t>
            </a:r>
            <a:r>
              <a:rPr lang="zh-TW" altLang="zh-TW" sz="2400" dirty="0">
                <a:solidFill>
                  <a:srgbClr val="FF0000"/>
                </a:solidFill>
              </a:rPr>
              <a:t>應力</a:t>
            </a:r>
            <a:r>
              <a:rPr lang="zh-TW" altLang="en-US" sz="2400" dirty="0">
                <a:latin typeface="新細明體"/>
                <a:ea typeface="新細明體"/>
              </a:rPr>
              <a:t>，達到</a:t>
            </a:r>
            <a:r>
              <a:rPr lang="zh-TW" altLang="zh-TW" sz="2400" dirty="0"/>
              <a:t>有效的分散。然而，這</a:t>
            </a:r>
            <a:r>
              <a:rPr lang="zh-TW" altLang="zh-TW" sz="2400" dirty="0">
                <a:solidFill>
                  <a:srgbClr val="FF0000"/>
                </a:solidFill>
              </a:rPr>
              <a:t>也導致了高能量輸入，</a:t>
            </a:r>
            <a:r>
              <a:rPr lang="zh-TW" altLang="en-US" sz="2400" dirty="0">
                <a:solidFill>
                  <a:srgbClr val="FF0000"/>
                </a:solidFill>
              </a:rPr>
              <a:t>會</a:t>
            </a:r>
            <a:r>
              <a:rPr lang="zh-TW" altLang="zh-TW" sz="2400" dirty="0">
                <a:solidFill>
                  <a:srgbClr val="FF0000"/>
                </a:solidFill>
              </a:rPr>
              <a:t>增加了熔融溫度</a:t>
            </a:r>
            <a:r>
              <a:rPr lang="zh-TW" altLang="en-US" sz="2400" dirty="0">
                <a:latin typeface="新細明體"/>
                <a:ea typeface="新細明體"/>
              </a:rPr>
              <a:t>，</a:t>
            </a:r>
            <a:r>
              <a:rPr lang="zh-TW" altLang="zh-TW" sz="2400" dirty="0"/>
              <a:t>並降低聚合物的粘度，進而</a:t>
            </a:r>
            <a:r>
              <a:rPr lang="zh-TW" altLang="zh-TW" sz="2400" dirty="0">
                <a:solidFill>
                  <a:srgbClr val="FF0000"/>
                </a:solidFill>
              </a:rPr>
              <a:t>導致剪切應力降低</a:t>
            </a:r>
            <a:r>
              <a:rPr lang="zh-TW" altLang="zh-TW" sz="2400" dirty="0"/>
              <a:t>。因此分散混合是一種</a:t>
            </a:r>
            <a:r>
              <a:rPr lang="zh-TW" altLang="en-US" sz="2400" dirty="0">
                <a:solidFill>
                  <a:srgbClr val="FF0000"/>
                </a:solidFill>
              </a:rPr>
              <a:t>製程參數</a:t>
            </a:r>
            <a:r>
              <a:rPr lang="zh-TW" altLang="zh-TW" sz="2400" dirty="0">
                <a:solidFill>
                  <a:srgbClr val="FF0000"/>
                </a:solidFill>
              </a:rPr>
              <a:t>優化</a:t>
            </a:r>
            <a:r>
              <a:rPr lang="zh-TW" altLang="en-US" sz="2400" dirty="0"/>
              <a:t>的</a:t>
            </a:r>
            <a:r>
              <a:rPr lang="zh-TW" altLang="zh-TW" sz="2400" dirty="0"/>
              <a:t>問題</a:t>
            </a:r>
            <a:r>
              <a:rPr lang="zh-TW" altLang="en-US" sz="2400" dirty="0">
                <a:latin typeface="新細明體"/>
                <a:ea typeface="新細明體"/>
              </a:rPr>
              <a:t>。</a:t>
            </a:r>
            <a:endParaRPr lang="zh-TW" altLang="en-US" sz="2400"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64</a:t>
            </a:fld>
            <a:endParaRPr lang="zh-TW"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1" y="4780697"/>
            <a:ext cx="1923875" cy="1816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141" y="4742460"/>
            <a:ext cx="2304256" cy="189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5185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476673"/>
            <a:ext cx="8229600" cy="1800200"/>
          </a:xfrm>
        </p:spPr>
        <p:txBody>
          <a:bodyPr>
            <a:normAutofit/>
          </a:bodyPr>
          <a:lstStyle/>
          <a:p>
            <a:pPr marL="0">
              <a:lnSpc>
                <a:spcPct val="110000"/>
              </a:lnSpc>
              <a:spcBef>
                <a:spcPts val="0"/>
              </a:spcBef>
              <a:buFont typeface="Wingdings" panose="05000000000000000000" pitchFamily="2" charset="2"/>
              <a:buChar char="n"/>
            </a:pPr>
            <a:r>
              <a:rPr lang="zh-TW" altLang="zh-TW" sz="2400" dirty="0">
                <a:solidFill>
                  <a:srgbClr val="FF0000"/>
                </a:solidFill>
              </a:rPr>
              <a:t>添加 分散助劑</a:t>
            </a:r>
            <a:r>
              <a:rPr lang="zh-TW" altLang="zh-TW" sz="2400" dirty="0"/>
              <a:t>（例如酰胺、聚丙烯或聚乙烯蠟、金屬羧酸鹽、 有機脂肪酸及其酯），潤濕顆粒表面，從而減少 它們之間的相互作用</a:t>
            </a:r>
            <a:r>
              <a:rPr lang="zh-TW" altLang="en-US" sz="2400" dirty="0">
                <a:latin typeface="新細明體"/>
                <a:ea typeface="新細明體"/>
              </a:rPr>
              <a:t>，</a:t>
            </a:r>
            <a:r>
              <a:rPr lang="zh-TW" altLang="en-US" sz="2400" dirty="0"/>
              <a:t>可以</a:t>
            </a:r>
            <a:r>
              <a:rPr lang="zh-TW" altLang="zh-TW" sz="2400" dirty="0"/>
              <a:t>顯著</a:t>
            </a:r>
            <a:r>
              <a:rPr lang="zh-TW" altLang="zh-TW" sz="2400" dirty="0">
                <a:solidFill>
                  <a:srgbClr val="FF0000"/>
                </a:solidFill>
              </a:rPr>
              <a:t>降低 分散團聚體所需的剪切應力</a:t>
            </a:r>
            <a:r>
              <a:rPr lang="zh-TW" altLang="en-US" sz="2400" dirty="0">
                <a:latin typeface="新細明體"/>
                <a:ea typeface="新細明體"/>
              </a:rPr>
              <a:t>。</a:t>
            </a:r>
            <a:endParaRPr lang="zh-TW" alt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564904"/>
            <a:ext cx="7374210" cy="282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投影片編號版面配置區 3"/>
          <p:cNvSpPr>
            <a:spLocks noGrp="1"/>
          </p:cNvSpPr>
          <p:nvPr>
            <p:ph type="sldNum" sz="quarter" idx="12"/>
          </p:nvPr>
        </p:nvSpPr>
        <p:spPr/>
        <p:txBody>
          <a:bodyPr/>
          <a:lstStyle/>
          <a:p>
            <a:fld id="{1903718D-2BA0-4992-8901-609C58FBCD54}" type="slidenum">
              <a:rPr lang="zh-TW" altLang="en-US" smtClean="0"/>
              <a:t>65</a:t>
            </a:fld>
            <a:endParaRPr lang="zh-TW" altLang="en-US"/>
          </a:p>
        </p:txBody>
      </p:sp>
    </p:spTree>
    <p:extLst>
      <p:ext uri="{BB962C8B-B14F-4D97-AF65-F5344CB8AC3E}">
        <p14:creationId xmlns:p14="http://schemas.microsoft.com/office/powerpoint/2010/main" val="3244571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5000DAEA-EBFA-4A16-8D1E-F1F0098AD975}" type="slidenum">
              <a:rPr lang="en-US" altLang="zh-TW" i="0" smtClean="0"/>
              <a:pPr eaLnBrk="1" hangingPunct="1"/>
              <a:t>66</a:t>
            </a:fld>
            <a:endParaRPr lang="en-US" altLang="zh-TW" i="0"/>
          </a:p>
        </p:txBody>
      </p:sp>
      <p:sp>
        <p:nvSpPr>
          <p:cNvPr id="54275" name="Rectangle 4"/>
          <p:cNvSpPr>
            <a:spLocks noGrp="1" noChangeArrowheads="1"/>
          </p:cNvSpPr>
          <p:nvPr>
            <p:ph type="title"/>
          </p:nvPr>
        </p:nvSpPr>
        <p:spPr/>
        <p:txBody>
          <a:bodyPr>
            <a:normAutofit/>
          </a:bodyPr>
          <a:lstStyle/>
          <a:p>
            <a:pPr eaLnBrk="1" hangingPunct="1"/>
            <a:r>
              <a:rPr lang="zh-TW" altLang="en-US" sz="4000"/>
              <a:t>雙軸押出機內雙成份混合之分散相變化</a:t>
            </a:r>
          </a:p>
        </p:txBody>
      </p:sp>
      <p:pic>
        <p:nvPicPr>
          <p:cNvPr id="542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48" y="2276872"/>
            <a:ext cx="8208963" cy="416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611189" y="1545413"/>
            <a:ext cx="7921251" cy="830997"/>
          </a:xfrm>
          <a:prstGeom prst="rect">
            <a:avLst/>
          </a:prstGeom>
          <a:solidFill>
            <a:srgbClr val="FFFF00"/>
          </a:solidFill>
        </p:spPr>
        <p:txBody>
          <a:bodyPr wrap="square" rtlCol="0">
            <a:spAutoFit/>
          </a:bodyPr>
          <a:lstStyle/>
          <a:p>
            <a:r>
              <a:rPr lang="zh-TW" altLang="en-US" sz="2400" dirty="0"/>
              <a:t>分散劑</a:t>
            </a:r>
            <a:r>
              <a:rPr lang="en-US" altLang="zh-TW" sz="2400" dirty="0"/>
              <a:t>(SEBS-g-MA)</a:t>
            </a:r>
            <a:r>
              <a:rPr lang="zh-TW" altLang="en-US" sz="2400" dirty="0"/>
              <a:t>可以降低破碎</a:t>
            </a:r>
            <a:r>
              <a:rPr lang="en-US" altLang="zh-TW" sz="2400" dirty="0"/>
              <a:t>PA6</a:t>
            </a:r>
            <a:r>
              <a:rPr lang="zh-TW" altLang="en-US" sz="2400" dirty="0"/>
              <a:t>顆粒所需的剪切應力</a:t>
            </a:r>
            <a:r>
              <a:rPr lang="zh-TW" altLang="en-US" sz="2400" dirty="0">
                <a:latin typeface="新細明體"/>
                <a:ea typeface="新細明體"/>
              </a:rPr>
              <a:t>，所以可以促使</a:t>
            </a:r>
            <a:r>
              <a:rPr lang="en-US" altLang="zh-TW" sz="2400" dirty="0">
                <a:latin typeface="新細明體"/>
                <a:ea typeface="新細明體"/>
              </a:rPr>
              <a:t>PA6</a:t>
            </a:r>
            <a:r>
              <a:rPr lang="zh-TW" altLang="en-US" sz="2400" dirty="0">
                <a:latin typeface="新細明體"/>
                <a:ea typeface="新細明體"/>
              </a:rPr>
              <a:t>的顆粒快速細化。</a:t>
            </a:r>
            <a:r>
              <a:rPr lang="en-US" altLang="zh-TW" sz="2400" dirty="0"/>
              <a:t> </a:t>
            </a:r>
            <a:endParaRPr lang="zh-TW" altLang="en-US" sz="2400" dirty="0"/>
          </a:p>
        </p:txBody>
      </p:sp>
      <p:cxnSp>
        <p:nvCxnSpPr>
          <p:cNvPr id="4" name="直線單箭頭接點 3"/>
          <p:cNvCxnSpPr/>
          <p:nvPr/>
        </p:nvCxnSpPr>
        <p:spPr>
          <a:xfrm>
            <a:off x="4572185" y="5157192"/>
            <a:ext cx="0" cy="7200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3844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7"/>
            <a:ext cx="7886700" cy="975642"/>
          </a:xfrm>
        </p:spPr>
        <p:txBody>
          <a:bodyPr>
            <a:normAutofit fontScale="90000"/>
          </a:bodyPr>
          <a:lstStyle/>
          <a:p>
            <a:r>
              <a:rPr lang="zh-TW" altLang="en-US" dirty="0">
                <a:latin typeface="+mn-ea"/>
                <a:ea typeface="+mn-ea"/>
              </a:rPr>
              <a:t>分配混合區</a:t>
            </a:r>
            <a:r>
              <a:rPr lang="en-US" altLang="zh-TW" dirty="0">
                <a:latin typeface="+mn-ea"/>
                <a:ea typeface="+mn-ea"/>
              </a:rPr>
              <a:t>(Distributive Mixing Zone)</a:t>
            </a:r>
            <a:endParaRPr lang="zh-TW" altLang="en-US" dirty="0">
              <a:latin typeface="+mn-ea"/>
              <a:ea typeface="+mn-ea"/>
            </a:endParaRPr>
          </a:p>
        </p:txBody>
      </p:sp>
      <p:sp>
        <p:nvSpPr>
          <p:cNvPr id="3" name="內容版面配置區 2"/>
          <p:cNvSpPr>
            <a:spLocks noGrp="1"/>
          </p:cNvSpPr>
          <p:nvPr>
            <p:ph idx="1"/>
          </p:nvPr>
        </p:nvSpPr>
        <p:spPr>
          <a:xfrm>
            <a:off x="539552" y="1340768"/>
            <a:ext cx="8229600" cy="3124944"/>
          </a:xfrm>
        </p:spPr>
        <p:txBody>
          <a:bodyPr>
            <a:normAutofit/>
          </a:bodyPr>
          <a:lstStyle/>
          <a:p>
            <a:pPr>
              <a:buFont typeface="Wingdings" panose="05000000000000000000" pitchFamily="2" charset="2"/>
              <a:buChar char="n"/>
            </a:pPr>
            <a:r>
              <a:rPr lang="zh-TW" altLang="en-US" sz="2400" dirty="0"/>
              <a:t>主要功能</a:t>
            </a:r>
            <a:r>
              <a:rPr lang="en-US" altLang="zh-TW" sz="2400" dirty="0"/>
              <a:t>:</a:t>
            </a:r>
          </a:p>
          <a:p>
            <a:pPr marL="400050" lvl="1" indent="0">
              <a:buNone/>
            </a:pPr>
            <a:r>
              <a:rPr lang="en-US" altLang="zh-TW" sz="2400" dirty="0"/>
              <a:t> – </a:t>
            </a:r>
            <a:r>
              <a:rPr lang="zh-TW" altLang="en-US" sz="2400" dirty="0"/>
              <a:t>將固體或流體顆粒均勻分配到整個融體內部</a:t>
            </a:r>
            <a:endParaRPr lang="en-US" altLang="zh-TW" sz="2400" dirty="0"/>
          </a:p>
          <a:p>
            <a:pPr marL="400050" lvl="1" indent="0">
              <a:buNone/>
            </a:pPr>
            <a:r>
              <a:rPr lang="en-US" altLang="zh-TW" sz="2400" dirty="0"/>
              <a:t>– </a:t>
            </a:r>
            <a:r>
              <a:rPr lang="zh-TW" altLang="en-US" sz="2400" dirty="0"/>
              <a:t>將融體的溫度盡量均質化</a:t>
            </a:r>
            <a:endParaRPr lang="en-US" altLang="zh-TW" sz="2400" dirty="0"/>
          </a:p>
          <a:p>
            <a:pPr>
              <a:buFont typeface="Wingdings" panose="05000000000000000000" pitchFamily="2" charset="2"/>
              <a:buChar char="n"/>
            </a:pPr>
            <a:r>
              <a:rPr lang="zh-TW" altLang="en-US" sz="2400" dirty="0"/>
              <a:t>關鍵的參數</a:t>
            </a:r>
            <a:r>
              <a:rPr lang="en-US" altLang="zh-TW" sz="2400" dirty="0"/>
              <a:t>: </a:t>
            </a:r>
          </a:p>
          <a:p>
            <a:pPr marL="400050" lvl="1" indent="0">
              <a:buNone/>
            </a:pPr>
            <a:r>
              <a:rPr lang="en-US" altLang="zh-TW" sz="2400" dirty="0"/>
              <a:t>– </a:t>
            </a:r>
            <a:r>
              <a:rPr lang="zh-TW" altLang="en-US" sz="2400" dirty="0"/>
              <a:t>螺桿轉速</a:t>
            </a:r>
            <a:endParaRPr lang="en-US" altLang="zh-TW" sz="2400" dirty="0"/>
          </a:p>
          <a:p>
            <a:pPr marL="400050" lvl="1" indent="0">
              <a:buNone/>
            </a:pPr>
            <a:r>
              <a:rPr lang="en-US" altLang="zh-TW" sz="2400" dirty="0"/>
              <a:t>– </a:t>
            </a:r>
            <a:r>
              <a:rPr lang="zh-TW" altLang="en-US" sz="2400" dirty="0"/>
              <a:t>押出量</a:t>
            </a:r>
            <a:endParaRPr lang="en-US" altLang="zh-TW" sz="2400" dirty="0"/>
          </a:p>
          <a:p>
            <a:pPr marL="400050" lvl="1" indent="0">
              <a:buNone/>
            </a:pPr>
            <a:r>
              <a:rPr lang="en-US" altLang="zh-TW" sz="2400" dirty="0"/>
              <a:t>–  </a:t>
            </a:r>
            <a:r>
              <a:rPr lang="zh-TW" altLang="en-US" sz="2400" dirty="0"/>
              <a:t>螺桿幾何形狀</a:t>
            </a:r>
            <a:r>
              <a:rPr lang="en-US" altLang="zh-TW" sz="2400" dirty="0"/>
              <a:t>(</a:t>
            </a:r>
            <a:r>
              <a:rPr lang="zh-TW" altLang="en-US" sz="2400" dirty="0"/>
              <a:t>組態</a:t>
            </a:r>
            <a:r>
              <a:rPr lang="en-US" altLang="zh-TW" sz="2400" dirty="0"/>
              <a:t>)</a:t>
            </a:r>
            <a:endParaRPr lang="zh-TW" altLang="en-US" sz="2400"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67</a:t>
            </a:fld>
            <a:endParaRPr lang="zh-TW"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725144"/>
            <a:ext cx="59531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228184" y="4797152"/>
            <a:ext cx="1080120"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69155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說明</a:t>
            </a:r>
          </a:p>
        </p:txBody>
      </p:sp>
      <p:sp>
        <p:nvSpPr>
          <p:cNvPr id="5" name="Rectangle 2"/>
          <p:cNvSpPr>
            <a:spLocks noChangeArrowheads="1"/>
          </p:cNvSpPr>
          <p:nvPr/>
        </p:nvSpPr>
        <p:spPr bwMode="auto">
          <a:xfrm>
            <a:off x="30896" y="4107984"/>
            <a:ext cx="248466"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dirty="0">
                <a:ln>
                  <a:noFill/>
                </a:ln>
                <a:solidFill>
                  <a:srgbClr val="202124"/>
                </a:solidFill>
                <a:effectLst/>
                <a:latin typeface="Arial Unicode MS" panose="020B0604020202020204" pitchFamily="34" charset="-120"/>
                <a:ea typeface="inherit"/>
              </a:rPr>
              <a:t>。</a:t>
            </a:r>
            <a:r>
              <a:rPr kumimoji="0" lang="zh-TW" altLang="zh-TW" sz="600" b="0" i="0" u="none" strike="noStrike" cap="none" normalizeH="0" baseline="0" dirty="0">
                <a:ln>
                  <a:noFill/>
                </a:ln>
                <a:solidFill>
                  <a:schemeClr val="tx1"/>
                </a:solidFill>
                <a:effectLst/>
              </a:rPr>
              <a:t> </a:t>
            </a: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
        <p:nvSpPr>
          <p:cNvPr id="3" name="內容版面配置區 2"/>
          <p:cNvSpPr>
            <a:spLocks noGrp="1"/>
          </p:cNvSpPr>
          <p:nvPr>
            <p:ph idx="1"/>
          </p:nvPr>
        </p:nvSpPr>
        <p:spPr>
          <a:xfrm>
            <a:off x="467544" y="1268760"/>
            <a:ext cx="8435280" cy="3484984"/>
          </a:xfrm>
        </p:spPr>
        <p:txBody>
          <a:bodyPr>
            <a:normAutofit/>
          </a:bodyPr>
          <a:lstStyle/>
          <a:p>
            <a:pPr>
              <a:buFont typeface="Wingdings" panose="05000000000000000000" pitchFamily="2" charset="2"/>
              <a:buChar char="n"/>
            </a:pPr>
            <a:r>
              <a:rPr lang="zh-TW" altLang="zh-TW" sz="2400" dirty="0">
                <a:solidFill>
                  <a:srgbClr val="FF0000"/>
                </a:solidFill>
              </a:rPr>
              <a:t>螺桿速度越</a:t>
            </a:r>
            <a:r>
              <a:rPr lang="zh-TW" altLang="en-US" sz="2400" dirty="0">
                <a:solidFill>
                  <a:srgbClr val="FF0000"/>
                </a:solidFill>
              </a:rPr>
              <a:t>快</a:t>
            </a:r>
            <a:r>
              <a:rPr lang="zh-TW" altLang="zh-TW" sz="2400" dirty="0">
                <a:solidFill>
                  <a:srgbClr val="FF0000"/>
                </a:solidFill>
              </a:rPr>
              <a:t>或產量越小，混合效果越好</a:t>
            </a:r>
            <a:r>
              <a:rPr lang="zh-TW" altLang="zh-TW" sz="2400" dirty="0"/>
              <a:t>。</a:t>
            </a:r>
            <a:endParaRPr lang="en-US" altLang="zh-TW" sz="2400" dirty="0"/>
          </a:p>
          <a:p>
            <a:pPr>
              <a:buFont typeface="Wingdings" panose="05000000000000000000" pitchFamily="2" charset="2"/>
              <a:buChar char="n"/>
            </a:pPr>
            <a:r>
              <a:rPr lang="zh-TW" altLang="zh-TW" sz="2400" dirty="0"/>
              <a:t>特殊的混合元件，例如</a:t>
            </a:r>
            <a:r>
              <a:rPr lang="zh-TW" altLang="zh-TW" sz="2400" dirty="0">
                <a:solidFill>
                  <a:srgbClr val="FF0000"/>
                </a:solidFill>
              </a:rPr>
              <a:t>齒狀</a:t>
            </a:r>
            <a:r>
              <a:rPr lang="zh-TW" altLang="en-US" sz="2400" dirty="0">
                <a:solidFill>
                  <a:srgbClr val="FF0000"/>
                </a:solidFill>
              </a:rPr>
              <a:t>的</a:t>
            </a:r>
            <a:r>
              <a:rPr lang="zh-TW" altLang="zh-TW" sz="2400" dirty="0">
                <a:solidFill>
                  <a:srgbClr val="FF0000"/>
                </a:solidFill>
              </a:rPr>
              <a:t>混合元件，混合效果越好</a:t>
            </a:r>
            <a:r>
              <a:rPr lang="zh-TW" altLang="zh-TW" sz="2400" dirty="0"/>
              <a:t>。</a:t>
            </a:r>
            <a:endParaRPr lang="en-US" altLang="zh-TW" sz="2400" dirty="0"/>
          </a:p>
          <a:p>
            <a:pPr>
              <a:buFont typeface="Wingdings" panose="05000000000000000000" pitchFamily="2" charset="2"/>
              <a:buChar char="n"/>
            </a:pPr>
            <a:r>
              <a:rPr lang="zh-TW" altLang="en-US" sz="2400" dirty="0"/>
              <a:t>有安置</a:t>
            </a:r>
            <a:r>
              <a:rPr lang="zh-TW" altLang="en-US" sz="2400" dirty="0">
                <a:solidFill>
                  <a:srgbClr val="FF0000"/>
                </a:solidFill>
              </a:rPr>
              <a:t>反向元件</a:t>
            </a:r>
            <a:r>
              <a:rPr lang="zh-TW" altLang="en-US" sz="2400" dirty="0">
                <a:latin typeface="新細明體"/>
                <a:ea typeface="新細明體"/>
              </a:rPr>
              <a:t>，也可以得到較佳的</a:t>
            </a:r>
            <a:r>
              <a:rPr lang="zh-TW" altLang="zh-TW" sz="2400" dirty="0"/>
              <a:t>混合效果</a:t>
            </a:r>
            <a:endParaRPr lang="en-US" altLang="zh-TW" sz="2400" dirty="0"/>
          </a:p>
          <a:p>
            <a:pPr>
              <a:buFont typeface="Wingdings" panose="05000000000000000000" pitchFamily="2" charset="2"/>
              <a:buChar char="n"/>
            </a:pPr>
            <a:r>
              <a:rPr lang="zh-TW" altLang="en-US" sz="2400" dirty="0"/>
              <a:t>厚度</a:t>
            </a:r>
            <a:r>
              <a:rPr lang="zh-TW" altLang="en-US" sz="2400" dirty="0">
                <a:solidFill>
                  <a:srgbClr val="FF0000"/>
                </a:solidFill>
              </a:rPr>
              <a:t>較</a:t>
            </a:r>
            <a:r>
              <a:rPr lang="zh-TW" altLang="zh-TW" sz="2400" dirty="0">
                <a:solidFill>
                  <a:srgbClr val="FF0000"/>
                </a:solidFill>
              </a:rPr>
              <a:t>窄的</a:t>
            </a:r>
            <a:r>
              <a:rPr lang="zh-TW" altLang="en-US" sz="2400" dirty="0">
                <a:solidFill>
                  <a:srgbClr val="FF0000"/>
                </a:solidFill>
              </a:rPr>
              <a:t>碟型元件</a:t>
            </a:r>
            <a:r>
              <a:rPr lang="en-US" altLang="zh-TW" sz="2400" dirty="0"/>
              <a:t>(</a:t>
            </a:r>
            <a:r>
              <a:rPr lang="zh-TW" altLang="zh-TW" sz="2400" dirty="0"/>
              <a:t>捏合塊</a:t>
            </a:r>
            <a:r>
              <a:rPr lang="en-US" altLang="zh-TW" sz="2400" dirty="0"/>
              <a:t>)</a:t>
            </a:r>
            <a:r>
              <a:rPr lang="zh-TW" altLang="zh-TW" sz="2400" dirty="0"/>
              <a:t>也</a:t>
            </a:r>
            <a:r>
              <a:rPr lang="zh-TW" altLang="en-US" sz="2400" dirty="0"/>
              <a:t>比</a:t>
            </a:r>
            <a:r>
              <a:rPr lang="zh-TW" altLang="zh-TW" sz="2400" dirty="0"/>
              <a:t>螺</a:t>
            </a:r>
            <a:r>
              <a:rPr lang="zh-TW" altLang="en-US" sz="2400" dirty="0"/>
              <a:t>旋</a:t>
            </a:r>
            <a:r>
              <a:rPr lang="zh-TW" altLang="zh-TW" sz="2400" dirty="0"/>
              <a:t>元件提供了更好的混合性能</a:t>
            </a:r>
            <a:r>
              <a:rPr lang="zh-TW" altLang="en-US" sz="2400" dirty="0">
                <a:latin typeface="新細明體"/>
                <a:ea typeface="新細明體"/>
              </a:rPr>
              <a:t>。</a:t>
            </a:r>
            <a:endParaRPr lang="en-US" altLang="zh-TW" sz="2400" dirty="0"/>
          </a:p>
          <a:p>
            <a:pPr>
              <a:buFont typeface="Wingdings" panose="05000000000000000000" pitchFamily="2" charset="2"/>
              <a:buChar char="n"/>
            </a:pPr>
            <a:r>
              <a:rPr lang="zh-TW" altLang="zh-TW" sz="2400" dirty="0"/>
              <a:t>與</a:t>
            </a:r>
            <a:r>
              <a:rPr lang="zh-TW" altLang="en-US" sz="2400" dirty="0"/>
              <a:t>厚度較寬</a:t>
            </a:r>
            <a:r>
              <a:rPr lang="zh-TW" altLang="zh-TW" sz="2400" dirty="0"/>
              <a:t>的</a:t>
            </a:r>
            <a:r>
              <a:rPr lang="zh-TW" altLang="en-US" sz="2400" dirty="0"/>
              <a:t>碟型元件相比</a:t>
            </a:r>
            <a:r>
              <a:rPr lang="zh-TW" altLang="en-US" sz="2400" dirty="0">
                <a:latin typeface="新細明體"/>
                <a:ea typeface="新細明體"/>
              </a:rPr>
              <a:t>，</a:t>
            </a:r>
            <a:r>
              <a:rPr lang="zh-TW" altLang="zh-TW" sz="2400" dirty="0"/>
              <a:t>因為每</a:t>
            </a:r>
            <a:r>
              <a:rPr lang="zh-TW" altLang="en-US" sz="2400" dirty="0"/>
              <a:t>單位</a:t>
            </a:r>
            <a:r>
              <a:rPr lang="zh-TW" altLang="zh-TW" sz="2400" dirty="0"/>
              <a:t>長度的圓盤數量越多，熔體就越多分流</a:t>
            </a:r>
            <a:r>
              <a:rPr lang="zh-TW" altLang="en-US" sz="2400" dirty="0">
                <a:latin typeface="新細明體"/>
                <a:ea typeface="新細明體"/>
              </a:rPr>
              <a:t>，越會被延伸，所以</a:t>
            </a:r>
            <a:r>
              <a:rPr lang="zh-TW" altLang="zh-TW" sz="2400" dirty="0"/>
              <a:t>更好</a:t>
            </a:r>
            <a:r>
              <a:rPr lang="zh-TW" altLang="en-US" sz="2400" dirty="0"/>
              <a:t>的分配</a:t>
            </a:r>
            <a:r>
              <a:rPr lang="zh-TW" altLang="zh-TW" sz="2400" dirty="0"/>
              <a:t>混合性能</a:t>
            </a:r>
            <a:endParaRPr lang="zh-TW" altLang="en-US" sz="2400" dirty="0"/>
          </a:p>
        </p:txBody>
      </p:sp>
      <p:sp>
        <p:nvSpPr>
          <p:cNvPr id="6" name="投影片編號版面配置區 5"/>
          <p:cNvSpPr>
            <a:spLocks noGrp="1"/>
          </p:cNvSpPr>
          <p:nvPr>
            <p:ph type="sldNum" sz="quarter" idx="12"/>
          </p:nvPr>
        </p:nvSpPr>
        <p:spPr/>
        <p:txBody>
          <a:bodyPr/>
          <a:lstStyle/>
          <a:p>
            <a:fld id="{1903718D-2BA0-4992-8901-609C58FBCD54}" type="slidenum">
              <a:rPr lang="zh-TW" altLang="en-US" smtClean="0"/>
              <a:t>68</a:t>
            </a:fld>
            <a:endParaRPr lang="zh-TW" altLang="en-US"/>
          </a:p>
        </p:txBody>
      </p:sp>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248" y="4437112"/>
            <a:ext cx="1659632" cy="163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869160"/>
            <a:ext cx="1368152" cy="1396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21801">
            <a:off x="2304204" y="4911603"/>
            <a:ext cx="1470238" cy="130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12844">
            <a:off x="4058523" y="4854585"/>
            <a:ext cx="1673047" cy="1316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4499992" y="6287324"/>
            <a:ext cx="1107996" cy="369332"/>
          </a:xfrm>
          <a:prstGeom prst="rect">
            <a:avLst/>
          </a:prstGeom>
        </p:spPr>
        <p:txBody>
          <a:bodyPr wrap="none">
            <a:spAutoFit/>
          </a:bodyPr>
          <a:lstStyle/>
          <a:p>
            <a:r>
              <a:rPr lang="zh-TW" altLang="en-US" dirty="0">
                <a:solidFill>
                  <a:srgbClr val="FF0000"/>
                </a:solidFill>
              </a:rPr>
              <a:t>反向元件</a:t>
            </a:r>
            <a:endParaRPr lang="zh-TW" altLang="en-US" dirty="0"/>
          </a:p>
        </p:txBody>
      </p:sp>
      <p:sp>
        <p:nvSpPr>
          <p:cNvPr id="11" name="矩形 10"/>
          <p:cNvSpPr/>
          <p:nvPr/>
        </p:nvSpPr>
        <p:spPr>
          <a:xfrm>
            <a:off x="1691680" y="6234689"/>
            <a:ext cx="1107996" cy="369332"/>
          </a:xfrm>
          <a:prstGeom prst="rect">
            <a:avLst/>
          </a:prstGeom>
        </p:spPr>
        <p:txBody>
          <a:bodyPr wrap="none">
            <a:spAutoFit/>
          </a:bodyPr>
          <a:lstStyle/>
          <a:p>
            <a:r>
              <a:rPr lang="zh-TW" altLang="en-US" dirty="0">
                <a:solidFill>
                  <a:srgbClr val="FF0000"/>
                </a:solidFill>
              </a:rPr>
              <a:t>正向元件</a:t>
            </a:r>
            <a:endParaRPr lang="zh-TW" altLang="en-US" dirty="0"/>
          </a:p>
        </p:txBody>
      </p:sp>
      <p:sp>
        <p:nvSpPr>
          <p:cNvPr id="10" name="矩形 9">
            <a:extLst>
              <a:ext uri="{FF2B5EF4-FFF2-40B4-BE49-F238E27FC236}">
                <a16:creationId xmlns:a16="http://schemas.microsoft.com/office/drawing/2014/main" id="{E3626FF8-4D6D-4D9C-8322-AC1C71BF6DF7}"/>
              </a:ext>
            </a:extLst>
          </p:cNvPr>
          <p:cNvSpPr/>
          <p:nvPr/>
        </p:nvSpPr>
        <p:spPr>
          <a:xfrm>
            <a:off x="6518066" y="6234689"/>
            <a:ext cx="1107996" cy="369332"/>
          </a:xfrm>
          <a:prstGeom prst="rect">
            <a:avLst/>
          </a:prstGeom>
        </p:spPr>
        <p:txBody>
          <a:bodyPr wrap="none">
            <a:spAutoFit/>
          </a:bodyPr>
          <a:lstStyle/>
          <a:p>
            <a:r>
              <a:rPr lang="zh-TW" altLang="zh-TW" dirty="0">
                <a:solidFill>
                  <a:srgbClr val="FF0000"/>
                </a:solidFill>
              </a:rPr>
              <a:t>混合元件</a:t>
            </a:r>
            <a:endParaRPr lang="zh-TW" altLang="en-US" dirty="0"/>
          </a:p>
        </p:txBody>
      </p:sp>
    </p:spTree>
    <p:extLst>
      <p:ext uri="{BB962C8B-B14F-4D97-AF65-F5344CB8AC3E}">
        <p14:creationId xmlns:p14="http://schemas.microsoft.com/office/powerpoint/2010/main" val="2767680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排氣區</a:t>
            </a:r>
            <a:r>
              <a:rPr lang="en-US" altLang="zh-TW" b="1" dirty="0"/>
              <a:t>(</a:t>
            </a:r>
            <a:r>
              <a:rPr lang="en-US" altLang="zh-TW" b="1" dirty="0" err="1"/>
              <a:t>Devolatilization</a:t>
            </a:r>
            <a:r>
              <a:rPr lang="en-US" altLang="zh-TW" b="1" dirty="0"/>
              <a:t> Zone)</a:t>
            </a:r>
            <a:endParaRPr lang="zh-TW" altLang="en-US" dirty="0"/>
          </a:p>
        </p:txBody>
      </p:sp>
      <p:sp>
        <p:nvSpPr>
          <p:cNvPr id="3" name="內容版面配置區 2"/>
          <p:cNvSpPr>
            <a:spLocks noGrp="1"/>
          </p:cNvSpPr>
          <p:nvPr>
            <p:ph idx="1"/>
          </p:nvPr>
        </p:nvSpPr>
        <p:spPr>
          <a:xfrm>
            <a:off x="457200" y="1600201"/>
            <a:ext cx="8229600" cy="2980927"/>
          </a:xfrm>
        </p:spPr>
        <p:txBody>
          <a:bodyPr>
            <a:normAutofit/>
          </a:bodyPr>
          <a:lstStyle/>
          <a:p>
            <a:pPr>
              <a:buFont typeface="Wingdings" panose="05000000000000000000" pitchFamily="2" charset="2"/>
              <a:buChar char="n"/>
            </a:pPr>
            <a:r>
              <a:rPr lang="zh-TW" altLang="en-US" dirty="0"/>
              <a:t>主要功能</a:t>
            </a:r>
            <a:r>
              <a:rPr lang="en-US" altLang="zh-TW" dirty="0"/>
              <a:t>: </a:t>
            </a:r>
          </a:p>
          <a:p>
            <a:pPr marL="400050" lvl="1" indent="0">
              <a:buNone/>
            </a:pPr>
            <a:r>
              <a:rPr lang="en-US" altLang="zh-TW" dirty="0"/>
              <a:t>– </a:t>
            </a:r>
            <a:r>
              <a:rPr lang="zh-TW" altLang="en-US" dirty="0"/>
              <a:t>移除水分</a:t>
            </a:r>
            <a:r>
              <a:rPr lang="zh-TW" altLang="en-US" dirty="0">
                <a:latin typeface="新細明體"/>
                <a:ea typeface="新細明體"/>
              </a:rPr>
              <a:t>、</a:t>
            </a:r>
            <a:r>
              <a:rPr lang="zh-TW" altLang="en-US" dirty="0"/>
              <a:t>殘留的單體及溶劑</a:t>
            </a:r>
            <a:endParaRPr lang="en-US" altLang="zh-TW" dirty="0"/>
          </a:p>
          <a:p>
            <a:pPr>
              <a:buFont typeface="Wingdings" panose="05000000000000000000" pitchFamily="2" charset="2"/>
              <a:buChar char="n"/>
            </a:pPr>
            <a:r>
              <a:rPr lang="zh-TW" altLang="en-US" dirty="0"/>
              <a:t>關鍵的參數</a:t>
            </a:r>
            <a:r>
              <a:rPr lang="en-US" altLang="zh-TW" dirty="0"/>
              <a:t>: </a:t>
            </a:r>
          </a:p>
          <a:p>
            <a:pPr marL="400050" lvl="1" indent="0">
              <a:buNone/>
            </a:pPr>
            <a:r>
              <a:rPr lang="en-US" altLang="zh-TW" dirty="0"/>
              <a:t>– </a:t>
            </a:r>
            <a:r>
              <a:rPr lang="zh-TW" altLang="en-US" dirty="0"/>
              <a:t>螺桿轉速</a:t>
            </a:r>
            <a:endParaRPr lang="en-US" altLang="zh-TW" dirty="0"/>
          </a:p>
          <a:p>
            <a:pPr marL="400050" lvl="1" indent="0">
              <a:buNone/>
            </a:pPr>
            <a:r>
              <a:rPr lang="en-US" altLang="zh-TW" dirty="0"/>
              <a:t>– </a:t>
            </a:r>
            <a:r>
              <a:rPr lang="zh-TW" altLang="en-US" dirty="0"/>
              <a:t>押出量</a:t>
            </a:r>
            <a:endParaRPr lang="en-US" altLang="zh-TW" dirty="0"/>
          </a:p>
          <a:p>
            <a:pPr marL="400050" lvl="1" indent="0">
              <a:buNone/>
            </a:pPr>
            <a:r>
              <a:rPr lang="en-US" altLang="zh-TW" dirty="0"/>
              <a:t>–</a:t>
            </a:r>
            <a:r>
              <a:rPr lang="zh-TW" altLang="zh-TW" dirty="0"/>
              <a:t>可用</a:t>
            </a:r>
            <a:r>
              <a:rPr lang="zh-TW" altLang="en-US" dirty="0"/>
              <a:t>的</a:t>
            </a:r>
            <a:r>
              <a:rPr lang="zh-TW" altLang="zh-TW" dirty="0"/>
              <a:t>螺桿體積</a:t>
            </a:r>
            <a:endParaRPr lang="en-US" altLang="zh-TW" dirty="0"/>
          </a:p>
          <a:p>
            <a:pPr marL="400050" lvl="1" indent="0">
              <a:buNone/>
            </a:pPr>
            <a:r>
              <a:rPr lang="en-US" altLang="zh-TW" dirty="0"/>
              <a:t>– </a:t>
            </a:r>
            <a:r>
              <a:rPr lang="zh-TW" altLang="en-US" dirty="0"/>
              <a:t>真空度</a:t>
            </a:r>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69</a:t>
            </a:fld>
            <a:endParaRPr lang="zh-TW" alt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653136"/>
            <a:ext cx="809625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6732240" y="4725144"/>
            <a:ext cx="1008112"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99402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ABF7AD90-FB4D-47F2-A0B1-F4AE0EB23041}"/>
              </a:ext>
            </a:extLst>
          </p:cNvPr>
          <p:cNvSpPr>
            <a:spLocks noGrp="1"/>
          </p:cNvSpPr>
          <p:nvPr>
            <p:ph type="title"/>
          </p:nvPr>
        </p:nvSpPr>
        <p:spPr>
          <a:xfrm>
            <a:off x="467544" y="332656"/>
            <a:ext cx="8537308" cy="1143000"/>
          </a:xfrm>
        </p:spPr>
        <p:txBody>
          <a:bodyPr>
            <a:normAutofit fontScale="90000"/>
          </a:bodyPr>
          <a:lstStyle/>
          <a:p>
            <a:r>
              <a:rPr lang="zh-TW" altLang="en-US" dirty="0"/>
              <a:t>固體顆粒平均粒徑與聚集程度的關係</a:t>
            </a:r>
          </a:p>
        </p:txBody>
      </p:sp>
      <p:sp>
        <p:nvSpPr>
          <p:cNvPr id="352258" name="投影片編號版面配置區 4"/>
          <p:cNvSpPr>
            <a:spLocks noGrp="1"/>
          </p:cNvSpPr>
          <p:nvPr>
            <p:ph type="sldNum" sz="quarter" idx="12"/>
          </p:nvPr>
        </p:nvSpPr>
        <p:spPr>
          <a:noFill/>
        </p:spPr>
        <p:txBody>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FF1AF6ED-61BB-4399-A201-F259E01B4238}" type="slidenum">
              <a:rPr lang="en-US" altLang="zh-TW" sz="1400" smtClean="0"/>
              <a:pPr eaLnBrk="1" hangingPunct="1"/>
              <a:t>7</a:t>
            </a:fld>
            <a:endParaRPr lang="en-US" altLang="zh-TW" sz="1400"/>
          </a:p>
        </p:txBody>
      </p:sp>
      <p:pic>
        <p:nvPicPr>
          <p:cNvPr id="352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02" y="1268760"/>
            <a:ext cx="7002292" cy="518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4970512" y="2834237"/>
            <a:ext cx="3703036" cy="1446550"/>
          </a:xfrm>
          <a:prstGeom prst="rect">
            <a:avLst/>
          </a:prstGeom>
          <a:solidFill>
            <a:srgbClr val="FFFF00"/>
          </a:solidFill>
        </p:spPr>
        <p:txBody>
          <a:bodyPr wrap="square" rtlCol="0">
            <a:spAutoFit/>
          </a:bodyPr>
          <a:lstStyle/>
          <a:p>
            <a:r>
              <a:rPr lang="zh-TW" altLang="en-US" sz="2200" dirty="0"/>
              <a:t>顆粒平均粒徑愈小</a:t>
            </a:r>
            <a:r>
              <a:rPr lang="zh-TW" altLang="en-US" sz="2200" dirty="0">
                <a:latin typeface="新細明體"/>
                <a:ea typeface="新細明體"/>
              </a:rPr>
              <a:t>，</a:t>
            </a:r>
            <a:r>
              <a:rPr lang="zh-TW" altLang="en-US" sz="2200" dirty="0"/>
              <a:t>聚集程度愈明顯</a:t>
            </a:r>
            <a:r>
              <a:rPr lang="zh-TW" altLang="en-US" sz="2200" dirty="0">
                <a:latin typeface="新細明體"/>
                <a:ea typeface="新細明體"/>
              </a:rPr>
              <a:t>，當</a:t>
            </a:r>
            <a:r>
              <a:rPr lang="zh-TW" altLang="en-US" sz="2200" dirty="0"/>
              <a:t>平均粒徑小於</a:t>
            </a:r>
            <a:r>
              <a:rPr lang="en-US" altLang="zh-TW" sz="2200" dirty="0"/>
              <a:t>3</a:t>
            </a:r>
            <a:r>
              <a:rPr lang="en-US" altLang="zh-TW" sz="2200" dirty="0">
                <a:sym typeface="Symbol"/>
              </a:rPr>
              <a:t>m</a:t>
            </a:r>
            <a:r>
              <a:rPr lang="zh-TW" altLang="en-US" sz="2200" dirty="0">
                <a:sym typeface="Symbol"/>
              </a:rPr>
              <a:t>以下</a:t>
            </a:r>
            <a:r>
              <a:rPr lang="zh-TW" altLang="en-US" sz="2200" dirty="0">
                <a:latin typeface="新細明體"/>
                <a:ea typeface="新細明體"/>
                <a:sym typeface="Symbol"/>
              </a:rPr>
              <a:t>，</a:t>
            </a:r>
            <a:r>
              <a:rPr lang="zh-TW" altLang="en-US" sz="2200" dirty="0"/>
              <a:t>聚集現象會快速增加</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082" y="4874964"/>
            <a:ext cx="414338" cy="3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2843808" y="3922633"/>
            <a:ext cx="892274" cy="794236"/>
            <a:chOff x="2843808" y="3858900"/>
            <a:chExt cx="892274" cy="794236"/>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904" y="3880604"/>
              <a:ext cx="7810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2843808" y="3858900"/>
              <a:ext cx="892274" cy="79423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 name="群組 6"/>
          <p:cNvGrpSpPr/>
          <p:nvPr/>
        </p:nvGrpSpPr>
        <p:grpSpPr>
          <a:xfrm>
            <a:off x="2550071" y="1796433"/>
            <a:ext cx="1513483" cy="1445594"/>
            <a:chOff x="2550071" y="1796433"/>
            <a:chExt cx="1513483" cy="1445594"/>
          </a:xfrm>
        </p:grpSpPr>
        <p:grpSp>
          <p:nvGrpSpPr>
            <p:cNvPr id="14" name="群組 13"/>
            <p:cNvGrpSpPr/>
            <p:nvPr/>
          </p:nvGrpSpPr>
          <p:grpSpPr>
            <a:xfrm>
              <a:off x="3171280" y="2442592"/>
              <a:ext cx="892274" cy="799435"/>
              <a:chOff x="2927152" y="3880604"/>
              <a:chExt cx="892274" cy="799435"/>
            </a:xfrm>
          </p:grpSpPr>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904" y="3880604"/>
                <a:ext cx="7810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橢圓 15"/>
              <p:cNvSpPr/>
              <p:nvPr/>
            </p:nvSpPr>
            <p:spPr>
              <a:xfrm>
                <a:off x="2927152" y="3885803"/>
                <a:ext cx="892274" cy="79423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7" name="群組 16"/>
            <p:cNvGrpSpPr/>
            <p:nvPr/>
          </p:nvGrpSpPr>
          <p:grpSpPr>
            <a:xfrm>
              <a:off x="2550071" y="2211778"/>
              <a:ext cx="892274" cy="794236"/>
              <a:chOff x="2843808" y="3858900"/>
              <a:chExt cx="892274" cy="794236"/>
            </a:xfrm>
          </p:grpSpPr>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904" y="3880604"/>
                <a:ext cx="7810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橢圓 18"/>
              <p:cNvSpPr/>
              <p:nvPr/>
            </p:nvSpPr>
            <p:spPr>
              <a:xfrm>
                <a:off x="2843808" y="3858900"/>
                <a:ext cx="892274" cy="79423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 name="群組 19"/>
            <p:cNvGrpSpPr/>
            <p:nvPr/>
          </p:nvGrpSpPr>
          <p:grpSpPr>
            <a:xfrm>
              <a:off x="3152974" y="1796433"/>
              <a:ext cx="892274" cy="794236"/>
              <a:chOff x="2843808" y="3858900"/>
              <a:chExt cx="892274" cy="794236"/>
            </a:xfrm>
          </p:grpSpPr>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904" y="3880604"/>
                <a:ext cx="7810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橢圓 21"/>
              <p:cNvSpPr/>
              <p:nvPr/>
            </p:nvSpPr>
            <p:spPr>
              <a:xfrm>
                <a:off x="2843808" y="3858900"/>
                <a:ext cx="892274" cy="79423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6" name="文字方塊 5"/>
          <p:cNvSpPr txBox="1"/>
          <p:nvPr/>
        </p:nvSpPr>
        <p:spPr>
          <a:xfrm>
            <a:off x="3818384" y="4135085"/>
            <a:ext cx="1152128" cy="369332"/>
          </a:xfrm>
          <a:prstGeom prst="rect">
            <a:avLst/>
          </a:prstGeom>
          <a:noFill/>
        </p:spPr>
        <p:txBody>
          <a:bodyPr wrap="square" rtlCol="0">
            <a:spAutoFit/>
          </a:bodyPr>
          <a:lstStyle/>
          <a:p>
            <a:r>
              <a:rPr lang="zh-TW" altLang="en-US" dirty="0"/>
              <a:t>二次聚集</a:t>
            </a:r>
            <a:r>
              <a:rPr lang="en-US" altLang="zh-TW" dirty="0"/>
              <a:t> </a:t>
            </a:r>
            <a:endParaRPr lang="zh-TW" altLang="en-US" dirty="0"/>
          </a:p>
        </p:txBody>
      </p:sp>
      <p:sp>
        <p:nvSpPr>
          <p:cNvPr id="24" name="文字方塊 23"/>
          <p:cNvSpPr txBox="1"/>
          <p:nvPr/>
        </p:nvSpPr>
        <p:spPr>
          <a:xfrm>
            <a:off x="4364360" y="5027364"/>
            <a:ext cx="1152128" cy="369332"/>
          </a:xfrm>
          <a:prstGeom prst="rect">
            <a:avLst/>
          </a:prstGeom>
          <a:noFill/>
        </p:spPr>
        <p:txBody>
          <a:bodyPr wrap="square" rtlCol="0">
            <a:spAutoFit/>
          </a:bodyPr>
          <a:lstStyle/>
          <a:p>
            <a:r>
              <a:rPr lang="zh-TW" altLang="en-US" dirty="0"/>
              <a:t>一次聚集</a:t>
            </a:r>
            <a:r>
              <a:rPr lang="en-US" altLang="zh-TW" dirty="0"/>
              <a:t> </a:t>
            </a:r>
            <a:endParaRPr lang="zh-TW" altLang="en-US" dirty="0"/>
          </a:p>
        </p:txBody>
      </p:sp>
      <p:sp>
        <p:nvSpPr>
          <p:cNvPr id="25" name="文字方塊 24"/>
          <p:cNvSpPr txBox="1"/>
          <p:nvPr/>
        </p:nvSpPr>
        <p:spPr>
          <a:xfrm>
            <a:off x="4150420" y="2424230"/>
            <a:ext cx="1152128" cy="369332"/>
          </a:xfrm>
          <a:prstGeom prst="rect">
            <a:avLst/>
          </a:prstGeom>
          <a:noFill/>
        </p:spPr>
        <p:txBody>
          <a:bodyPr wrap="square" rtlCol="0">
            <a:spAutoFit/>
          </a:bodyPr>
          <a:lstStyle/>
          <a:p>
            <a:r>
              <a:rPr lang="zh-TW" altLang="en-US" dirty="0"/>
              <a:t>三次聚集</a:t>
            </a:r>
            <a:r>
              <a:rPr lang="en-US" altLang="zh-TW" dirty="0"/>
              <a:t> </a:t>
            </a:r>
            <a:endParaRPr lang="zh-TW" altLang="en-US" dirty="0"/>
          </a:p>
        </p:txBody>
      </p:sp>
    </p:spTree>
    <p:extLst>
      <p:ext uri="{BB962C8B-B14F-4D97-AF65-F5344CB8AC3E}">
        <p14:creationId xmlns:p14="http://schemas.microsoft.com/office/powerpoint/2010/main" val="3957526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說明</a:t>
            </a:r>
          </a:p>
        </p:txBody>
      </p:sp>
      <p:sp>
        <p:nvSpPr>
          <p:cNvPr id="3" name="內容版面配置區 2"/>
          <p:cNvSpPr>
            <a:spLocks noGrp="1"/>
          </p:cNvSpPr>
          <p:nvPr>
            <p:ph idx="1"/>
          </p:nvPr>
        </p:nvSpPr>
        <p:spPr>
          <a:xfrm>
            <a:off x="467544" y="1340769"/>
            <a:ext cx="8229600" cy="4104456"/>
          </a:xfrm>
        </p:spPr>
        <p:txBody>
          <a:bodyPr>
            <a:normAutofit/>
          </a:bodyPr>
          <a:lstStyle/>
          <a:p>
            <a:pPr marL="266700" indent="-266700">
              <a:lnSpc>
                <a:spcPct val="120000"/>
              </a:lnSpc>
              <a:spcBef>
                <a:spcPts val="0"/>
              </a:spcBef>
              <a:buFont typeface="Wingdings" panose="05000000000000000000" pitchFamily="2" charset="2"/>
              <a:buChar char="n"/>
            </a:pPr>
            <a:r>
              <a:rPr lang="zh-TW" altLang="zh-TW" sz="2400" dirty="0"/>
              <a:t>由於同向雙螺桿擠出機</a:t>
            </a:r>
            <a:r>
              <a:rPr lang="zh-TW" altLang="en-US" sz="2400" dirty="0"/>
              <a:t>具有</a:t>
            </a:r>
            <a:r>
              <a:rPr lang="zh-TW" altLang="zh-TW" sz="2400" dirty="0"/>
              <a:t>軸向</a:t>
            </a:r>
            <a:r>
              <a:rPr lang="zh-TW" altLang="en-US" sz="2400" dirty="0"/>
              <a:t>的</a:t>
            </a:r>
            <a:r>
              <a:rPr lang="zh-TW" altLang="zh-TW" sz="2400" dirty="0"/>
              <a:t>開放通道，</a:t>
            </a:r>
            <a:r>
              <a:rPr lang="zh-TW" altLang="en-US" sz="2400" dirty="0"/>
              <a:t>因此</a:t>
            </a:r>
            <a:r>
              <a:rPr lang="zh-TW" altLang="zh-TW" sz="2400" dirty="0"/>
              <a:t>必須</a:t>
            </a:r>
            <a:r>
              <a:rPr lang="zh-TW" altLang="en-US" sz="2400" dirty="0"/>
              <a:t>使</a:t>
            </a:r>
            <a:r>
              <a:rPr lang="zh-TW" altLang="zh-TW" sz="2400" dirty="0">
                <a:solidFill>
                  <a:srgbClr val="FF0000"/>
                </a:solidFill>
              </a:rPr>
              <a:t>脫揮</a:t>
            </a:r>
            <a:r>
              <a:rPr lang="zh-TW" altLang="en-US" sz="2400" dirty="0">
                <a:solidFill>
                  <a:srgbClr val="FF0000"/>
                </a:solidFill>
              </a:rPr>
              <a:t>區</a:t>
            </a:r>
            <a:r>
              <a:rPr lang="zh-TW" altLang="zh-TW" sz="2400" dirty="0">
                <a:solidFill>
                  <a:srgbClr val="FF0000"/>
                </a:solidFill>
              </a:rPr>
              <a:t>兩側</a:t>
            </a:r>
            <a:r>
              <a:rPr lang="zh-TW" altLang="en-US" sz="2400" dirty="0">
                <a:solidFill>
                  <a:srgbClr val="FF0000"/>
                </a:solidFill>
              </a:rPr>
              <a:t>達到</a:t>
            </a:r>
            <a:r>
              <a:rPr lang="zh-TW" altLang="zh-TW" sz="2400" dirty="0">
                <a:solidFill>
                  <a:srgbClr val="FF0000"/>
                </a:solidFill>
              </a:rPr>
              <a:t>完全填充</a:t>
            </a:r>
            <a:r>
              <a:rPr lang="zh-TW" altLang="en-US" sz="2400" dirty="0">
                <a:solidFill>
                  <a:srgbClr val="FF0000"/>
                </a:solidFill>
                <a:latin typeface="新細明體"/>
                <a:ea typeface="新細明體"/>
              </a:rPr>
              <a:t>，以達到</a:t>
            </a:r>
            <a:r>
              <a:rPr lang="zh-TW" altLang="zh-TW" sz="2400" dirty="0">
                <a:solidFill>
                  <a:srgbClr val="FF0000"/>
                </a:solidFill>
              </a:rPr>
              <a:t>密封</a:t>
            </a:r>
            <a:r>
              <a:rPr lang="zh-TW" altLang="en-US" sz="2400" dirty="0">
                <a:solidFill>
                  <a:srgbClr val="FF0000"/>
                </a:solidFill>
              </a:rPr>
              <a:t>的功能</a:t>
            </a:r>
            <a:r>
              <a:rPr lang="zh-TW" altLang="zh-TW" sz="2400" dirty="0"/>
              <a:t>，以防止從上游或下游區域</a:t>
            </a:r>
            <a:r>
              <a:rPr lang="zh-TW" altLang="en-US" sz="2400" dirty="0"/>
              <a:t>吸</a:t>
            </a:r>
            <a:r>
              <a:rPr lang="zh-TW" altLang="zh-TW" sz="2400" dirty="0"/>
              <a:t>取</a:t>
            </a:r>
            <a:r>
              <a:rPr lang="zh-TW" altLang="en-US" sz="2400" dirty="0"/>
              <a:t>氣體或揮發物</a:t>
            </a:r>
            <a:r>
              <a:rPr lang="zh-TW" altLang="zh-TW" sz="2400" dirty="0"/>
              <a:t>。</a:t>
            </a:r>
            <a:r>
              <a:rPr lang="zh-TW" altLang="en-US" sz="2400" dirty="0"/>
              <a:t>一般可用</a:t>
            </a:r>
            <a:r>
              <a:rPr lang="zh-TW" altLang="en-US" sz="2400" dirty="0">
                <a:solidFill>
                  <a:srgbClr val="FF0000"/>
                </a:solidFill>
              </a:rPr>
              <a:t>反向</a:t>
            </a:r>
            <a:r>
              <a:rPr lang="zh-TW" altLang="zh-TW" sz="2400" dirty="0">
                <a:solidFill>
                  <a:srgbClr val="FF0000"/>
                </a:solidFill>
              </a:rPr>
              <a:t>輸送</a:t>
            </a:r>
            <a:r>
              <a:rPr lang="zh-TW" altLang="en-US" sz="2400" dirty="0">
                <a:solidFill>
                  <a:srgbClr val="FF0000"/>
                </a:solidFill>
              </a:rPr>
              <a:t>元件</a:t>
            </a:r>
            <a:r>
              <a:rPr lang="zh-TW" altLang="zh-TW" sz="2400" dirty="0">
                <a:solidFill>
                  <a:srgbClr val="FF0000"/>
                </a:solidFill>
              </a:rPr>
              <a:t>或中性</a:t>
            </a:r>
            <a:r>
              <a:rPr lang="en-US" altLang="zh-TW" sz="2400" dirty="0">
                <a:solidFill>
                  <a:srgbClr val="FF0000"/>
                </a:solidFill>
              </a:rPr>
              <a:t>(</a:t>
            </a:r>
            <a:r>
              <a:rPr lang="zh-TW" altLang="en-US" sz="2400" dirty="0">
                <a:solidFill>
                  <a:srgbClr val="FF0000"/>
                </a:solidFill>
              </a:rPr>
              <a:t>交錯角</a:t>
            </a:r>
            <a:r>
              <a:rPr lang="en-US" altLang="zh-TW" sz="2400" dirty="0">
                <a:solidFill>
                  <a:srgbClr val="FF0000"/>
                </a:solidFill>
              </a:rPr>
              <a:t>90</a:t>
            </a:r>
            <a:r>
              <a:rPr lang="en-US" altLang="zh-TW" sz="2400" baseline="30000" dirty="0">
                <a:solidFill>
                  <a:srgbClr val="FF0000"/>
                </a:solidFill>
              </a:rPr>
              <a:t>0</a:t>
            </a:r>
            <a:r>
              <a:rPr lang="en-US" altLang="zh-TW" sz="2400" dirty="0">
                <a:solidFill>
                  <a:srgbClr val="FF0000"/>
                </a:solidFill>
              </a:rPr>
              <a:t>)</a:t>
            </a:r>
            <a:r>
              <a:rPr lang="zh-TW" altLang="en-US" sz="2400" dirty="0">
                <a:solidFill>
                  <a:srgbClr val="FF0000"/>
                </a:solidFill>
              </a:rPr>
              <a:t>的</a:t>
            </a:r>
            <a:r>
              <a:rPr lang="zh-TW" altLang="zh-TW" sz="2400" dirty="0">
                <a:solidFill>
                  <a:srgbClr val="FF0000"/>
                </a:solidFill>
              </a:rPr>
              <a:t>捏合塊</a:t>
            </a:r>
            <a:r>
              <a:rPr lang="en-US" altLang="zh-TW" sz="2400" dirty="0">
                <a:solidFill>
                  <a:srgbClr val="FF0000"/>
                </a:solidFill>
              </a:rPr>
              <a:t>)</a:t>
            </a:r>
            <a:r>
              <a:rPr lang="zh-TW" altLang="zh-TW" sz="2400" dirty="0">
                <a:solidFill>
                  <a:srgbClr val="FF0000"/>
                </a:solidFill>
              </a:rPr>
              <a:t> </a:t>
            </a:r>
            <a:r>
              <a:rPr lang="zh-TW" altLang="en-US" sz="2400" dirty="0">
                <a:solidFill>
                  <a:srgbClr val="FF0000"/>
                </a:solidFill>
                <a:latin typeface="新細明體"/>
                <a:ea typeface="新細明體"/>
              </a:rPr>
              <a:t>，使</a:t>
            </a:r>
            <a:r>
              <a:rPr lang="zh-TW" altLang="zh-TW" sz="2400" dirty="0">
                <a:solidFill>
                  <a:srgbClr val="FF0000"/>
                </a:solidFill>
              </a:rPr>
              <a:t>熔體</a:t>
            </a:r>
            <a:r>
              <a:rPr lang="zh-TW" altLang="en-US" sz="2400" dirty="0">
                <a:solidFill>
                  <a:srgbClr val="FF0000"/>
                </a:solidFill>
                <a:latin typeface="新細明體"/>
                <a:ea typeface="新細明體"/>
              </a:rPr>
              <a:t>達到</a:t>
            </a:r>
            <a:r>
              <a:rPr lang="zh-TW" altLang="en-US" sz="2400" dirty="0">
                <a:solidFill>
                  <a:srgbClr val="FF0000"/>
                </a:solidFill>
              </a:rPr>
              <a:t>完全</a:t>
            </a:r>
            <a:r>
              <a:rPr lang="zh-TW" altLang="zh-TW" sz="2400" dirty="0">
                <a:solidFill>
                  <a:srgbClr val="FF0000"/>
                </a:solidFill>
              </a:rPr>
              <a:t>填充</a:t>
            </a:r>
            <a:r>
              <a:rPr lang="zh-TW" altLang="zh-TW" sz="2400" dirty="0"/>
              <a:t>。 </a:t>
            </a:r>
            <a:endParaRPr lang="en-US" altLang="zh-TW" sz="2400" dirty="0"/>
          </a:p>
          <a:p>
            <a:pPr marL="266700" indent="-266700">
              <a:lnSpc>
                <a:spcPct val="120000"/>
              </a:lnSpc>
              <a:spcBef>
                <a:spcPts val="0"/>
              </a:spcBef>
              <a:buFont typeface="Wingdings" panose="05000000000000000000" pitchFamily="2" charset="2"/>
              <a:buChar char="n"/>
            </a:pPr>
            <a:r>
              <a:rPr lang="zh-TW" altLang="zh-TW" sz="2400" dirty="0"/>
              <a:t>通常在脫揮區使用具有 </a:t>
            </a:r>
            <a:r>
              <a:rPr lang="zh-TW" altLang="zh-TW" sz="2400" dirty="0">
                <a:solidFill>
                  <a:srgbClr val="FF0000"/>
                </a:solidFill>
              </a:rPr>
              <a:t>1.5D 螺距的螺桿元件</a:t>
            </a:r>
            <a:r>
              <a:rPr lang="zh-TW" altLang="en-US" sz="2400" dirty="0">
                <a:latin typeface="新細明體"/>
                <a:ea typeface="新細明體"/>
              </a:rPr>
              <a:t>，</a:t>
            </a:r>
            <a:r>
              <a:rPr lang="zh-TW" altLang="en-US" sz="2400" dirty="0">
                <a:solidFill>
                  <a:srgbClr val="FF0000"/>
                </a:solidFill>
                <a:latin typeface="新細明體"/>
                <a:ea typeface="新細明體"/>
              </a:rPr>
              <a:t>使融體在此區域形成</a:t>
            </a:r>
            <a:r>
              <a:rPr lang="zh-TW" altLang="zh-TW" sz="2400" dirty="0">
                <a:solidFill>
                  <a:srgbClr val="FF0000"/>
                </a:solidFill>
              </a:rPr>
              <a:t>部分填充</a:t>
            </a:r>
            <a:r>
              <a:rPr lang="zh-TW" altLang="zh-TW" sz="2400" dirty="0"/>
              <a:t>，以提供</a:t>
            </a:r>
            <a:r>
              <a:rPr lang="zh-TW" altLang="en-US" sz="2400" dirty="0"/>
              <a:t>較</a:t>
            </a:r>
            <a:r>
              <a:rPr lang="zh-TW" altLang="zh-TW" sz="2400" dirty="0"/>
              <a:t>大的</a:t>
            </a:r>
            <a:r>
              <a:rPr lang="zh-TW" altLang="en-US" sz="2400" dirty="0">
                <a:latin typeface="新細明體"/>
              </a:rPr>
              <a:t>融體</a:t>
            </a:r>
            <a:r>
              <a:rPr lang="zh-TW" altLang="zh-TW" sz="2400" dirty="0"/>
              <a:t>表面</a:t>
            </a:r>
            <a:r>
              <a:rPr lang="zh-TW" altLang="en-US" sz="2400" dirty="0">
                <a:latin typeface="新細明體"/>
                <a:ea typeface="新細明體"/>
              </a:rPr>
              <a:t>，利於</a:t>
            </a:r>
            <a:r>
              <a:rPr lang="zh-TW" altLang="zh-TW" sz="2400" dirty="0"/>
              <a:t>脫揮，並防止產品</a:t>
            </a:r>
            <a:r>
              <a:rPr lang="zh-TW" altLang="en-US" sz="2400" dirty="0"/>
              <a:t>從</a:t>
            </a:r>
            <a:r>
              <a:rPr lang="zh-TW" altLang="zh-TW" sz="2400" dirty="0"/>
              <a:t>脫揮</a:t>
            </a:r>
            <a:r>
              <a:rPr lang="zh-TW" altLang="en-US" sz="2400" dirty="0"/>
              <a:t>區</a:t>
            </a:r>
            <a:r>
              <a:rPr lang="zh-TW" altLang="zh-TW" sz="2400" dirty="0"/>
              <a:t>排放口</a:t>
            </a:r>
            <a:r>
              <a:rPr lang="zh-TW" altLang="en-US" sz="2400" dirty="0"/>
              <a:t>湧出</a:t>
            </a:r>
            <a:r>
              <a:rPr lang="zh-TW" altLang="en-US" sz="2400" dirty="0">
                <a:latin typeface="新細明體"/>
                <a:ea typeface="新細明體"/>
              </a:rPr>
              <a:t>。</a:t>
            </a:r>
            <a:endParaRPr lang="en-US" altLang="zh-TW" sz="2400" dirty="0">
              <a:latin typeface="新細明體"/>
              <a:ea typeface="新細明體"/>
            </a:endParaRPr>
          </a:p>
          <a:p>
            <a:pPr marL="266700" indent="-266700">
              <a:lnSpc>
                <a:spcPct val="120000"/>
              </a:lnSpc>
              <a:spcBef>
                <a:spcPts val="0"/>
              </a:spcBef>
              <a:buFont typeface="Wingdings" panose="05000000000000000000" pitchFamily="2" charset="2"/>
              <a:buChar char="n"/>
            </a:pPr>
            <a:r>
              <a:rPr lang="zh-TW" altLang="zh-TW" sz="2400" dirty="0"/>
              <a:t>排氣口應盡可能大，以避免</a:t>
            </a:r>
            <a:r>
              <a:rPr lang="zh-TW" altLang="en-US" sz="2400" dirty="0"/>
              <a:t>體體</a:t>
            </a:r>
            <a:r>
              <a:rPr lang="zh-TW" altLang="zh-TW" sz="2400" dirty="0"/>
              <a:t>高速</a:t>
            </a:r>
            <a:r>
              <a:rPr lang="zh-TW" altLang="en-US" sz="2400" dirty="0"/>
              <a:t>噴出</a:t>
            </a:r>
            <a:r>
              <a:rPr lang="zh-TW" altLang="zh-TW" sz="2400" dirty="0"/>
              <a:t>，</a:t>
            </a:r>
            <a:r>
              <a:rPr lang="zh-TW" altLang="en-US" sz="2400" dirty="0"/>
              <a:t>因為</a:t>
            </a:r>
            <a:r>
              <a:rPr lang="zh-TW" altLang="zh-TW" sz="2400" dirty="0"/>
              <a:t>這會導致 產品被吸入</a:t>
            </a:r>
            <a:r>
              <a:rPr lang="zh-TW" altLang="en-US" sz="2400" dirty="0"/>
              <a:t>排氣</a:t>
            </a:r>
            <a:r>
              <a:rPr lang="zh-TW" altLang="zh-TW" sz="2400" dirty="0"/>
              <a:t>口。</a:t>
            </a:r>
            <a:endParaRPr lang="zh-TW" altLang="en-US" sz="2400"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70</a:t>
            </a:fld>
            <a:endParaRPr lang="zh-TW" altLang="en-US"/>
          </a:p>
        </p:txBody>
      </p:sp>
      <p:pic>
        <p:nvPicPr>
          <p:cNvPr id="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5639494"/>
            <a:ext cx="911225"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5021063"/>
            <a:ext cx="2880320" cy="170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478291" y="5184973"/>
            <a:ext cx="115252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8763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排氣孔的樣式</a:t>
            </a:r>
          </a:p>
        </p:txBody>
      </p:sp>
      <p:sp>
        <p:nvSpPr>
          <p:cNvPr id="3" name="Rectangle 1"/>
          <p:cNvSpPr>
            <a:spLocks noChangeArrowheads="1"/>
          </p:cNvSpPr>
          <p:nvPr/>
        </p:nvSpPr>
        <p:spPr bwMode="auto">
          <a:xfrm>
            <a:off x="270570" y="4288875"/>
            <a:ext cx="2232248" cy="897690"/>
          </a:xfrm>
          <a:prstGeom prst="rect">
            <a:avLst/>
          </a:prstGeom>
          <a:noFill/>
          <a:ln>
            <a:noFill/>
          </a:ln>
          <a:effectLst/>
        </p:spPr>
        <p:txBody>
          <a:bodyPr vert="horz" wrap="square" lIns="0" tIns="-12696" rIns="0" bIns="-12696" numCol="1" anchor="ctr" anchorCtr="0" compatLnSpc="1">
            <a:prstTxWarp prst="textNoShape">
              <a:avLst/>
            </a:prstTxWarp>
            <a:spAutoFit/>
          </a:bodyPr>
          <a:lstStyle/>
          <a:p>
            <a:pPr lvl="0" fontAlgn="base">
              <a:spcBef>
                <a:spcPct val="0"/>
              </a:spcBef>
              <a:spcAft>
                <a:spcPct val="0"/>
              </a:spcAft>
            </a:pPr>
            <a:r>
              <a:rPr kumimoji="1" lang="zh-TW" altLang="zh-TW" sz="2000" b="0" i="0" u="none" strike="noStrike" cap="none" normalizeH="0" baseline="0" dirty="0">
                <a:ln>
                  <a:noFill/>
                </a:ln>
                <a:solidFill>
                  <a:srgbClr val="202124"/>
                </a:solidFill>
                <a:effectLst/>
                <a:latin typeface="Arial Unicode MS" pitchFamily="34" charset="-120"/>
                <a:ea typeface="inherit"/>
                <a:cs typeface="新細明體" pitchFamily="18" charset="-120"/>
              </a:rPr>
              <a:t>用於不粘附在螺桿上的聚合物熔體</a:t>
            </a:r>
            <a:r>
              <a:rPr kumimoji="1" lang="en-US" altLang="zh-TW" sz="2000" b="0" i="0" u="none" strike="noStrike" cap="none" normalizeH="0" baseline="0" dirty="0">
                <a:ln>
                  <a:noFill/>
                </a:ln>
                <a:solidFill>
                  <a:srgbClr val="202124"/>
                </a:solidFill>
                <a:effectLst/>
                <a:latin typeface="Arial Unicode MS" pitchFamily="34" charset="-120"/>
                <a:ea typeface="inherit"/>
                <a:cs typeface="新細明體" pitchFamily="18" charset="-120"/>
              </a:rPr>
              <a:t>(</a:t>
            </a:r>
            <a:r>
              <a:rPr lang="en-US" altLang="zh-TW" sz="2000" dirty="0"/>
              <a:t>PVC, </a:t>
            </a:r>
            <a:r>
              <a:rPr lang="zh-TW" altLang="en-US" sz="2000" dirty="0"/>
              <a:t>聚烯類</a:t>
            </a:r>
            <a:r>
              <a:rPr lang="en-US" altLang="zh-TW" sz="2000" dirty="0"/>
              <a:t>)</a:t>
            </a:r>
            <a:r>
              <a:rPr kumimoji="1" lang="zh-TW" altLang="zh-TW" sz="2000" b="0" i="0" u="none" strike="noStrike" cap="none" normalizeH="0" baseline="0" dirty="0">
                <a:ln>
                  <a:noFill/>
                </a:ln>
                <a:solidFill>
                  <a:schemeClr val="tx1"/>
                </a:solidFill>
                <a:effectLst/>
                <a:latin typeface="Arial" pitchFamily="34" charset="0"/>
                <a:ea typeface="新細明體" pitchFamily="18" charset="-120"/>
                <a:cs typeface="新細明體" pitchFamily="18" charset="-120"/>
              </a:rPr>
              <a:t> </a:t>
            </a:r>
          </a:p>
        </p:txBody>
      </p:sp>
      <p:sp>
        <p:nvSpPr>
          <p:cNvPr id="4" name="Rectangle 2"/>
          <p:cNvSpPr>
            <a:spLocks noChangeArrowheads="1"/>
          </p:cNvSpPr>
          <p:nvPr/>
        </p:nvSpPr>
        <p:spPr bwMode="auto">
          <a:xfrm>
            <a:off x="3726954" y="4149080"/>
            <a:ext cx="1944216" cy="89769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lvl="0" fontAlgn="base">
              <a:spcBef>
                <a:spcPct val="0"/>
              </a:spcBef>
              <a:spcAft>
                <a:spcPct val="0"/>
              </a:spcAft>
            </a:pPr>
            <a:r>
              <a:rPr kumimoji="1" lang="zh-TW" altLang="zh-TW" sz="2000" b="0" i="0" u="none" strike="noStrike" cap="none" normalizeH="0" baseline="0" dirty="0">
                <a:ln>
                  <a:noFill/>
                </a:ln>
                <a:solidFill>
                  <a:srgbClr val="202124"/>
                </a:solidFill>
                <a:effectLst/>
                <a:latin typeface="Arial Unicode MS" pitchFamily="34" charset="-120"/>
                <a:ea typeface="inherit"/>
                <a:cs typeface="新細明體" pitchFamily="18" charset="-120"/>
              </a:rPr>
              <a:t>用於</a:t>
            </a:r>
            <a:r>
              <a:rPr kumimoji="1" lang="zh-TW" altLang="en-US" sz="2000" b="0" i="0" u="none" strike="noStrike" cap="none" normalizeH="0" baseline="0" dirty="0">
                <a:ln>
                  <a:noFill/>
                </a:ln>
                <a:solidFill>
                  <a:srgbClr val="202124"/>
                </a:solidFill>
                <a:effectLst/>
                <a:latin typeface="Arial Unicode MS" pitchFamily="34" charset="-120"/>
                <a:ea typeface="inherit"/>
                <a:cs typeface="新細明體" pitchFamily="18" charset="-120"/>
              </a:rPr>
              <a:t>會</a:t>
            </a:r>
            <a:r>
              <a:rPr kumimoji="1" lang="zh-TW" altLang="zh-TW" sz="2000" b="0" i="0" u="none" strike="noStrike" cap="none" normalizeH="0" baseline="0" dirty="0">
                <a:ln>
                  <a:noFill/>
                </a:ln>
                <a:solidFill>
                  <a:srgbClr val="202124"/>
                </a:solidFill>
                <a:effectLst/>
                <a:latin typeface="Arial Unicode MS" pitchFamily="34" charset="-120"/>
                <a:ea typeface="inherit"/>
                <a:cs typeface="新細明體" pitchFamily="18" charset="-120"/>
              </a:rPr>
              <a:t>粘附在螺桿上的聚合物熔體</a:t>
            </a:r>
            <a:r>
              <a:rPr kumimoji="1" lang="zh-TW" altLang="zh-TW" sz="2000" b="0" i="0" u="none" strike="noStrike" cap="none" normalizeH="0" baseline="0" dirty="0">
                <a:ln>
                  <a:noFill/>
                </a:ln>
                <a:solidFill>
                  <a:schemeClr val="tx1"/>
                </a:solidFill>
                <a:effectLst/>
                <a:latin typeface="Arial" pitchFamily="34" charset="0"/>
                <a:ea typeface="新細明體" pitchFamily="18" charset="-120"/>
                <a:cs typeface="新細明體" pitchFamily="18" charset="-120"/>
              </a:rPr>
              <a:t> </a:t>
            </a:r>
            <a:r>
              <a:rPr kumimoji="1" lang="en-US" altLang="zh-TW" sz="2000" b="0" i="0" u="none" strike="noStrike" cap="none" normalizeH="0" baseline="0" dirty="0">
                <a:ln>
                  <a:noFill/>
                </a:ln>
                <a:solidFill>
                  <a:schemeClr val="tx1"/>
                </a:solidFill>
                <a:effectLst/>
                <a:latin typeface="Arial" pitchFamily="34" charset="0"/>
                <a:ea typeface="新細明體" pitchFamily="18" charset="-120"/>
                <a:cs typeface="新細明體" pitchFamily="18" charset="-120"/>
              </a:rPr>
              <a:t>(</a:t>
            </a:r>
            <a:r>
              <a:rPr lang="en-US" altLang="zh-TW" sz="2000" dirty="0"/>
              <a:t>PA, PET, PC)</a:t>
            </a:r>
            <a:endParaRPr kumimoji="1" lang="zh-TW" altLang="zh-TW" sz="20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5" name="Rectangle 3"/>
          <p:cNvSpPr>
            <a:spLocks noChangeArrowheads="1"/>
          </p:cNvSpPr>
          <p:nvPr/>
        </p:nvSpPr>
        <p:spPr bwMode="auto">
          <a:xfrm>
            <a:off x="6031210" y="4244544"/>
            <a:ext cx="2880320" cy="89769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fontAlgn="base">
              <a:spcBef>
                <a:spcPct val="0"/>
              </a:spcBef>
              <a:spcAft>
                <a:spcPct val="0"/>
              </a:spcAft>
            </a:pPr>
            <a:r>
              <a:rPr kumimoji="1" lang="zh-TW" altLang="zh-TW" sz="2000" b="0" i="0" u="none" strike="noStrike" cap="none" normalizeH="0" baseline="0" dirty="0">
                <a:ln>
                  <a:noFill/>
                </a:ln>
                <a:solidFill>
                  <a:srgbClr val="202124"/>
                </a:solidFill>
                <a:effectLst/>
                <a:latin typeface="Arial Unicode MS" pitchFamily="34" charset="-120"/>
                <a:ea typeface="inherit"/>
                <a:cs typeface="新細明體" pitchFamily="18" charset="-120"/>
              </a:rPr>
              <a:t>適用於</a:t>
            </a:r>
            <a:r>
              <a:rPr kumimoji="1" lang="zh-TW" altLang="en-US" sz="2000" b="0" i="0" u="none" strike="noStrike" cap="none" normalizeH="0" baseline="0" dirty="0">
                <a:ln>
                  <a:noFill/>
                </a:ln>
                <a:solidFill>
                  <a:srgbClr val="202124"/>
                </a:solidFill>
                <a:effectLst/>
                <a:latin typeface="Arial Unicode MS" pitchFamily="34" charset="-120"/>
                <a:ea typeface="inherit"/>
                <a:cs typeface="新細明體" pitchFamily="18" charset="-120"/>
              </a:rPr>
              <a:t>會</a:t>
            </a:r>
            <a:r>
              <a:rPr kumimoji="1" lang="zh-TW" altLang="zh-TW" sz="2000" b="0" i="0" u="none" strike="noStrike" cap="none" normalizeH="0" baseline="0" dirty="0">
                <a:ln>
                  <a:noFill/>
                </a:ln>
                <a:solidFill>
                  <a:srgbClr val="202124"/>
                </a:solidFill>
                <a:effectLst/>
                <a:latin typeface="Arial Unicode MS" pitchFamily="34" charset="-120"/>
                <a:ea typeface="inherit"/>
                <a:cs typeface="新細明體" pitchFamily="18" charset="-120"/>
              </a:rPr>
              <a:t>粘附在螺桿上的聚合物熔體</a:t>
            </a:r>
            <a:r>
              <a:rPr kumimoji="1" lang="zh-TW" altLang="en-US" sz="2000" b="0" i="0" u="none" strike="noStrike" cap="none" normalizeH="0" baseline="0" dirty="0">
                <a:ln>
                  <a:noFill/>
                </a:ln>
                <a:solidFill>
                  <a:srgbClr val="202124"/>
                </a:solidFill>
                <a:effectLst/>
                <a:latin typeface="新細明體"/>
                <a:ea typeface="新細明體"/>
                <a:cs typeface="新細明體" pitchFamily="18" charset="-120"/>
              </a:rPr>
              <a:t>，且內部</a:t>
            </a:r>
            <a:r>
              <a:rPr kumimoji="1" lang="zh-TW" altLang="zh-TW" sz="2000" b="0" i="0" u="none" strike="noStrike" cap="none" normalizeH="0" baseline="0" dirty="0">
                <a:ln>
                  <a:noFill/>
                </a:ln>
                <a:solidFill>
                  <a:srgbClr val="202124"/>
                </a:solidFill>
                <a:effectLst/>
                <a:latin typeface="Arial Unicode MS" pitchFamily="34" charset="-120"/>
                <a:ea typeface="inherit"/>
                <a:cs typeface="新細明體" pitchFamily="18" charset="-120"/>
              </a:rPr>
              <a:t>中的</a:t>
            </a:r>
            <a:r>
              <a:rPr kumimoji="1" lang="zh-TW" altLang="zh-TW" sz="2000" dirty="0">
                <a:solidFill>
                  <a:srgbClr val="202124"/>
                </a:solidFill>
                <a:latin typeface="Arial Unicode MS" pitchFamily="34" charset="-120"/>
                <a:ea typeface="inherit"/>
                <a:cs typeface="新細明體" pitchFamily="18" charset="-120"/>
              </a:rPr>
              <a:t>氣體</a:t>
            </a:r>
            <a:r>
              <a:rPr kumimoji="1" lang="zh-TW" altLang="zh-TW" sz="2000" b="0" i="0" u="none" strike="noStrike" cap="none" normalizeH="0" baseline="0" dirty="0">
                <a:ln>
                  <a:noFill/>
                </a:ln>
                <a:solidFill>
                  <a:srgbClr val="202124"/>
                </a:solidFill>
                <a:effectLst/>
                <a:latin typeface="Arial Unicode MS" pitchFamily="34" charset="-120"/>
                <a:ea typeface="inherit"/>
                <a:cs typeface="新細明體" pitchFamily="18" charset="-120"/>
              </a:rPr>
              <a:t>量</a:t>
            </a:r>
            <a:r>
              <a:rPr kumimoji="1" lang="zh-TW" altLang="zh-TW" sz="2000" dirty="0">
                <a:solidFill>
                  <a:srgbClr val="202124"/>
                </a:solidFill>
                <a:latin typeface="Arial Unicode MS" pitchFamily="34" charset="-120"/>
                <a:ea typeface="inherit"/>
                <a:cs typeface="新細明體" pitchFamily="18" charset="-120"/>
              </a:rPr>
              <a:t>大</a:t>
            </a:r>
            <a:r>
              <a:rPr kumimoji="1" lang="en-US" altLang="zh-TW" sz="2000" dirty="0">
                <a:latin typeface="Arial" pitchFamily="34" charset="0"/>
                <a:ea typeface="新細明體" pitchFamily="18" charset="-120"/>
                <a:cs typeface="新細明體" pitchFamily="18" charset="-120"/>
              </a:rPr>
              <a:t>(</a:t>
            </a:r>
            <a:r>
              <a:rPr lang="en-US" altLang="zh-TW" sz="2000" dirty="0"/>
              <a:t>PA, PET, PC)</a:t>
            </a:r>
            <a:endParaRPr kumimoji="1" lang="zh-TW" altLang="zh-TW" sz="20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772816"/>
            <a:ext cx="299085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575" y="1772816"/>
            <a:ext cx="30289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181" y="1742703"/>
            <a:ext cx="295275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投影片編號版面配置區 5"/>
          <p:cNvSpPr>
            <a:spLocks noGrp="1"/>
          </p:cNvSpPr>
          <p:nvPr>
            <p:ph type="sldNum" sz="quarter" idx="12"/>
          </p:nvPr>
        </p:nvSpPr>
        <p:spPr/>
        <p:txBody>
          <a:bodyPr/>
          <a:lstStyle/>
          <a:p>
            <a:fld id="{1903718D-2BA0-4992-8901-609C58FBCD54}" type="slidenum">
              <a:rPr lang="zh-TW" altLang="en-US" smtClean="0"/>
              <a:t>71</a:t>
            </a:fld>
            <a:endParaRPr lang="zh-TW" altLang="en-US"/>
          </a:p>
        </p:txBody>
      </p:sp>
    </p:spTree>
    <p:extLst>
      <p:ext uri="{BB962C8B-B14F-4D97-AF65-F5344CB8AC3E}">
        <p14:creationId xmlns:p14="http://schemas.microsoft.com/office/powerpoint/2010/main" val="1266068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764704"/>
            <a:ext cx="8229600" cy="4525963"/>
          </a:xfrm>
        </p:spPr>
        <p:txBody>
          <a:bodyPr>
            <a:normAutofit/>
          </a:bodyPr>
          <a:lstStyle/>
          <a:p>
            <a:pPr>
              <a:buFont typeface="Wingdings" panose="05000000000000000000" pitchFamily="2" charset="2"/>
              <a:buChar char="n"/>
            </a:pPr>
            <a:r>
              <a:rPr lang="zh-TW" altLang="en-US" sz="2400" dirty="0"/>
              <a:t>下列方式</a:t>
            </a:r>
            <a:r>
              <a:rPr lang="zh-TW" altLang="zh-TW" sz="2400" dirty="0"/>
              <a:t>可以達到最佳的脫揮效率</a:t>
            </a:r>
            <a:r>
              <a:rPr lang="en-US" altLang="zh-TW" sz="2400" dirty="0"/>
              <a:t>:</a:t>
            </a:r>
          </a:p>
          <a:p>
            <a:pPr>
              <a:buFont typeface="Wingdings" panose="05000000000000000000" pitchFamily="2" charset="2"/>
              <a:buChar char="Ø"/>
            </a:pPr>
            <a:r>
              <a:rPr lang="zh-TW" altLang="en-US" sz="2400" dirty="0">
                <a:solidFill>
                  <a:srgbClr val="FF0000"/>
                </a:solidFill>
              </a:rPr>
              <a:t>提</a:t>
            </a:r>
            <a:r>
              <a:rPr lang="zh-TW" altLang="zh-TW" sz="2400" dirty="0">
                <a:solidFill>
                  <a:srgbClr val="FF0000"/>
                </a:solidFill>
              </a:rPr>
              <a:t>高熔體溫度</a:t>
            </a:r>
            <a:r>
              <a:rPr lang="zh-TW" altLang="en-US" sz="2400" dirty="0">
                <a:latin typeface="新細明體"/>
                <a:ea typeface="新細明體"/>
              </a:rPr>
              <a:t>，降</a:t>
            </a:r>
            <a:r>
              <a:rPr lang="zh-TW" altLang="zh-TW" sz="2400" dirty="0"/>
              <a:t>低平衡濃度，</a:t>
            </a:r>
            <a:r>
              <a:rPr lang="zh-TW" altLang="en-US" sz="2400" dirty="0"/>
              <a:t>提</a:t>
            </a:r>
            <a:r>
              <a:rPr lang="zh-TW" altLang="zh-TW" sz="2400" dirty="0"/>
              <a:t>高擴散常數 </a:t>
            </a:r>
            <a:endParaRPr lang="en-US" altLang="zh-TW" sz="2400" dirty="0"/>
          </a:p>
          <a:p>
            <a:pPr>
              <a:buFont typeface="Wingdings" panose="05000000000000000000" pitchFamily="2" charset="2"/>
              <a:buChar char="Ø"/>
            </a:pPr>
            <a:r>
              <a:rPr lang="zh-TW" altLang="en-US" sz="2400" dirty="0"/>
              <a:t>使</a:t>
            </a:r>
            <a:r>
              <a:rPr lang="zh-TW" altLang="zh-TW" sz="2400" dirty="0"/>
              <a:t>螺桿</a:t>
            </a:r>
            <a:r>
              <a:rPr lang="zh-TW" altLang="en-US" sz="2400" dirty="0"/>
              <a:t>自由</a:t>
            </a:r>
            <a:r>
              <a:rPr lang="zh-TW" altLang="zh-TW" sz="2400" dirty="0"/>
              <a:t>體積</a:t>
            </a:r>
            <a:r>
              <a:rPr lang="zh-TW" altLang="en-US" sz="2400" dirty="0"/>
              <a:t>加</a:t>
            </a:r>
            <a:r>
              <a:rPr lang="zh-TW" altLang="zh-TW" sz="2400" dirty="0"/>
              <a:t>大</a:t>
            </a:r>
            <a:r>
              <a:rPr lang="zh-TW" altLang="en-US" sz="2400" dirty="0"/>
              <a:t>達到低充填程度</a:t>
            </a:r>
            <a:r>
              <a:rPr lang="zh-TW" altLang="zh-TW" sz="2400" dirty="0"/>
              <a:t>（</a:t>
            </a:r>
            <a:r>
              <a:rPr lang="zh-TW" altLang="en-US" sz="2400" dirty="0"/>
              <a:t>例如</a:t>
            </a:r>
            <a:r>
              <a:rPr lang="zh-TW" altLang="en-US" sz="2400" dirty="0">
                <a:solidFill>
                  <a:srgbClr val="FF0000"/>
                </a:solidFill>
              </a:rPr>
              <a:t>螺桿溝深加大</a:t>
            </a:r>
            <a:r>
              <a:rPr lang="zh-TW" altLang="zh-TW" sz="2400" dirty="0">
                <a:solidFill>
                  <a:srgbClr val="FF0000"/>
                </a:solidFill>
              </a:rPr>
              <a:t>，</a:t>
            </a:r>
            <a:r>
              <a:rPr lang="zh-TW" altLang="en-US" sz="2400" dirty="0">
                <a:solidFill>
                  <a:srgbClr val="FF0000"/>
                </a:solidFill>
              </a:rPr>
              <a:t>螺桿牙數增加</a:t>
            </a:r>
            <a:r>
              <a:rPr lang="zh-TW" altLang="en-US" sz="2400" dirty="0">
                <a:solidFill>
                  <a:srgbClr val="FF0000"/>
                </a:solidFill>
                <a:latin typeface="新細明體"/>
                <a:ea typeface="新細明體"/>
              </a:rPr>
              <a:t>、</a:t>
            </a:r>
            <a:r>
              <a:rPr lang="zh-TW" altLang="en-US" sz="2400" dirty="0">
                <a:solidFill>
                  <a:srgbClr val="FF0000"/>
                </a:solidFill>
              </a:rPr>
              <a:t>此</a:t>
            </a:r>
            <a:r>
              <a:rPr lang="zh-TW" altLang="zh-TW" sz="2400" dirty="0">
                <a:solidFill>
                  <a:srgbClr val="FF0000"/>
                </a:solidFill>
              </a:rPr>
              <a:t>區域</a:t>
            </a:r>
            <a:r>
              <a:rPr lang="zh-TW" altLang="en-US" sz="2400" dirty="0">
                <a:solidFill>
                  <a:srgbClr val="FF0000"/>
                </a:solidFill>
              </a:rPr>
              <a:t>長度增加</a:t>
            </a:r>
            <a:r>
              <a:rPr lang="zh-TW" altLang="zh-TW" sz="2400" dirty="0"/>
              <a:t>）和</a:t>
            </a:r>
            <a:r>
              <a:rPr lang="zh-TW" altLang="en-US" sz="2400" dirty="0">
                <a:solidFill>
                  <a:srgbClr val="FF0000"/>
                </a:solidFill>
              </a:rPr>
              <a:t>較</a:t>
            </a:r>
            <a:r>
              <a:rPr lang="zh-TW" altLang="zh-TW" sz="2400" dirty="0">
                <a:solidFill>
                  <a:srgbClr val="FF0000"/>
                </a:solidFill>
              </a:rPr>
              <a:t>低</a:t>
            </a:r>
            <a:r>
              <a:rPr lang="zh-TW" altLang="en-US" sz="2400" dirty="0">
                <a:solidFill>
                  <a:srgbClr val="FF0000"/>
                </a:solidFill>
              </a:rPr>
              <a:t>的押出量</a:t>
            </a:r>
            <a:r>
              <a:rPr lang="zh-TW" altLang="zh-TW" sz="2400" dirty="0">
                <a:solidFill>
                  <a:srgbClr val="FF0000"/>
                </a:solidFill>
              </a:rPr>
              <a:t>/螺桿</a:t>
            </a:r>
            <a:r>
              <a:rPr lang="zh-TW" altLang="en-US" sz="2400" dirty="0">
                <a:solidFill>
                  <a:srgbClr val="FF0000"/>
                </a:solidFill>
              </a:rPr>
              <a:t>轉</a:t>
            </a:r>
            <a:r>
              <a:rPr lang="zh-TW" altLang="zh-TW" sz="2400" dirty="0">
                <a:solidFill>
                  <a:srgbClr val="FF0000"/>
                </a:solidFill>
              </a:rPr>
              <a:t>度比</a:t>
            </a:r>
            <a:r>
              <a:rPr lang="zh-TW" altLang="zh-TW" sz="2400" dirty="0"/>
              <a:t> </a:t>
            </a:r>
            <a:r>
              <a:rPr lang="zh-TW" altLang="en-US" sz="2400" dirty="0">
                <a:latin typeface="新細明體"/>
                <a:ea typeface="新細明體"/>
              </a:rPr>
              <a:t>，達到較大的</a:t>
            </a:r>
            <a:r>
              <a:rPr lang="zh-TW" altLang="zh-TW" sz="2400" dirty="0"/>
              <a:t>大脫揮</a:t>
            </a:r>
            <a:r>
              <a:rPr lang="zh-TW" altLang="en-US" sz="2400" dirty="0"/>
              <a:t>表</a:t>
            </a:r>
            <a:r>
              <a:rPr lang="zh-TW" altLang="zh-TW" sz="2400" dirty="0"/>
              <a:t>面</a:t>
            </a:r>
            <a:endParaRPr lang="en-US" altLang="zh-TW" sz="2400" dirty="0"/>
          </a:p>
          <a:p>
            <a:pPr>
              <a:buFont typeface="Wingdings" panose="05000000000000000000" pitchFamily="2" charset="2"/>
              <a:buChar char="Ø"/>
            </a:pPr>
            <a:r>
              <a:rPr lang="zh-TW" altLang="en-US" sz="2400" dirty="0">
                <a:solidFill>
                  <a:srgbClr val="FF0000"/>
                </a:solidFill>
              </a:rPr>
              <a:t>提</a:t>
            </a:r>
            <a:r>
              <a:rPr lang="zh-TW" altLang="zh-TW" sz="2400" dirty="0">
                <a:solidFill>
                  <a:srgbClr val="FF0000"/>
                </a:solidFill>
              </a:rPr>
              <a:t>高螺桿轉速</a:t>
            </a:r>
            <a:r>
              <a:rPr lang="zh-TW" altLang="en-US" sz="2400" dirty="0">
                <a:latin typeface="新細明體"/>
                <a:ea typeface="新細明體"/>
              </a:rPr>
              <a:t>，達到</a:t>
            </a:r>
            <a:r>
              <a:rPr lang="zh-TW" altLang="zh-TW" sz="2400" dirty="0"/>
              <a:t>頻繁的表面更新</a:t>
            </a:r>
            <a:r>
              <a:rPr lang="zh-TW" altLang="en-US" sz="2400" dirty="0"/>
              <a:t>頻率</a:t>
            </a:r>
            <a:endParaRPr lang="en-US" altLang="zh-TW" sz="2400" dirty="0"/>
          </a:p>
          <a:p>
            <a:pPr>
              <a:buFont typeface="Wingdings" panose="05000000000000000000" pitchFamily="2" charset="2"/>
              <a:buChar char="Ø"/>
            </a:pPr>
            <a:r>
              <a:rPr lang="zh-TW" altLang="en-US" sz="2400" dirty="0">
                <a:solidFill>
                  <a:srgbClr val="FF0000"/>
                </a:solidFill>
              </a:rPr>
              <a:t>提</a:t>
            </a:r>
            <a:r>
              <a:rPr lang="zh-TW" altLang="zh-TW" sz="2400" dirty="0">
                <a:solidFill>
                  <a:srgbClr val="FF0000"/>
                </a:solidFill>
              </a:rPr>
              <a:t>高真空 </a:t>
            </a:r>
            <a:r>
              <a:rPr lang="zh-TW" altLang="zh-TW" sz="2400" dirty="0"/>
              <a:t>。</a:t>
            </a:r>
            <a:endParaRPr lang="zh-TW" altLang="en-US" sz="2400"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72</a:t>
            </a:fld>
            <a:endParaRPr lang="zh-TW" altLang="en-US"/>
          </a:p>
        </p:txBody>
      </p:sp>
    </p:spTree>
    <p:extLst>
      <p:ext uri="{BB962C8B-B14F-4D97-AF65-F5344CB8AC3E}">
        <p14:creationId xmlns:p14="http://schemas.microsoft.com/office/powerpoint/2010/main" val="10524973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t>升壓區</a:t>
            </a:r>
            <a:r>
              <a:rPr lang="en-US" altLang="zh-TW" b="1" dirty="0"/>
              <a:t>(Pressure Build-Up Zone)</a:t>
            </a:r>
            <a:endParaRPr lang="zh-TW" altLang="en-US" dirty="0"/>
          </a:p>
        </p:txBody>
      </p:sp>
      <p:sp>
        <p:nvSpPr>
          <p:cNvPr id="3" name="內容版面配置區 2"/>
          <p:cNvSpPr>
            <a:spLocks noGrp="1"/>
          </p:cNvSpPr>
          <p:nvPr>
            <p:ph idx="1"/>
          </p:nvPr>
        </p:nvSpPr>
        <p:spPr/>
        <p:txBody>
          <a:bodyPr/>
          <a:lstStyle/>
          <a:p>
            <a:pPr>
              <a:buFont typeface="Wingdings" panose="05000000000000000000" pitchFamily="2" charset="2"/>
              <a:buChar char="n"/>
            </a:pPr>
            <a:r>
              <a:rPr lang="zh-TW" altLang="en-US" dirty="0"/>
              <a:t>主要功能</a:t>
            </a:r>
            <a:r>
              <a:rPr lang="en-US" altLang="zh-TW" dirty="0"/>
              <a:t>: </a:t>
            </a:r>
          </a:p>
          <a:p>
            <a:pPr marL="400050" lvl="1" indent="0">
              <a:buNone/>
            </a:pPr>
            <a:r>
              <a:rPr lang="en-US" altLang="zh-TW" dirty="0"/>
              <a:t>–</a:t>
            </a:r>
            <a:r>
              <a:rPr lang="zh-TW" altLang="en-US" b="1" dirty="0"/>
              <a:t>升壓</a:t>
            </a:r>
            <a:endParaRPr lang="en-US" altLang="zh-TW" dirty="0"/>
          </a:p>
          <a:p>
            <a:pPr>
              <a:buFont typeface="Wingdings" panose="05000000000000000000" pitchFamily="2" charset="2"/>
              <a:buChar char="n"/>
            </a:pPr>
            <a:r>
              <a:rPr lang="zh-TW" altLang="en-US" dirty="0"/>
              <a:t>關鍵的參數</a:t>
            </a:r>
            <a:r>
              <a:rPr lang="en-US" altLang="zh-TW" dirty="0"/>
              <a:t>: </a:t>
            </a:r>
          </a:p>
          <a:p>
            <a:pPr marL="400050" lvl="1" indent="0">
              <a:buNone/>
            </a:pPr>
            <a:r>
              <a:rPr lang="en-US" altLang="zh-TW" dirty="0"/>
              <a:t>– </a:t>
            </a:r>
            <a:r>
              <a:rPr lang="zh-TW" altLang="en-US" dirty="0"/>
              <a:t>螺桿轉速</a:t>
            </a:r>
            <a:endParaRPr lang="en-US" altLang="zh-TW" dirty="0"/>
          </a:p>
          <a:p>
            <a:pPr marL="400050" lvl="1" indent="0">
              <a:buNone/>
            </a:pPr>
            <a:r>
              <a:rPr lang="en-US" altLang="zh-TW" dirty="0"/>
              <a:t>– </a:t>
            </a:r>
            <a:r>
              <a:rPr lang="zh-TW" altLang="en-US" dirty="0"/>
              <a:t>押出量</a:t>
            </a:r>
            <a:endParaRPr lang="en-US" altLang="zh-TW" dirty="0"/>
          </a:p>
          <a:p>
            <a:pPr marL="400050" lvl="1" indent="0">
              <a:buNone/>
            </a:pPr>
            <a:r>
              <a:rPr lang="en-US" altLang="zh-TW" dirty="0"/>
              <a:t>– </a:t>
            </a:r>
            <a:r>
              <a:rPr lang="zh-TW" altLang="en-US" dirty="0"/>
              <a:t>螺距</a:t>
            </a:r>
            <a:endParaRPr lang="en-US" altLang="zh-TW" dirty="0"/>
          </a:p>
          <a:p>
            <a:pPr marL="400050" lvl="1" indent="0">
              <a:buNone/>
            </a:pPr>
            <a:r>
              <a:rPr lang="en-US" altLang="zh-TW" dirty="0"/>
              <a:t>– </a:t>
            </a:r>
            <a:r>
              <a:rPr lang="zh-TW" altLang="en-US" dirty="0"/>
              <a:t>螺桿和料缸內側的間隙</a:t>
            </a:r>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73</a:t>
            </a:fld>
            <a:endParaRPr lang="zh-TW" altLang="en-US"/>
          </a:p>
        </p:txBody>
      </p:sp>
    </p:spTree>
    <p:extLst>
      <p:ext uri="{BB962C8B-B14F-4D97-AF65-F5344CB8AC3E}">
        <p14:creationId xmlns:p14="http://schemas.microsoft.com/office/powerpoint/2010/main" val="35993683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850106"/>
          </a:xfrm>
        </p:spPr>
        <p:txBody>
          <a:bodyPr/>
          <a:lstStyle/>
          <a:p>
            <a:r>
              <a:rPr lang="zh-TW" altLang="en-US" dirty="0"/>
              <a:t>說明</a:t>
            </a:r>
          </a:p>
        </p:txBody>
      </p:sp>
      <p:sp>
        <p:nvSpPr>
          <p:cNvPr id="3" name="內容版面配置區 2"/>
          <p:cNvSpPr>
            <a:spLocks noGrp="1"/>
          </p:cNvSpPr>
          <p:nvPr>
            <p:ph idx="1"/>
          </p:nvPr>
        </p:nvSpPr>
        <p:spPr>
          <a:xfrm>
            <a:off x="539552" y="1124745"/>
            <a:ext cx="8229600" cy="3168352"/>
          </a:xfrm>
        </p:spPr>
        <p:txBody>
          <a:bodyPr>
            <a:normAutofit/>
          </a:bodyPr>
          <a:lstStyle/>
          <a:p>
            <a:pPr>
              <a:buFont typeface="Wingdings" panose="05000000000000000000" pitchFamily="2" charset="2"/>
              <a:buChar char="n"/>
            </a:pPr>
            <a:r>
              <a:rPr lang="zh-TW" altLang="en-US" sz="2400" dirty="0"/>
              <a:t>升</a:t>
            </a:r>
            <a:r>
              <a:rPr lang="zh-TW" altLang="zh-TW" sz="2400" dirty="0"/>
              <a:t>壓區位於擠出機的出料區</a:t>
            </a:r>
            <a:r>
              <a:rPr lang="zh-TW" altLang="en-US" sz="2400" dirty="0">
                <a:latin typeface="新細明體"/>
                <a:ea typeface="新細明體"/>
              </a:rPr>
              <a:t>，在</a:t>
            </a:r>
            <a:r>
              <a:rPr lang="zh-TW" altLang="zh-TW" sz="2400" dirty="0"/>
              <a:t>每個反向</a:t>
            </a:r>
            <a:r>
              <a:rPr lang="zh-TW" altLang="en-US" sz="2400" dirty="0"/>
              <a:t>輸</a:t>
            </a:r>
            <a:r>
              <a:rPr lang="zh-TW" altLang="zh-TW" sz="2400" dirty="0"/>
              <a:t>送元件</a:t>
            </a:r>
            <a:r>
              <a:rPr lang="en-US" altLang="zh-TW" sz="2400" dirty="0"/>
              <a:t>(</a:t>
            </a:r>
            <a:r>
              <a:rPr lang="zh-TW" altLang="zh-TW" sz="2400" dirty="0"/>
              <a:t>例如混合元件、</a:t>
            </a:r>
            <a:r>
              <a:rPr lang="zh-TW" altLang="en-US" sz="2400" dirty="0"/>
              <a:t>反向</a:t>
            </a:r>
            <a:r>
              <a:rPr lang="zh-TW" altLang="zh-TW" sz="2400" dirty="0"/>
              <a:t>或中性 </a:t>
            </a:r>
            <a:r>
              <a:rPr lang="zh-TW" altLang="en-US" sz="2400" dirty="0"/>
              <a:t>捏合</a:t>
            </a:r>
            <a:r>
              <a:rPr lang="zh-TW" altLang="zh-TW" sz="2400" dirty="0"/>
              <a:t>塊</a:t>
            </a:r>
            <a:r>
              <a:rPr lang="en-US" altLang="zh-TW" sz="2400" dirty="0"/>
              <a:t>)</a:t>
            </a:r>
            <a:r>
              <a:rPr lang="zh-TW" altLang="en-US" sz="2400" dirty="0"/>
              <a:t>的後面</a:t>
            </a:r>
            <a:r>
              <a:rPr lang="zh-TW" altLang="zh-TW" sz="2400" dirty="0"/>
              <a:t>，</a:t>
            </a:r>
            <a:r>
              <a:rPr lang="zh-TW" altLang="en-US" sz="2400" dirty="0"/>
              <a:t>主要是使融體有足夠的壓力能通過模頭</a:t>
            </a:r>
            <a:r>
              <a:rPr lang="zh-TW" altLang="en-US" sz="2400" dirty="0">
                <a:latin typeface="新細明體"/>
                <a:ea typeface="新細明體"/>
              </a:rPr>
              <a:t>，從模頭擠出。</a:t>
            </a:r>
            <a:endParaRPr lang="en-US" altLang="zh-TW" sz="2400" dirty="0">
              <a:latin typeface="新細明體"/>
              <a:ea typeface="新細明體"/>
            </a:endParaRPr>
          </a:p>
          <a:p>
            <a:pPr>
              <a:buFont typeface="Wingdings" panose="05000000000000000000" pitchFamily="2" charset="2"/>
              <a:buChar char="n"/>
            </a:pPr>
            <a:r>
              <a:rPr lang="zh-TW" altLang="zh-TW" sz="2400" dirty="0"/>
              <a:t>比較單</a:t>
            </a:r>
            <a:r>
              <a:rPr lang="zh-TW" altLang="en-US" sz="2400" dirty="0"/>
              <a:t>螺紋</a:t>
            </a:r>
            <a:r>
              <a:rPr lang="zh-TW" altLang="zh-TW" sz="2400" dirty="0"/>
              <a:t>和雙</a:t>
            </a:r>
            <a:r>
              <a:rPr lang="zh-TW" altLang="en-US" sz="2400" dirty="0"/>
              <a:t>螺紋</a:t>
            </a:r>
            <a:r>
              <a:rPr lang="zh-TW" altLang="zh-TW" sz="2400" dirty="0"/>
              <a:t>的能量輸入。使用單螺紋輸送元件可以</a:t>
            </a:r>
            <a:r>
              <a:rPr lang="zh-TW" altLang="en-US" sz="2400" dirty="0"/>
              <a:t>在較少</a:t>
            </a:r>
            <a:r>
              <a:rPr lang="zh-TW" altLang="zh-TW" sz="2400" dirty="0"/>
              <a:t>能量輸入和更短的時間</a:t>
            </a:r>
            <a:r>
              <a:rPr lang="zh-TW" altLang="en-US" sz="2400" dirty="0"/>
              <a:t>下</a:t>
            </a:r>
            <a:r>
              <a:rPr lang="zh-TW" altLang="zh-TW" sz="2400" dirty="0"/>
              <a:t>建立壓力</a:t>
            </a:r>
            <a:r>
              <a:rPr lang="zh-TW" altLang="en-US" sz="2400" dirty="0">
                <a:latin typeface="新細明體"/>
                <a:ea typeface="新細明體"/>
              </a:rPr>
              <a:t>，</a:t>
            </a:r>
            <a:r>
              <a:rPr lang="zh-TW" altLang="zh-TW" sz="2400" dirty="0"/>
              <a:t>產生所需的壓力。然而，單</a:t>
            </a:r>
            <a:r>
              <a:rPr lang="zh-TW" altLang="en-US" sz="2400" dirty="0"/>
              <a:t>螺紋</a:t>
            </a:r>
            <a:r>
              <a:rPr lang="zh-TW" altLang="zh-TW" sz="2400" dirty="0"/>
              <a:t>輸送元件</a:t>
            </a:r>
            <a:r>
              <a:rPr lang="zh-TW" altLang="en-US" sz="2400" dirty="0"/>
              <a:t>會比較</a:t>
            </a:r>
            <a:r>
              <a:rPr lang="zh-TW" altLang="zh-TW" sz="2400" dirty="0"/>
              <a:t>有脈動的趨勢，計量</a:t>
            </a:r>
            <a:r>
              <a:rPr lang="zh-TW" altLang="en-US" sz="2400" dirty="0"/>
              <a:t>的</a:t>
            </a:r>
            <a:r>
              <a:rPr lang="zh-TW" altLang="zh-TW" sz="2400" dirty="0"/>
              <a:t>波動會比雙螺紋或三螺紋元件</a:t>
            </a:r>
            <a:r>
              <a:rPr lang="zh-TW" altLang="en-US" sz="2400" dirty="0"/>
              <a:t>嚴重</a:t>
            </a:r>
            <a:r>
              <a:rPr lang="zh-TW" altLang="en-US" sz="2400" dirty="0">
                <a:latin typeface="新細明體"/>
                <a:ea typeface="新細明體"/>
              </a:rPr>
              <a:t>，</a:t>
            </a:r>
            <a:r>
              <a:rPr lang="zh-TW" altLang="zh-TW" sz="2400" dirty="0"/>
              <a:t>導致</a:t>
            </a:r>
            <a:r>
              <a:rPr lang="zh-TW" altLang="en-US" sz="2400" dirty="0"/>
              <a:t>押出</a:t>
            </a:r>
            <a:r>
              <a:rPr lang="zh-TW" altLang="zh-TW" sz="2400" dirty="0"/>
              <a:t>量</a:t>
            </a:r>
            <a:r>
              <a:rPr lang="zh-TW" altLang="en-US" sz="2400" dirty="0"/>
              <a:t>的不穩定</a:t>
            </a:r>
            <a:r>
              <a:rPr lang="zh-TW" altLang="en-US" sz="2400" dirty="0">
                <a:latin typeface="新細明體"/>
                <a:ea typeface="新細明體"/>
              </a:rPr>
              <a:t>。</a:t>
            </a:r>
            <a:endParaRPr lang="zh-TW" altLang="en-US" sz="2400"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74</a:t>
            </a:fld>
            <a:endParaRPr lang="zh-TW"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437112"/>
            <a:ext cx="809625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7380312" y="4581128"/>
            <a:ext cx="1080120"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39310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628650" y="365126"/>
            <a:ext cx="8203924" cy="1325563"/>
          </a:xfrm>
        </p:spPr>
        <p:txBody>
          <a:bodyPr/>
          <a:lstStyle/>
          <a:p>
            <a:r>
              <a:rPr lang="zh-TW" altLang="en-US" dirty="0">
                <a:latin typeface="新細明體"/>
                <a:ea typeface="新細明體"/>
              </a:rPr>
              <a:t>四、</a:t>
            </a:r>
            <a:r>
              <a:rPr lang="zh-TW" altLang="en-US" dirty="0"/>
              <a:t>螺桿組態的特性評估與比較</a:t>
            </a:r>
          </a:p>
        </p:txBody>
      </p:sp>
      <p:sp>
        <p:nvSpPr>
          <p:cNvPr id="4" name="內容版面配置區 3"/>
          <p:cNvSpPr>
            <a:spLocks noGrp="1"/>
          </p:cNvSpPr>
          <p:nvPr>
            <p:ph idx="1"/>
          </p:nvPr>
        </p:nvSpPr>
        <p:spPr>
          <a:xfrm>
            <a:off x="457200" y="1600200"/>
            <a:ext cx="8579296" cy="4525963"/>
          </a:xfrm>
        </p:spPr>
        <p:txBody>
          <a:bodyPr>
            <a:normAutofit/>
          </a:bodyPr>
          <a:lstStyle/>
          <a:p>
            <a:pPr>
              <a:buFont typeface="Wingdings" panose="05000000000000000000" pitchFamily="2" charset="2"/>
              <a:buChar char="n"/>
            </a:pPr>
            <a:r>
              <a:rPr lang="zh-TW" altLang="en-US" dirty="0"/>
              <a:t>壓力曲線</a:t>
            </a:r>
            <a:endParaRPr lang="en-US" altLang="zh-TW" dirty="0"/>
          </a:p>
          <a:p>
            <a:pPr>
              <a:buFont typeface="Wingdings" panose="05000000000000000000" pitchFamily="2" charset="2"/>
              <a:buChar char="n"/>
            </a:pPr>
            <a:r>
              <a:rPr lang="zh-TW" altLang="en-US" dirty="0"/>
              <a:t>停留時間分布曲線</a:t>
            </a:r>
            <a:endParaRPr lang="en-US" altLang="zh-TW" dirty="0"/>
          </a:p>
          <a:p>
            <a:pPr>
              <a:buFont typeface="Wingdings" panose="05000000000000000000" pitchFamily="2" charset="2"/>
              <a:buChar char="n"/>
            </a:pPr>
            <a:r>
              <a:rPr lang="zh-TW" altLang="en-US" dirty="0"/>
              <a:t>剪切率歷程分布</a:t>
            </a:r>
            <a:r>
              <a:rPr lang="en-US" altLang="zh-TW" dirty="0"/>
              <a:t>(</a:t>
            </a:r>
            <a:r>
              <a:rPr lang="zh-TW" altLang="en-US" dirty="0"/>
              <a:t>剪切率</a:t>
            </a:r>
            <a:r>
              <a:rPr lang="en-US" altLang="zh-TW" dirty="0"/>
              <a:t>vs</a:t>
            </a:r>
            <a:r>
              <a:rPr lang="zh-TW" altLang="en-US" dirty="0"/>
              <a:t>時間積分曲線</a:t>
            </a:r>
            <a:r>
              <a:rPr lang="en-US" altLang="zh-TW" dirty="0"/>
              <a:t>)</a:t>
            </a:r>
          </a:p>
          <a:p>
            <a:pPr>
              <a:buFont typeface="Wingdings" panose="05000000000000000000" pitchFamily="2" charset="2"/>
              <a:buChar char="n"/>
            </a:pPr>
            <a:r>
              <a:rPr lang="zh-TW" altLang="en-US" dirty="0"/>
              <a:t>剪切應力歷程分布</a:t>
            </a:r>
            <a:r>
              <a:rPr lang="en-US" altLang="zh-TW" dirty="0"/>
              <a:t>(</a:t>
            </a:r>
            <a:r>
              <a:rPr lang="zh-TW" altLang="en-US" dirty="0"/>
              <a:t>剪切應力</a:t>
            </a:r>
            <a:r>
              <a:rPr lang="en-US" altLang="zh-TW" dirty="0"/>
              <a:t>vs</a:t>
            </a:r>
            <a:r>
              <a:rPr lang="zh-TW" altLang="en-US" dirty="0"/>
              <a:t>時間積分曲線</a:t>
            </a:r>
            <a:r>
              <a:rPr lang="en-US" altLang="zh-TW" dirty="0"/>
              <a:t>)</a:t>
            </a:r>
          </a:p>
          <a:p>
            <a:pPr>
              <a:buFont typeface="Wingdings" panose="05000000000000000000" pitchFamily="2" charset="2"/>
              <a:buChar char="n"/>
            </a:pPr>
            <a:r>
              <a:rPr lang="zh-TW" altLang="en-US" dirty="0"/>
              <a:t>面積比</a:t>
            </a:r>
            <a:endParaRPr lang="en-US" altLang="zh-TW" dirty="0"/>
          </a:p>
          <a:p>
            <a:endParaRPr lang="zh-TW" altLang="en-US" dirty="0"/>
          </a:p>
        </p:txBody>
      </p:sp>
      <p:sp>
        <p:nvSpPr>
          <p:cNvPr id="2" name="投影片編號版面配置區 1"/>
          <p:cNvSpPr>
            <a:spLocks noGrp="1"/>
          </p:cNvSpPr>
          <p:nvPr>
            <p:ph type="sldNum" sz="quarter" idx="12"/>
          </p:nvPr>
        </p:nvSpPr>
        <p:spPr/>
        <p:txBody>
          <a:bodyPr/>
          <a:lstStyle/>
          <a:p>
            <a:fld id="{1903718D-2BA0-4992-8901-609C58FBCD54}" type="slidenum">
              <a:rPr lang="zh-TW" altLang="en-US" smtClean="0"/>
              <a:t>75</a:t>
            </a:fld>
            <a:endParaRPr lang="zh-TW" altLang="en-US"/>
          </a:p>
        </p:txBody>
      </p:sp>
    </p:spTree>
    <p:extLst>
      <p:ext uri="{BB962C8B-B14F-4D97-AF65-F5344CB8AC3E}">
        <p14:creationId xmlns:p14="http://schemas.microsoft.com/office/powerpoint/2010/main" val="26081766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697" y="2433619"/>
            <a:ext cx="3162116" cy="2945443"/>
          </a:xfrm>
          <a:prstGeom prst="rect">
            <a:avLst/>
          </a:prstGeom>
        </p:spPr>
      </p:pic>
      <p:pic>
        <p:nvPicPr>
          <p:cNvPr id="16" name="圖片 15"/>
          <p:cNvPicPr>
            <a:picLocks noChangeAspect="1"/>
          </p:cNvPicPr>
          <p:nvPr/>
        </p:nvPicPr>
        <p:blipFill>
          <a:blip r:embed="rId3"/>
          <a:stretch>
            <a:fillRect/>
          </a:stretch>
        </p:blipFill>
        <p:spPr>
          <a:xfrm>
            <a:off x="837389" y="2559764"/>
            <a:ext cx="3474805" cy="2964974"/>
          </a:xfrm>
          <a:prstGeom prst="rect">
            <a:avLst/>
          </a:prstGeom>
        </p:spPr>
      </p:pic>
      <p:sp>
        <p:nvSpPr>
          <p:cNvPr id="2" name="標題 1"/>
          <p:cNvSpPr>
            <a:spLocks noGrp="1"/>
          </p:cNvSpPr>
          <p:nvPr>
            <p:ph type="title"/>
          </p:nvPr>
        </p:nvSpPr>
        <p:spPr>
          <a:xfrm>
            <a:off x="634622" y="180939"/>
            <a:ext cx="7886700" cy="1325563"/>
          </a:xfrm>
        </p:spPr>
        <p:txBody>
          <a:bodyPr/>
          <a:lstStyle/>
          <a:p>
            <a:pPr algn="ctr"/>
            <a:r>
              <a:rPr lang="zh-TW" altLang="en-US"/>
              <a:t>模型示意圖</a:t>
            </a:r>
          </a:p>
        </p:txBody>
      </p:sp>
      <p:sp>
        <p:nvSpPr>
          <p:cNvPr id="6" name="向下箭號 5"/>
          <p:cNvSpPr/>
          <p:nvPr/>
        </p:nvSpPr>
        <p:spPr>
          <a:xfrm rot="18256743">
            <a:off x="797839" y="2066715"/>
            <a:ext cx="484632" cy="733806"/>
          </a:xfrm>
          <a:prstGeom prst="downArrow">
            <a:avLst>
              <a:gd name="adj1" fmla="val 21006"/>
              <a:gd name="adj2" fmla="val 739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下箭號 6"/>
          <p:cNvSpPr/>
          <p:nvPr/>
        </p:nvSpPr>
        <p:spPr>
          <a:xfrm rot="18256743">
            <a:off x="3891822" y="5218095"/>
            <a:ext cx="484632" cy="733806"/>
          </a:xfrm>
          <a:prstGeom prst="downArrow">
            <a:avLst>
              <a:gd name="adj1" fmla="val 21006"/>
              <a:gd name="adj2" fmla="val 73947"/>
            </a:avLst>
          </a:prstGeom>
          <a:solidFill>
            <a:srgbClr val="A701F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4348824" y="5109240"/>
            <a:ext cx="800220" cy="830997"/>
          </a:xfrm>
          <a:prstGeom prst="rect">
            <a:avLst/>
          </a:prstGeom>
        </p:spPr>
        <p:txBody>
          <a:bodyPr wrap="none">
            <a:spAutoFit/>
          </a:bodyPr>
          <a:lstStyle/>
          <a:p>
            <a:pPr algn="ctr"/>
            <a:r>
              <a:rPr lang="zh-TW" altLang="en-US" sz="2400"/>
              <a:t>熔膠</a:t>
            </a:r>
            <a:endParaRPr lang="en-US" altLang="zh-TW" sz="2400"/>
          </a:p>
          <a:p>
            <a:pPr algn="ctr"/>
            <a:r>
              <a:rPr lang="zh-TW" altLang="en-US" sz="2400"/>
              <a:t>出口</a:t>
            </a:r>
            <a:endParaRPr lang="en-US" altLang="zh-TW" sz="2400"/>
          </a:p>
        </p:txBody>
      </p:sp>
      <p:sp>
        <p:nvSpPr>
          <p:cNvPr id="9" name="矩形 8"/>
          <p:cNvSpPr/>
          <p:nvPr/>
        </p:nvSpPr>
        <p:spPr>
          <a:xfrm>
            <a:off x="137197" y="2433619"/>
            <a:ext cx="800220" cy="830997"/>
          </a:xfrm>
          <a:prstGeom prst="rect">
            <a:avLst/>
          </a:prstGeom>
        </p:spPr>
        <p:txBody>
          <a:bodyPr wrap="none">
            <a:spAutoFit/>
          </a:bodyPr>
          <a:lstStyle/>
          <a:p>
            <a:pPr algn="ctr"/>
            <a:r>
              <a:rPr lang="zh-TW" altLang="en-US" sz="2400"/>
              <a:t>熔膠</a:t>
            </a:r>
            <a:endParaRPr lang="en-US" altLang="zh-TW" sz="2400"/>
          </a:p>
          <a:p>
            <a:pPr algn="ctr"/>
            <a:r>
              <a:rPr lang="zh-TW" altLang="en-US" sz="2400"/>
              <a:t>入口</a:t>
            </a:r>
          </a:p>
        </p:txBody>
      </p:sp>
      <p:sp>
        <p:nvSpPr>
          <p:cNvPr id="10" name="矩形 9"/>
          <p:cNvSpPr/>
          <p:nvPr/>
        </p:nvSpPr>
        <p:spPr>
          <a:xfrm>
            <a:off x="1866904" y="1957860"/>
            <a:ext cx="1415773" cy="461665"/>
          </a:xfrm>
          <a:prstGeom prst="rect">
            <a:avLst/>
          </a:prstGeom>
          <a:ln>
            <a:solidFill>
              <a:schemeClr val="tx1"/>
            </a:solidFill>
          </a:ln>
        </p:spPr>
        <p:txBody>
          <a:bodyPr wrap="none">
            <a:spAutoFit/>
          </a:bodyPr>
          <a:lstStyle/>
          <a:p>
            <a:pPr algn="ctr"/>
            <a:r>
              <a:rPr lang="zh-TW" altLang="en-US" sz="2400"/>
              <a:t>流場分析</a:t>
            </a:r>
          </a:p>
        </p:txBody>
      </p:sp>
      <p:sp>
        <p:nvSpPr>
          <p:cNvPr id="11" name="矩形 10"/>
          <p:cNvSpPr/>
          <p:nvPr/>
        </p:nvSpPr>
        <p:spPr>
          <a:xfrm>
            <a:off x="6267594" y="1705757"/>
            <a:ext cx="2031325" cy="461665"/>
          </a:xfrm>
          <a:prstGeom prst="rect">
            <a:avLst/>
          </a:prstGeom>
          <a:ln>
            <a:solidFill>
              <a:schemeClr val="tx1"/>
            </a:solidFill>
          </a:ln>
        </p:spPr>
        <p:txBody>
          <a:bodyPr wrap="none">
            <a:spAutoFit/>
          </a:bodyPr>
          <a:lstStyle/>
          <a:p>
            <a:pPr algn="ctr"/>
            <a:r>
              <a:rPr lang="zh-TW" altLang="en-US" sz="2400"/>
              <a:t>粒子追蹤分析</a:t>
            </a:r>
          </a:p>
        </p:txBody>
      </p:sp>
      <p:sp>
        <p:nvSpPr>
          <p:cNvPr id="17" name="向下箭號 16"/>
          <p:cNvSpPr/>
          <p:nvPr/>
        </p:nvSpPr>
        <p:spPr>
          <a:xfrm rot="18256743">
            <a:off x="5640581" y="2006455"/>
            <a:ext cx="484632" cy="733806"/>
          </a:xfrm>
          <a:prstGeom prst="downArrow">
            <a:avLst>
              <a:gd name="adj1" fmla="val 21006"/>
              <a:gd name="adj2" fmla="val 739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向下箭號 17"/>
          <p:cNvSpPr/>
          <p:nvPr/>
        </p:nvSpPr>
        <p:spPr>
          <a:xfrm rot="18256743">
            <a:off x="8208219" y="5041320"/>
            <a:ext cx="484632" cy="733806"/>
          </a:xfrm>
          <a:prstGeom prst="downArrow">
            <a:avLst>
              <a:gd name="adj1" fmla="val 21006"/>
              <a:gd name="adj2" fmla="val 73947"/>
            </a:avLst>
          </a:prstGeom>
          <a:solidFill>
            <a:srgbClr val="A701F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8155876" y="5645259"/>
            <a:ext cx="800220" cy="830997"/>
          </a:xfrm>
          <a:prstGeom prst="rect">
            <a:avLst/>
          </a:prstGeom>
        </p:spPr>
        <p:txBody>
          <a:bodyPr wrap="none">
            <a:spAutoFit/>
          </a:bodyPr>
          <a:lstStyle/>
          <a:p>
            <a:pPr algn="ctr"/>
            <a:r>
              <a:rPr lang="zh-TW" altLang="en-US" sz="2400"/>
              <a:t>統計</a:t>
            </a:r>
            <a:endParaRPr lang="en-US" altLang="zh-TW" sz="2400"/>
          </a:p>
          <a:p>
            <a:pPr algn="ctr"/>
            <a:r>
              <a:rPr lang="zh-TW" altLang="en-US" sz="2400"/>
              <a:t>結果</a:t>
            </a:r>
            <a:endParaRPr lang="en-US" altLang="zh-TW" sz="2400"/>
          </a:p>
        </p:txBody>
      </p:sp>
      <p:sp>
        <p:nvSpPr>
          <p:cNvPr id="20" name="矩形 19"/>
          <p:cNvSpPr/>
          <p:nvPr/>
        </p:nvSpPr>
        <p:spPr>
          <a:xfrm>
            <a:off x="4132318" y="1550983"/>
            <a:ext cx="1306768" cy="830997"/>
          </a:xfrm>
          <a:prstGeom prst="rect">
            <a:avLst/>
          </a:prstGeom>
        </p:spPr>
        <p:txBody>
          <a:bodyPr wrap="none">
            <a:spAutoFit/>
          </a:bodyPr>
          <a:lstStyle/>
          <a:p>
            <a:pPr algn="ctr"/>
            <a:r>
              <a:rPr lang="zh-TW" altLang="en-US" sz="2400" dirty="0"/>
              <a:t>投入</a:t>
            </a:r>
            <a:endParaRPr lang="en-US" altLang="zh-TW" sz="2400" dirty="0"/>
          </a:p>
          <a:p>
            <a:pPr algn="ctr"/>
            <a:r>
              <a:rPr lang="en-US" altLang="zh-TW" sz="2400" dirty="0"/>
              <a:t>N</a:t>
            </a:r>
            <a:r>
              <a:rPr lang="zh-TW" altLang="en-US" sz="2400" dirty="0"/>
              <a:t>顆粒子</a:t>
            </a:r>
          </a:p>
        </p:txBody>
      </p:sp>
      <p:sp>
        <p:nvSpPr>
          <p:cNvPr id="3" name="投影片編號版面配置區 2"/>
          <p:cNvSpPr>
            <a:spLocks noGrp="1"/>
          </p:cNvSpPr>
          <p:nvPr>
            <p:ph type="sldNum" sz="quarter" idx="12"/>
          </p:nvPr>
        </p:nvSpPr>
        <p:spPr/>
        <p:txBody>
          <a:bodyPr/>
          <a:lstStyle/>
          <a:p>
            <a:fld id="{1903718D-2BA0-4992-8901-609C58FBCD54}" type="slidenum">
              <a:rPr lang="zh-TW" altLang="en-US" smtClean="0"/>
              <a:t>76</a:t>
            </a:fld>
            <a:endParaRPr lang="zh-TW" altLang="en-US"/>
          </a:p>
        </p:txBody>
      </p:sp>
      <p:sp>
        <p:nvSpPr>
          <p:cNvPr id="4" name="向右箭號 3"/>
          <p:cNvSpPr/>
          <p:nvPr/>
        </p:nvSpPr>
        <p:spPr>
          <a:xfrm>
            <a:off x="4499992" y="3717032"/>
            <a:ext cx="79208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43999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FDE5AB1E-8999-4A2C-B134-B54673F011DA}" type="slidenum">
              <a:rPr lang="en-US" altLang="zh-TW" i="0" smtClean="0"/>
              <a:pPr eaLnBrk="1" hangingPunct="1"/>
              <a:t>77</a:t>
            </a:fld>
            <a:endParaRPr lang="en-US" altLang="zh-TW" i="0"/>
          </a:p>
        </p:txBody>
      </p:sp>
      <p:sp>
        <p:nvSpPr>
          <p:cNvPr id="56323" name="Rectangle 4"/>
          <p:cNvSpPr>
            <a:spLocks noGrp="1" noChangeArrowheads="1"/>
          </p:cNvSpPr>
          <p:nvPr>
            <p:ph type="title"/>
          </p:nvPr>
        </p:nvSpPr>
        <p:spPr>
          <a:xfrm>
            <a:off x="628650" y="365127"/>
            <a:ext cx="7886700" cy="701674"/>
          </a:xfrm>
        </p:spPr>
        <p:txBody>
          <a:bodyPr/>
          <a:lstStyle/>
          <a:p>
            <a:pPr algn="ctr" eaLnBrk="1" hangingPunct="1"/>
            <a:r>
              <a:rPr lang="zh-TW" altLang="en-US" dirty="0"/>
              <a:t>模擬案例</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7056784" cy="5185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547664" y="3167936"/>
            <a:ext cx="1008112" cy="369332"/>
          </a:xfrm>
          <a:prstGeom prst="rect">
            <a:avLst/>
          </a:prstGeom>
          <a:noFill/>
        </p:spPr>
        <p:txBody>
          <a:bodyPr wrap="square" rtlCol="0">
            <a:spAutoFit/>
          </a:bodyPr>
          <a:lstStyle/>
          <a:p>
            <a:r>
              <a:rPr lang="en-US" altLang="zh-TW" dirty="0"/>
              <a:t>ND740</a:t>
            </a:r>
            <a:endParaRPr lang="zh-TW" altLang="en-US" dirty="0"/>
          </a:p>
        </p:txBody>
      </p:sp>
      <p:sp>
        <p:nvSpPr>
          <p:cNvPr id="6" name="文字方塊 5"/>
          <p:cNvSpPr txBox="1"/>
          <p:nvPr/>
        </p:nvSpPr>
        <p:spPr>
          <a:xfrm>
            <a:off x="1475656" y="4509120"/>
            <a:ext cx="1008112" cy="369332"/>
          </a:xfrm>
          <a:prstGeom prst="rect">
            <a:avLst/>
          </a:prstGeom>
          <a:noFill/>
        </p:spPr>
        <p:txBody>
          <a:bodyPr wrap="square" rtlCol="0">
            <a:spAutoFit/>
          </a:bodyPr>
          <a:lstStyle/>
          <a:p>
            <a:r>
              <a:rPr lang="en-US" altLang="zh-TW" dirty="0"/>
              <a:t>ND340</a:t>
            </a:r>
            <a:endParaRPr lang="zh-TW" altLang="en-US" dirty="0"/>
          </a:p>
        </p:txBody>
      </p:sp>
      <p:sp>
        <p:nvSpPr>
          <p:cNvPr id="7" name="文字方塊 6"/>
          <p:cNvSpPr txBox="1"/>
          <p:nvPr/>
        </p:nvSpPr>
        <p:spPr>
          <a:xfrm>
            <a:off x="1515691" y="5949280"/>
            <a:ext cx="1008112" cy="369332"/>
          </a:xfrm>
          <a:prstGeom prst="rect">
            <a:avLst/>
          </a:prstGeom>
          <a:noFill/>
        </p:spPr>
        <p:txBody>
          <a:bodyPr wrap="square" rtlCol="0">
            <a:spAutoFit/>
          </a:bodyPr>
          <a:lstStyle/>
          <a:p>
            <a:r>
              <a:rPr lang="en-US" altLang="zh-TW" dirty="0"/>
              <a:t>LND740</a:t>
            </a:r>
            <a:endParaRPr lang="zh-TW" altLang="en-US" dirty="0"/>
          </a:p>
        </p:txBody>
      </p:sp>
    </p:spTree>
    <p:extLst>
      <p:ext uri="{BB962C8B-B14F-4D97-AF65-F5344CB8AC3E}">
        <p14:creationId xmlns:p14="http://schemas.microsoft.com/office/powerpoint/2010/main" val="34060311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80F9B8BB-6A4F-4670-9F02-389AAA929B5C}" type="slidenum">
              <a:rPr lang="en-US" altLang="zh-TW" i="0" smtClean="0"/>
              <a:pPr eaLnBrk="1" hangingPunct="1"/>
              <a:t>78</a:t>
            </a:fld>
            <a:endParaRPr lang="en-US" altLang="zh-TW" i="0"/>
          </a:p>
        </p:txBody>
      </p:sp>
      <p:sp>
        <p:nvSpPr>
          <p:cNvPr id="57347" name="Rectangle 4"/>
          <p:cNvSpPr>
            <a:spLocks noGrp="1" noChangeArrowheads="1"/>
          </p:cNvSpPr>
          <p:nvPr>
            <p:ph type="title"/>
          </p:nvPr>
        </p:nvSpPr>
        <p:spPr/>
        <p:txBody>
          <a:bodyPr/>
          <a:lstStyle/>
          <a:p>
            <a:pPr eaLnBrk="1" hangingPunct="1"/>
            <a:r>
              <a:rPr lang="zh-TW" altLang="en-US"/>
              <a:t>壓力分佈</a:t>
            </a:r>
          </a:p>
        </p:txBody>
      </p:sp>
      <p:pic>
        <p:nvPicPr>
          <p:cNvPr id="573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773238"/>
            <a:ext cx="770572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652120" y="4149080"/>
            <a:ext cx="1107996" cy="646331"/>
          </a:xfrm>
          <a:prstGeom prst="rect">
            <a:avLst/>
          </a:prstGeom>
          <a:solidFill>
            <a:srgbClr val="66CCFF"/>
          </a:solidFill>
        </p:spPr>
        <p:txBody>
          <a:bodyPr wrap="none">
            <a:spAutoFit/>
          </a:bodyPr>
          <a:lstStyle/>
          <a:p>
            <a:r>
              <a:rPr lang="zh-TW" altLang="en-US" dirty="0">
                <a:latin typeface="新細明體"/>
              </a:rPr>
              <a:t>順向元件</a:t>
            </a:r>
            <a:endParaRPr lang="en-US" altLang="zh-TW" dirty="0">
              <a:latin typeface="新細明體"/>
            </a:endParaRPr>
          </a:p>
          <a:p>
            <a:r>
              <a:rPr lang="zh-TW" altLang="en-US" dirty="0">
                <a:latin typeface="新細明體"/>
              </a:rPr>
              <a:t>增壓效果</a:t>
            </a:r>
            <a:endParaRPr lang="en-US" altLang="zh-TW" dirty="0">
              <a:latin typeface="新細明體"/>
            </a:endParaRPr>
          </a:p>
        </p:txBody>
      </p:sp>
      <p:sp>
        <p:nvSpPr>
          <p:cNvPr id="7" name="矩形 6"/>
          <p:cNvSpPr/>
          <p:nvPr/>
        </p:nvSpPr>
        <p:spPr>
          <a:xfrm>
            <a:off x="4724062" y="2708920"/>
            <a:ext cx="1107996" cy="646331"/>
          </a:xfrm>
          <a:prstGeom prst="rect">
            <a:avLst/>
          </a:prstGeom>
          <a:solidFill>
            <a:srgbClr val="66CCFF"/>
          </a:solidFill>
        </p:spPr>
        <p:txBody>
          <a:bodyPr wrap="none">
            <a:spAutoFit/>
          </a:bodyPr>
          <a:lstStyle/>
          <a:p>
            <a:r>
              <a:rPr lang="zh-TW" altLang="en-US" dirty="0">
                <a:latin typeface="新細明體"/>
              </a:rPr>
              <a:t>逆向元件</a:t>
            </a:r>
            <a:endParaRPr lang="en-US" altLang="zh-TW" dirty="0">
              <a:latin typeface="新細明體"/>
            </a:endParaRPr>
          </a:p>
          <a:p>
            <a:r>
              <a:rPr lang="zh-TW" altLang="en-US" dirty="0">
                <a:latin typeface="新細明體"/>
              </a:rPr>
              <a:t>降壓效果</a:t>
            </a:r>
            <a:endParaRPr lang="en-US" altLang="zh-TW" dirty="0">
              <a:latin typeface="新細明體"/>
            </a:endParaRPr>
          </a:p>
        </p:txBody>
      </p:sp>
      <p:sp>
        <p:nvSpPr>
          <p:cNvPr id="8" name="矩形 7"/>
          <p:cNvSpPr/>
          <p:nvPr/>
        </p:nvSpPr>
        <p:spPr>
          <a:xfrm>
            <a:off x="2095465" y="3105834"/>
            <a:ext cx="1569660" cy="646331"/>
          </a:xfrm>
          <a:prstGeom prst="rect">
            <a:avLst/>
          </a:prstGeom>
          <a:solidFill>
            <a:srgbClr val="66CCFF"/>
          </a:solidFill>
        </p:spPr>
        <p:txBody>
          <a:bodyPr wrap="none">
            <a:spAutoFit/>
          </a:bodyPr>
          <a:lstStyle/>
          <a:p>
            <a:r>
              <a:rPr lang="zh-TW" altLang="en-US" dirty="0">
                <a:latin typeface="新細明體"/>
              </a:rPr>
              <a:t>中立元件</a:t>
            </a:r>
            <a:endParaRPr lang="en-US" altLang="zh-TW" dirty="0">
              <a:latin typeface="新細明體"/>
            </a:endParaRPr>
          </a:p>
          <a:p>
            <a:r>
              <a:rPr lang="zh-TW" altLang="en-US" dirty="0">
                <a:latin typeface="新細明體"/>
              </a:rPr>
              <a:t>輕微降壓效果</a:t>
            </a:r>
            <a:endParaRPr lang="en-US" altLang="zh-TW" dirty="0">
              <a:latin typeface="新細明體"/>
            </a:endParaRPr>
          </a:p>
        </p:txBody>
      </p:sp>
    </p:spTree>
    <p:extLst>
      <p:ext uri="{BB962C8B-B14F-4D97-AF65-F5344CB8AC3E}">
        <p14:creationId xmlns:p14="http://schemas.microsoft.com/office/powerpoint/2010/main" val="3973804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說明</a:t>
            </a:r>
          </a:p>
        </p:txBody>
      </p:sp>
      <p:sp>
        <p:nvSpPr>
          <p:cNvPr id="3" name="內容版面配置區 2"/>
          <p:cNvSpPr>
            <a:spLocks noGrp="1"/>
          </p:cNvSpPr>
          <p:nvPr>
            <p:ph idx="1"/>
          </p:nvPr>
        </p:nvSpPr>
        <p:spPr>
          <a:xfrm>
            <a:off x="395536" y="1268760"/>
            <a:ext cx="8229600" cy="5314602"/>
          </a:xfrm>
        </p:spPr>
        <p:txBody>
          <a:bodyPr>
            <a:noAutofit/>
          </a:bodyPr>
          <a:lstStyle/>
          <a:p>
            <a:pPr>
              <a:buFont typeface="Wingdings" panose="05000000000000000000" pitchFamily="2" charset="2"/>
              <a:buChar char="n"/>
            </a:pPr>
            <a:r>
              <a:rPr lang="zh-TW" altLang="en-US" sz="2400" dirty="0"/>
              <a:t>融膠通過一段雙螺桿組態</a:t>
            </a:r>
            <a:r>
              <a:rPr lang="zh-TW" altLang="en-US" sz="2400" dirty="0">
                <a:latin typeface="新細明體"/>
                <a:ea typeface="新細明體"/>
              </a:rPr>
              <a:t>，料缸與螺桿之間的空間較窄，對融膠的通過是一種阻力，會造成</a:t>
            </a:r>
            <a:r>
              <a:rPr lang="zh-TW" altLang="en-US" sz="2400" dirty="0">
                <a:latin typeface="新細明體"/>
              </a:rPr>
              <a:t>融膠壓力損失</a:t>
            </a:r>
            <a:r>
              <a:rPr lang="zh-TW" altLang="en-US" sz="2400" dirty="0">
                <a:latin typeface="新細明體"/>
                <a:ea typeface="新細明體"/>
              </a:rPr>
              <a:t>，使融膠通過時</a:t>
            </a:r>
            <a:r>
              <a:rPr lang="zh-TW" altLang="en-US" sz="2400" dirty="0">
                <a:latin typeface="新細明體"/>
              </a:rPr>
              <a:t>降壓</a:t>
            </a:r>
            <a:r>
              <a:rPr lang="zh-TW" altLang="en-US" sz="2400" dirty="0">
                <a:latin typeface="新細明體"/>
                <a:ea typeface="新細明體"/>
              </a:rPr>
              <a:t>。但順向輸送的螺桿元件轉動時會提供融膠動能，使融膠增壓。兩者相互作用，所以當</a:t>
            </a:r>
            <a:r>
              <a:rPr lang="zh-TW" altLang="en-US" sz="2400" dirty="0">
                <a:latin typeface="新細明體"/>
              </a:rPr>
              <a:t>螺桿元件轉動速度夠快</a:t>
            </a:r>
            <a:r>
              <a:rPr lang="zh-TW" altLang="en-US" sz="2400" dirty="0">
                <a:latin typeface="新細明體"/>
                <a:ea typeface="新細明體"/>
              </a:rPr>
              <a:t>，</a:t>
            </a:r>
            <a:r>
              <a:rPr lang="zh-TW" altLang="en-US" sz="2400" dirty="0">
                <a:latin typeface="新細明體"/>
              </a:rPr>
              <a:t>提供足夠的能量使融膠能克服壓損時</a:t>
            </a:r>
            <a:r>
              <a:rPr lang="zh-TW" altLang="en-US" sz="2400" dirty="0">
                <a:latin typeface="新細明體"/>
                <a:ea typeface="新細明體"/>
              </a:rPr>
              <a:t>，</a:t>
            </a:r>
            <a:r>
              <a:rPr lang="zh-TW" altLang="en-US" sz="2400" dirty="0">
                <a:latin typeface="新細明體"/>
              </a:rPr>
              <a:t>則融膠通過時會增壓</a:t>
            </a:r>
            <a:r>
              <a:rPr lang="zh-TW" altLang="en-US" sz="2400" dirty="0">
                <a:latin typeface="新細明體"/>
                <a:ea typeface="新細明體"/>
              </a:rPr>
              <a:t>，但若轉速較慢，不足以克服壓損，則</a:t>
            </a:r>
            <a:r>
              <a:rPr lang="zh-TW" altLang="en-US" sz="2400" dirty="0">
                <a:latin typeface="新細明體"/>
              </a:rPr>
              <a:t>融膠通過時會降壓</a:t>
            </a:r>
            <a:r>
              <a:rPr lang="zh-TW" altLang="en-US" sz="2400" dirty="0">
                <a:latin typeface="新細明體"/>
                <a:ea typeface="新細明體"/>
              </a:rPr>
              <a:t>。</a:t>
            </a:r>
            <a:r>
              <a:rPr lang="zh-TW" altLang="en-US" sz="2400" dirty="0">
                <a:latin typeface="新細明體"/>
              </a:rPr>
              <a:t>但逆向</a:t>
            </a:r>
            <a:r>
              <a:rPr lang="en-US" altLang="zh-TW" sz="2400" dirty="0">
                <a:latin typeface="新細明體"/>
              </a:rPr>
              <a:t>(</a:t>
            </a:r>
            <a:r>
              <a:rPr lang="zh-TW" altLang="en-US" sz="2400" dirty="0">
                <a:latin typeface="新細明體"/>
              </a:rPr>
              <a:t>反向</a:t>
            </a:r>
            <a:r>
              <a:rPr lang="en-US" altLang="zh-TW" sz="2400" dirty="0">
                <a:latin typeface="新細明體"/>
              </a:rPr>
              <a:t>)</a:t>
            </a:r>
            <a:r>
              <a:rPr lang="zh-TW" altLang="en-US" sz="2400" dirty="0">
                <a:latin typeface="新細明體"/>
              </a:rPr>
              <a:t>輸送的螺桿元件</a:t>
            </a:r>
            <a:r>
              <a:rPr lang="zh-TW" altLang="en-US" sz="2400" dirty="0">
                <a:latin typeface="新細明體"/>
                <a:ea typeface="新細明體"/>
              </a:rPr>
              <a:t>，</a:t>
            </a:r>
            <a:r>
              <a:rPr lang="zh-TW" altLang="en-US" sz="2400" dirty="0">
                <a:latin typeface="新細明體"/>
              </a:rPr>
              <a:t>轉動時會使融膠逆流</a:t>
            </a:r>
            <a:r>
              <a:rPr lang="zh-TW" altLang="en-US" sz="2400" dirty="0">
                <a:latin typeface="新細明體"/>
                <a:ea typeface="新細明體"/>
              </a:rPr>
              <a:t>，因此對融膠的軸向前進形成阻力，因此會使融膠通過</a:t>
            </a:r>
            <a:r>
              <a:rPr lang="zh-TW" altLang="en-US" sz="2400" dirty="0">
                <a:latin typeface="新細明體"/>
              </a:rPr>
              <a:t>逆向輸送的螺桿元件時產生壓降</a:t>
            </a:r>
            <a:r>
              <a:rPr lang="zh-TW" altLang="en-US" sz="2400" dirty="0">
                <a:latin typeface="新細明體"/>
                <a:ea typeface="新細明體"/>
              </a:rPr>
              <a:t>。而且</a:t>
            </a:r>
            <a:r>
              <a:rPr lang="zh-TW" altLang="en-US" sz="2400" dirty="0">
                <a:latin typeface="新細明體"/>
              </a:rPr>
              <a:t>逆向輸送的螺桿元件轉速愈快時造成的融膠壓力降低現象會更明顯</a:t>
            </a:r>
            <a:r>
              <a:rPr lang="zh-TW" altLang="en-US" sz="2400" dirty="0">
                <a:latin typeface="新細明體"/>
                <a:ea typeface="新細明體"/>
              </a:rPr>
              <a:t>。如上圖</a:t>
            </a:r>
            <a:endParaRPr lang="en-US" altLang="zh-TW" sz="2400" dirty="0">
              <a:latin typeface="新細明體"/>
              <a:ea typeface="新細明體"/>
            </a:endParaRPr>
          </a:p>
          <a:p>
            <a:pPr>
              <a:buFont typeface="Wingdings" panose="05000000000000000000" pitchFamily="2" charset="2"/>
              <a:buChar char="n"/>
            </a:pPr>
            <a:r>
              <a:rPr lang="zh-TW" altLang="en-US" sz="2400" dirty="0">
                <a:latin typeface="新細明體"/>
                <a:ea typeface="新細明體"/>
              </a:rPr>
              <a:t>順向的</a:t>
            </a:r>
            <a:r>
              <a:rPr lang="en-US" altLang="zh-TW" sz="2400" dirty="0">
                <a:latin typeface="新細明體"/>
                <a:ea typeface="新細明體"/>
              </a:rPr>
              <a:t>ND740</a:t>
            </a:r>
            <a:r>
              <a:rPr lang="zh-TW" altLang="en-US" sz="2400" dirty="0">
                <a:latin typeface="新細明體"/>
                <a:ea typeface="新細明體"/>
              </a:rPr>
              <a:t>對融膠產生增壓效果</a:t>
            </a:r>
            <a:endParaRPr lang="en-US" altLang="zh-TW" sz="2400" dirty="0">
              <a:latin typeface="新細明體"/>
              <a:ea typeface="新細明體"/>
            </a:endParaRPr>
          </a:p>
          <a:p>
            <a:pPr>
              <a:buFont typeface="Wingdings" panose="05000000000000000000" pitchFamily="2" charset="2"/>
              <a:buChar char="n"/>
            </a:pPr>
            <a:r>
              <a:rPr lang="zh-TW" altLang="en-US" sz="2400" dirty="0">
                <a:latin typeface="新細明體"/>
                <a:ea typeface="新細明體"/>
              </a:rPr>
              <a:t>中立的</a:t>
            </a:r>
            <a:r>
              <a:rPr lang="en-US" altLang="zh-TW" sz="2400" dirty="0">
                <a:latin typeface="新細明體"/>
                <a:ea typeface="新細明體"/>
              </a:rPr>
              <a:t>ND730</a:t>
            </a:r>
            <a:r>
              <a:rPr lang="zh-TW" altLang="en-US" sz="2400" dirty="0">
                <a:latin typeface="新細明體"/>
              </a:rPr>
              <a:t>對融膠產生較輕微的降壓效果</a:t>
            </a:r>
            <a:endParaRPr lang="en-US" altLang="zh-TW" sz="2400" dirty="0">
              <a:latin typeface="新細明體"/>
            </a:endParaRPr>
          </a:p>
          <a:p>
            <a:pPr marL="0">
              <a:lnSpc>
                <a:spcPct val="110000"/>
              </a:lnSpc>
              <a:spcBef>
                <a:spcPts val="0"/>
              </a:spcBef>
              <a:buFont typeface="Wingdings" panose="05000000000000000000" pitchFamily="2" charset="2"/>
              <a:buChar char="n"/>
            </a:pPr>
            <a:r>
              <a:rPr lang="zh-TW" altLang="en-US" sz="2400" dirty="0">
                <a:latin typeface="新細明體"/>
                <a:ea typeface="新細明體"/>
              </a:rPr>
              <a:t>逆向的</a:t>
            </a:r>
            <a:r>
              <a:rPr lang="en-US" altLang="zh-TW" sz="2400" dirty="0">
                <a:latin typeface="新細明體"/>
                <a:ea typeface="新細明體"/>
              </a:rPr>
              <a:t>LND740</a:t>
            </a:r>
            <a:r>
              <a:rPr lang="zh-TW" altLang="en-US" sz="2400" dirty="0">
                <a:latin typeface="新細明體"/>
                <a:ea typeface="新細明體"/>
              </a:rPr>
              <a:t>則</a:t>
            </a:r>
            <a:r>
              <a:rPr lang="zh-TW" altLang="en-US" sz="2400" dirty="0">
                <a:latin typeface="新細明體"/>
              </a:rPr>
              <a:t>對融膠產生明顯的降壓效果</a:t>
            </a:r>
            <a:endParaRPr lang="zh-TW" altLang="en-US" sz="2400" dirty="0"/>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79</a:t>
            </a:fld>
            <a:endParaRPr lang="zh-TW" altLang="en-US"/>
          </a:p>
        </p:txBody>
      </p:sp>
    </p:spTree>
    <p:extLst>
      <p:ext uri="{BB962C8B-B14F-4D97-AF65-F5344CB8AC3E}">
        <p14:creationId xmlns:p14="http://schemas.microsoft.com/office/powerpoint/2010/main" val="1493906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投影片編號版面配置區 4"/>
          <p:cNvSpPr>
            <a:spLocks noGrp="1"/>
          </p:cNvSpPr>
          <p:nvPr>
            <p:ph type="sldNum" sz="quarter" idx="12"/>
          </p:nvPr>
        </p:nvSpPr>
        <p:spPr>
          <a:xfrm>
            <a:off x="6696236" y="6309320"/>
            <a:ext cx="2133600" cy="365125"/>
          </a:xfrm>
          <a:noFill/>
        </p:spPr>
        <p:txBody>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83390188-02DA-4689-ACFE-EB44507B76D7}" type="slidenum">
              <a:rPr lang="en-US" altLang="zh-TW" sz="1400" smtClean="0"/>
              <a:pPr eaLnBrk="1" hangingPunct="1"/>
              <a:t>8</a:t>
            </a:fld>
            <a:endParaRPr lang="en-US" altLang="zh-TW" sz="1400"/>
          </a:p>
        </p:txBody>
      </p:sp>
      <p:sp>
        <p:nvSpPr>
          <p:cNvPr id="354307" name="Rectangle 2"/>
          <p:cNvSpPr>
            <a:spLocks noGrp="1" noChangeArrowheads="1"/>
          </p:cNvSpPr>
          <p:nvPr>
            <p:ph type="title"/>
          </p:nvPr>
        </p:nvSpPr>
        <p:spPr>
          <a:xfrm>
            <a:off x="119270" y="274638"/>
            <a:ext cx="8951843" cy="1143000"/>
          </a:xfrm>
        </p:spPr>
        <p:txBody>
          <a:bodyPr>
            <a:normAutofit fontScale="90000"/>
          </a:bodyPr>
          <a:lstStyle/>
          <a:p>
            <a:r>
              <a:rPr lang="zh-TW" altLang="en-US" sz="4000" dirty="0">
                <a:solidFill>
                  <a:srgbClr val="FF0000"/>
                </a:solidFill>
              </a:rPr>
              <a:t>凝集粒子的粒徑</a:t>
            </a:r>
            <a:r>
              <a:rPr lang="zh-TW" altLang="en-US" sz="4000" dirty="0"/>
              <a:t>與造成</a:t>
            </a:r>
            <a:r>
              <a:rPr lang="zh-TW" altLang="en-US" sz="4000" dirty="0">
                <a:solidFill>
                  <a:srgbClr val="FF0000"/>
                </a:solidFill>
              </a:rPr>
              <a:t>凝集粒子破碎</a:t>
            </a:r>
            <a:r>
              <a:rPr lang="zh-TW" altLang="en-US" sz="4000" dirty="0"/>
              <a:t>所須應力的關係</a:t>
            </a:r>
          </a:p>
        </p:txBody>
      </p:sp>
      <p:pic>
        <p:nvPicPr>
          <p:cNvPr id="3543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54" y="1441073"/>
            <a:ext cx="5638435" cy="55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圖說文字 4"/>
          <p:cNvSpPr/>
          <p:nvPr/>
        </p:nvSpPr>
        <p:spPr>
          <a:xfrm>
            <a:off x="6244793" y="2526869"/>
            <a:ext cx="2416801" cy="1296144"/>
          </a:xfrm>
          <a:prstGeom prst="wedgeRectCallout">
            <a:avLst>
              <a:gd name="adj1" fmla="val -134275"/>
              <a:gd name="adj2" fmla="val 9027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chemeClr val="tx1"/>
                </a:solidFill>
              </a:rPr>
              <a:t>隨著顆粒粒徑減小</a:t>
            </a:r>
            <a:r>
              <a:rPr lang="zh-TW" altLang="en-US" sz="2000" dirty="0">
                <a:solidFill>
                  <a:schemeClr val="tx1"/>
                </a:solidFill>
                <a:latin typeface="新細明體"/>
              </a:rPr>
              <a:t>，破碎聚集現象所需要的應力明顯增加</a:t>
            </a:r>
            <a:endParaRPr lang="zh-TW" altLang="en-US" sz="2000" dirty="0">
              <a:solidFill>
                <a:schemeClr val="tx1"/>
              </a:solidFill>
            </a:endParaRPr>
          </a:p>
        </p:txBody>
      </p:sp>
      <p:grpSp>
        <p:nvGrpSpPr>
          <p:cNvPr id="6" name="群組 5"/>
          <p:cNvGrpSpPr/>
          <p:nvPr/>
        </p:nvGrpSpPr>
        <p:grpSpPr>
          <a:xfrm>
            <a:off x="4760629" y="4098776"/>
            <a:ext cx="1513483" cy="1445594"/>
            <a:chOff x="2550071" y="1796433"/>
            <a:chExt cx="1513483" cy="1445594"/>
          </a:xfrm>
        </p:grpSpPr>
        <p:grpSp>
          <p:nvGrpSpPr>
            <p:cNvPr id="7" name="群組 6"/>
            <p:cNvGrpSpPr/>
            <p:nvPr/>
          </p:nvGrpSpPr>
          <p:grpSpPr>
            <a:xfrm>
              <a:off x="3171280" y="2442592"/>
              <a:ext cx="892274" cy="799435"/>
              <a:chOff x="2927152" y="3880604"/>
              <a:chExt cx="892274" cy="799435"/>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904" y="3880604"/>
                <a:ext cx="7810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橢圓 14"/>
              <p:cNvSpPr/>
              <p:nvPr/>
            </p:nvSpPr>
            <p:spPr>
              <a:xfrm>
                <a:off x="2927152" y="3885803"/>
                <a:ext cx="892274" cy="79423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 name="群組 7"/>
            <p:cNvGrpSpPr/>
            <p:nvPr/>
          </p:nvGrpSpPr>
          <p:grpSpPr>
            <a:xfrm>
              <a:off x="2550071" y="2211778"/>
              <a:ext cx="892274" cy="794236"/>
              <a:chOff x="2843808" y="3858900"/>
              <a:chExt cx="892274" cy="794236"/>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904" y="3880604"/>
                <a:ext cx="7810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橢圓 12"/>
              <p:cNvSpPr/>
              <p:nvPr/>
            </p:nvSpPr>
            <p:spPr>
              <a:xfrm>
                <a:off x="2843808" y="3858900"/>
                <a:ext cx="892274" cy="79423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p:cNvGrpSpPr/>
            <p:nvPr/>
          </p:nvGrpSpPr>
          <p:grpSpPr>
            <a:xfrm>
              <a:off x="3152974" y="1796433"/>
              <a:ext cx="892274" cy="794236"/>
              <a:chOff x="2843808" y="3858900"/>
              <a:chExt cx="892274" cy="794236"/>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904" y="3880604"/>
                <a:ext cx="7810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橢圓 10"/>
              <p:cNvSpPr/>
              <p:nvPr/>
            </p:nvSpPr>
            <p:spPr>
              <a:xfrm>
                <a:off x="2843808" y="3858900"/>
                <a:ext cx="892274" cy="79423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954" y="2985176"/>
            <a:ext cx="414338" cy="3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群組 16"/>
          <p:cNvGrpSpPr/>
          <p:nvPr/>
        </p:nvGrpSpPr>
        <p:grpSpPr>
          <a:xfrm>
            <a:off x="2598027" y="4077072"/>
            <a:ext cx="892274" cy="794236"/>
            <a:chOff x="2843808" y="3858900"/>
            <a:chExt cx="892274" cy="794236"/>
          </a:xfrm>
        </p:grpSpPr>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904" y="3880604"/>
              <a:ext cx="7810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橢圓 18"/>
            <p:cNvSpPr/>
            <p:nvPr/>
          </p:nvSpPr>
          <p:spPr>
            <a:xfrm>
              <a:off x="2843808" y="3858900"/>
              <a:ext cx="892274" cy="79423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3" name="直線接點 2"/>
          <p:cNvCxnSpPr/>
          <p:nvPr/>
        </p:nvCxnSpPr>
        <p:spPr>
          <a:xfrm>
            <a:off x="6084168" y="4077072"/>
            <a:ext cx="12241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6084329" y="5544370"/>
            <a:ext cx="12241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a:off x="6696236" y="4098776"/>
            <a:ext cx="161" cy="1445594"/>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6876256" y="4535825"/>
            <a:ext cx="324036" cy="369332"/>
          </a:xfrm>
          <a:prstGeom prst="rect">
            <a:avLst/>
          </a:prstGeom>
          <a:noFill/>
          <a:ln w="19050">
            <a:noFill/>
          </a:ln>
        </p:spPr>
        <p:txBody>
          <a:bodyPr wrap="square" rtlCol="0">
            <a:spAutoFit/>
          </a:bodyPr>
          <a:lstStyle/>
          <a:p>
            <a:r>
              <a:rPr lang="en-US" altLang="zh-TW" dirty="0"/>
              <a:t>d</a:t>
            </a:r>
            <a:endParaRPr lang="zh-TW" altLang="en-US" dirty="0"/>
          </a:p>
        </p:txBody>
      </p:sp>
      <p:cxnSp>
        <p:nvCxnSpPr>
          <p:cNvPr id="26" name="直線接點 25"/>
          <p:cNvCxnSpPr/>
          <p:nvPr/>
        </p:nvCxnSpPr>
        <p:spPr>
          <a:xfrm>
            <a:off x="2134201" y="4097776"/>
            <a:ext cx="61206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flipV="1">
            <a:off x="2208389" y="4871308"/>
            <a:ext cx="612068"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H="1">
            <a:off x="2464121" y="4112058"/>
            <a:ext cx="7187" cy="759250"/>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29" name="文字方塊 28"/>
          <p:cNvSpPr txBox="1"/>
          <p:nvPr/>
        </p:nvSpPr>
        <p:spPr>
          <a:xfrm>
            <a:off x="2658439" y="4260882"/>
            <a:ext cx="324036" cy="369332"/>
          </a:xfrm>
          <a:prstGeom prst="rect">
            <a:avLst/>
          </a:prstGeom>
          <a:noFill/>
          <a:ln w="19050">
            <a:noFill/>
          </a:ln>
        </p:spPr>
        <p:txBody>
          <a:bodyPr wrap="square" rtlCol="0">
            <a:spAutoFit/>
          </a:bodyPr>
          <a:lstStyle/>
          <a:p>
            <a:r>
              <a:rPr lang="en-US" altLang="zh-TW" dirty="0"/>
              <a:t>d</a:t>
            </a:r>
            <a:endParaRPr lang="zh-TW" altLang="en-US" dirty="0"/>
          </a:p>
        </p:txBody>
      </p:sp>
      <p:cxnSp>
        <p:nvCxnSpPr>
          <p:cNvPr id="32" name="直線接點 31"/>
          <p:cNvCxnSpPr/>
          <p:nvPr/>
        </p:nvCxnSpPr>
        <p:spPr>
          <a:xfrm>
            <a:off x="6074550" y="4083154"/>
            <a:ext cx="12241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a:off x="6074711" y="5550452"/>
            <a:ext cx="12241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a:off x="6686618" y="4104858"/>
            <a:ext cx="161" cy="1445594"/>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35" name="文字方塊 34"/>
          <p:cNvSpPr txBox="1"/>
          <p:nvPr/>
        </p:nvSpPr>
        <p:spPr>
          <a:xfrm>
            <a:off x="6866638" y="4541907"/>
            <a:ext cx="324036" cy="369332"/>
          </a:xfrm>
          <a:prstGeom prst="rect">
            <a:avLst/>
          </a:prstGeom>
          <a:noFill/>
          <a:ln w="19050">
            <a:noFill/>
          </a:ln>
        </p:spPr>
        <p:txBody>
          <a:bodyPr wrap="square" rtlCol="0">
            <a:spAutoFit/>
          </a:bodyPr>
          <a:lstStyle/>
          <a:p>
            <a:r>
              <a:rPr lang="en-US" altLang="zh-TW" dirty="0"/>
              <a:t>d</a:t>
            </a:r>
            <a:endParaRPr lang="zh-TW" altLang="en-US" dirty="0"/>
          </a:p>
        </p:txBody>
      </p:sp>
      <p:sp>
        <p:nvSpPr>
          <p:cNvPr id="39" name="文字方塊 38"/>
          <p:cNvSpPr txBox="1"/>
          <p:nvPr/>
        </p:nvSpPr>
        <p:spPr>
          <a:xfrm>
            <a:off x="2046371" y="4270008"/>
            <a:ext cx="324036" cy="369332"/>
          </a:xfrm>
          <a:prstGeom prst="rect">
            <a:avLst/>
          </a:prstGeom>
          <a:noFill/>
          <a:ln w="19050">
            <a:noFill/>
          </a:ln>
        </p:spPr>
        <p:txBody>
          <a:bodyPr wrap="square" rtlCol="0">
            <a:spAutoFit/>
          </a:bodyPr>
          <a:lstStyle/>
          <a:p>
            <a:r>
              <a:rPr lang="en-US" altLang="zh-TW" dirty="0"/>
              <a:t>d</a:t>
            </a:r>
            <a:endParaRPr lang="zh-TW" altLang="en-US" dirty="0"/>
          </a:p>
        </p:txBody>
      </p:sp>
      <p:sp>
        <p:nvSpPr>
          <p:cNvPr id="40" name="橢圓 39"/>
          <p:cNvSpPr/>
          <p:nvPr/>
        </p:nvSpPr>
        <p:spPr>
          <a:xfrm>
            <a:off x="2492954" y="2985176"/>
            <a:ext cx="414338" cy="357188"/>
          </a:xfrm>
          <a:prstGeom prst="ellipse">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4" name="直線接點 43"/>
          <p:cNvCxnSpPr/>
          <p:nvPr/>
        </p:nvCxnSpPr>
        <p:spPr>
          <a:xfrm>
            <a:off x="2186920" y="2971716"/>
            <a:ext cx="61206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a:xfrm flipV="1">
            <a:off x="2173358" y="3372080"/>
            <a:ext cx="612068"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2405204" y="3003578"/>
            <a:ext cx="0" cy="379625"/>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47" name="文字方塊 46"/>
          <p:cNvSpPr txBox="1"/>
          <p:nvPr/>
        </p:nvSpPr>
        <p:spPr>
          <a:xfrm>
            <a:off x="2011340" y="2971716"/>
            <a:ext cx="324036" cy="369332"/>
          </a:xfrm>
          <a:prstGeom prst="rect">
            <a:avLst/>
          </a:prstGeom>
          <a:noFill/>
          <a:ln w="19050">
            <a:noFill/>
          </a:ln>
        </p:spPr>
        <p:txBody>
          <a:bodyPr wrap="square" rtlCol="0">
            <a:spAutoFit/>
          </a:bodyPr>
          <a:lstStyle/>
          <a:p>
            <a:r>
              <a:rPr lang="en-US" altLang="zh-TW" dirty="0"/>
              <a:t>d</a:t>
            </a:r>
            <a:endParaRPr lang="zh-TW" altLang="en-US" dirty="0"/>
          </a:p>
        </p:txBody>
      </p:sp>
      <p:sp>
        <p:nvSpPr>
          <p:cNvPr id="2" name="矩形 1">
            <a:extLst>
              <a:ext uri="{FF2B5EF4-FFF2-40B4-BE49-F238E27FC236}">
                <a16:creationId xmlns:a16="http://schemas.microsoft.com/office/drawing/2014/main" id="{13BD5112-740C-4763-B973-D5E5EA35D9F3}"/>
              </a:ext>
            </a:extLst>
          </p:cNvPr>
          <p:cNvSpPr/>
          <p:nvPr/>
        </p:nvSpPr>
        <p:spPr>
          <a:xfrm>
            <a:off x="7150968" y="4456255"/>
            <a:ext cx="1224136" cy="646331"/>
          </a:xfrm>
          <a:prstGeom prst="rect">
            <a:avLst/>
          </a:prstGeom>
        </p:spPr>
        <p:txBody>
          <a:bodyPr wrap="square">
            <a:spAutoFit/>
          </a:bodyPr>
          <a:lstStyle/>
          <a:p>
            <a:r>
              <a:rPr lang="zh-TW" altLang="en-US" dirty="0">
                <a:solidFill>
                  <a:srgbClr val="FF0000"/>
                </a:solidFill>
              </a:rPr>
              <a:t>凝集粒子的粒徑</a:t>
            </a:r>
            <a:endParaRPr lang="zh-TW" altLang="en-US" dirty="0"/>
          </a:p>
        </p:txBody>
      </p:sp>
    </p:spTree>
    <p:extLst>
      <p:ext uri="{BB962C8B-B14F-4D97-AF65-F5344CB8AC3E}">
        <p14:creationId xmlns:p14="http://schemas.microsoft.com/office/powerpoint/2010/main" val="37317064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85BA771B-A5DA-49FA-A127-1BFCB2359F11}" type="slidenum">
              <a:rPr lang="en-US" altLang="zh-TW" i="0" smtClean="0"/>
              <a:pPr eaLnBrk="1" hangingPunct="1"/>
              <a:t>80</a:t>
            </a:fld>
            <a:endParaRPr lang="en-US" altLang="zh-TW" i="0"/>
          </a:p>
        </p:txBody>
      </p:sp>
      <p:sp>
        <p:nvSpPr>
          <p:cNvPr id="75779" name="Rectangle 2"/>
          <p:cNvSpPr>
            <a:spLocks noGrp="1" noChangeArrowheads="1"/>
          </p:cNvSpPr>
          <p:nvPr>
            <p:ph type="title"/>
          </p:nvPr>
        </p:nvSpPr>
        <p:spPr>
          <a:xfrm>
            <a:off x="628650" y="365126"/>
            <a:ext cx="7886700" cy="873952"/>
          </a:xfrm>
        </p:spPr>
        <p:txBody>
          <a:bodyPr>
            <a:normAutofit fontScale="90000"/>
          </a:bodyPr>
          <a:lstStyle/>
          <a:p>
            <a:pPr eaLnBrk="1" hangingPunct="1"/>
            <a:r>
              <a:rPr lang="zh-TW" altLang="en-US" dirty="0"/>
              <a:t>螺桿元件排列對押出機內部融膠壓力的影響</a:t>
            </a:r>
          </a:p>
        </p:txBody>
      </p:sp>
      <p:pic>
        <p:nvPicPr>
          <p:cNvPr id="75780" name="Picture 3" descr="tw-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68" y="2257426"/>
            <a:ext cx="842486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語音泡泡: 矩形 1">
            <a:extLst>
              <a:ext uri="{FF2B5EF4-FFF2-40B4-BE49-F238E27FC236}">
                <a16:creationId xmlns:a16="http://schemas.microsoft.com/office/drawing/2014/main" id="{51F5EA91-07BB-49B2-92F1-75DAADE9E21C}"/>
              </a:ext>
            </a:extLst>
          </p:cNvPr>
          <p:cNvSpPr/>
          <p:nvPr/>
        </p:nvSpPr>
        <p:spPr>
          <a:xfrm>
            <a:off x="6658392" y="6215533"/>
            <a:ext cx="720080" cy="359569"/>
          </a:xfrm>
          <a:prstGeom prst="wedgeRectCallout">
            <a:avLst>
              <a:gd name="adj1" fmla="val -72140"/>
              <a:gd name="adj2" fmla="val -18152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左旋</a:t>
            </a:r>
          </a:p>
        </p:txBody>
      </p:sp>
      <p:sp>
        <p:nvSpPr>
          <p:cNvPr id="3" name="文字方塊 2">
            <a:extLst>
              <a:ext uri="{FF2B5EF4-FFF2-40B4-BE49-F238E27FC236}">
                <a16:creationId xmlns:a16="http://schemas.microsoft.com/office/drawing/2014/main" id="{B366955D-B20B-4676-950A-5921A6F21CD4}"/>
              </a:ext>
            </a:extLst>
          </p:cNvPr>
          <p:cNvSpPr txBox="1"/>
          <p:nvPr/>
        </p:nvSpPr>
        <p:spPr>
          <a:xfrm>
            <a:off x="429736" y="1319479"/>
            <a:ext cx="8147248" cy="1446550"/>
          </a:xfrm>
          <a:prstGeom prst="rect">
            <a:avLst/>
          </a:prstGeom>
          <a:noFill/>
        </p:spPr>
        <p:txBody>
          <a:bodyPr wrap="square" rtlCol="0">
            <a:spAutoFit/>
          </a:bodyPr>
          <a:lstStyle/>
          <a:p>
            <a:r>
              <a:rPr lang="zh-TW" altLang="en-US" sz="2200" dirty="0"/>
              <a:t>在同向雙螺桿押出機中</a:t>
            </a:r>
            <a:r>
              <a:rPr lang="zh-TW" altLang="en-US" sz="2200" dirty="0">
                <a:latin typeface="PMingLiU" panose="02020500000000000000" pitchFamily="18" charset="-120"/>
                <a:ea typeface="PMingLiU" panose="02020500000000000000" pitchFamily="18" charset="-120"/>
              </a:rPr>
              <a:t>，</a:t>
            </a:r>
            <a:r>
              <a:rPr lang="zh-TW" altLang="en-US" sz="2200" dirty="0"/>
              <a:t>大部分的區間融膠並未填滿螺桿與料缸之間的空間</a:t>
            </a:r>
            <a:r>
              <a:rPr lang="zh-TW" altLang="en-US" sz="2200" dirty="0">
                <a:latin typeface="PMingLiU" panose="02020500000000000000" pitchFamily="18" charset="-120"/>
                <a:ea typeface="PMingLiU" panose="02020500000000000000" pitchFamily="18" charset="-120"/>
              </a:rPr>
              <a:t>，</a:t>
            </a:r>
            <a:r>
              <a:rPr lang="zh-TW" altLang="en-US" sz="2200" dirty="0"/>
              <a:t>所以壓力為大氣壓</a:t>
            </a:r>
            <a:r>
              <a:rPr lang="zh-TW" altLang="en-US" sz="2200" dirty="0">
                <a:latin typeface="PMingLiU" panose="02020500000000000000" pitchFamily="18" charset="-120"/>
                <a:ea typeface="PMingLiU" panose="02020500000000000000" pitchFamily="18" charset="-120"/>
              </a:rPr>
              <a:t>，</a:t>
            </a:r>
            <a:r>
              <a:rPr lang="zh-TW" altLang="en-US" sz="2200" dirty="0"/>
              <a:t>但某些區段如碟型元件區或逆向元件的上游</a:t>
            </a:r>
            <a:r>
              <a:rPr lang="zh-TW" altLang="en-US" sz="2200" dirty="0">
                <a:latin typeface="PMingLiU" panose="02020500000000000000" pitchFamily="18" charset="-120"/>
                <a:ea typeface="PMingLiU" panose="02020500000000000000" pitchFamily="18" charset="-120"/>
              </a:rPr>
              <a:t>，</a:t>
            </a:r>
            <a:r>
              <a:rPr lang="zh-TW" altLang="en-US" sz="2200" dirty="0"/>
              <a:t>則會因融體的軸向流動阻力增加</a:t>
            </a:r>
            <a:r>
              <a:rPr lang="zh-TW" altLang="en-US" sz="2200" dirty="0">
                <a:latin typeface="PMingLiU" panose="02020500000000000000" pitchFamily="18" charset="-120"/>
                <a:ea typeface="PMingLiU" panose="02020500000000000000" pitchFamily="18" charset="-120"/>
              </a:rPr>
              <a:t>，</a:t>
            </a:r>
            <a:r>
              <a:rPr lang="zh-TW" altLang="en-US" sz="2200" dirty="0"/>
              <a:t>使融膠填滿螺桿與料缸之間的空間</a:t>
            </a:r>
            <a:r>
              <a:rPr lang="zh-TW" altLang="en-US" sz="2200" dirty="0">
                <a:latin typeface="PMingLiU" panose="02020500000000000000" pitchFamily="18" charset="-120"/>
                <a:ea typeface="PMingLiU" panose="02020500000000000000" pitchFamily="18" charset="-120"/>
              </a:rPr>
              <a:t>，</a:t>
            </a:r>
            <a:r>
              <a:rPr lang="zh-TW" altLang="en-US" sz="2200" dirty="0"/>
              <a:t>因此出現壓力區及壓力峰值</a:t>
            </a:r>
          </a:p>
        </p:txBody>
      </p:sp>
      <p:cxnSp>
        <p:nvCxnSpPr>
          <p:cNvPr id="5" name="直線單箭頭接點 4">
            <a:extLst>
              <a:ext uri="{FF2B5EF4-FFF2-40B4-BE49-F238E27FC236}">
                <a16:creationId xmlns:a16="http://schemas.microsoft.com/office/drawing/2014/main" id="{7741A5A4-119E-4C6D-A5E7-F17CF482DC0F}"/>
              </a:ext>
            </a:extLst>
          </p:cNvPr>
          <p:cNvCxnSpPr/>
          <p:nvPr/>
        </p:nvCxnSpPr>
        <p:spPr>
          <a:xfrm>
            <a:off x="3684104" y="4048539"/>
            <a:ext cx="0" cy="11264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337149D1-5EA7-4223-AB48-0C66A06C9BD2}"/>
              </a:ext>
            </a:extLst>
          </p:cNvPr>
          <p:cNvCxnSpPr/>
          <p:nvPr/>
        </p:nvCxnSpPr>
        <p:spPr>
          <a:xfrm>
            <a:off x="5652052" y="4048539"/>
            <a:ext cx="0" cy="11264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B9A91F82-E71D-4C12-BF16-78B265187B64}"/>
              </a:ext>
            </a:extLst>
          </p:cNvPr>
          <p:cNvCxnSpPr/>
          <p:nvPr/>
        </p:nvCxnSpPr>
        <p:spPr>
          <a:xfrm>
            <a:off x="6361043" y="4048539"/>
            <a:ext cx="0" cy="11264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33D761CF-0838-4730-9BA6-F4AFA52A1DE9}"/>
              </a:ext>
            </a:extLst>
          </p:cNvPr>
          <p:cNvCxnSpPr/>
          <p:nvPr/>
        </p:nvCxnSpPr>
        <p:spPr>
          <a:xfrm>
            <a:off x="8183217" y="4048539"/>
            <a:ext cx="0" cy="11264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F1497B5E-E7D2-439E-B732-5AD28BD735D6}"/>
              </a:ext>
            </a:extLst>
          </p:cNvPr>
          <p:cNvSpPr txBox="1"/>
          <p:nvPr/>
        </p:nvSpPr>
        <p:spPr>
          <a:xfrm>
            <a:off x="1861931" y="4876800"/>
            <a:ext cx="1134821" cy="369332"/>
          </a:xfrm>
          <a:prstGeom prst="rect">
            <a:avLst/>
          </a:prstGeom>
          <a:solidFill>
            <a:srgbClr val="FFFF00"/>
          </a:solidFill>
        </p:spPr>
        <p:txBody>
          <a:bodyPr wrap="square" rtlCol="0">
            <a:spAutoFit/>
          </a:bodyPr>
          <a:lstStyle/>
          <a:p>
            <a:r>
              <a:rPr lang="zh-TW" altLang="en-US" dirty="0"/>
              <a:t>塑料融化</a:t>
            </a:r>
          </a:p>
        </p:txBody>
      </p:sp>
    </p:spTree>
    <p:extLst>
      <p:ext uri="{BB962C8B-B14F-4D97-AF65-F5344CB8AC3E}">
        <p14:creationId xmlns:p14="http://schemas.microsoft.com/office/powerpoint/2010/main" val="287342516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A3BC0DD0-0D76-450A-8B9D-4CC9729DF095}" type="slidenum">
              <a:rPr lang="en-US" altLang="zh-TW" i="0" smtClean="0"/>
              <a:pPr eaLnBrk="1" hangingPunct="1"/>
              <a:t>81</a:t>
            </a:fld>
            <a:endParaRPr lang="en-US" altLang="zh-TW" i="0"/>
          </a:p>
        </p:txBody>
      </p:sp>
      <p:sp>
        <p:nvSpPr>
          <p:cNvPr id="61443" name="Rectangle 4"/>
          <p:cNvSpPr>
            <a:spLocks noGrp="1" noChangeArrowheads="1"/>
          </p:cNvSpPr>
          <p:nvPr>
            <p:ph type="title"/>
          </p:nvPr>
        </p:nvSpPr>
        <p:spPr>
          <a:xfrm>
            <a:off x="628650" y="365126"/>
            <a:ext cx="7886700" cy="858539"/>
          </a:xfrm>
        </p:spPr>
        <p:txBody>
          <a:bodyPr/>
          <a:lstStyle/>
          <a:p>
            <a:pPr eaLnBrk="1" hangingPunct="1"/>
            <a:r>
              <a:rPr lang="zh-TW" altLang="en-US" dirty="0">
                <a:solidFill>
                  <a:schemeClr val="tx1"/>
                </a:solidFill>
              </a:rPr>
              <a:t>剪切速度圖與剪切應力圖</a:t>
            </a:r>
          </a:p>
        </p:txBody>
      </p:sp>
      <p:pic>
        <p:nvPicPr>
          <p:cNvPr id="6144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84313"/>
            <a:ext cx="4103687"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373563"/>
            <a:ext cx="4248150" cy="248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916113"/>
            <a:ext cx="3816350" cy="196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288" y="4241800"/>
            <a:ext cx="3962400" cy="235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8" name="Rectangle 10"/>
          <p:cNvSpPr>
            <a:spLocks noChangeArrowheads="1"/>
          </p:cNvSpPr>
          <p:nvPr/>
        </p:nvSpPr>
        <p:spPr bwMode="auto">
          <a:xfrm>
            <a:off x="1258888" y="3716338"/>
            <a:ext cx="173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r>
              <a:rPr lang="en-US" altLang="zh-TW" b="1" i="0"/>
              <a:t>Case1 100rpm</a:t>
            </a:r>
          </a:p>
        </p:txBody>
      </p:sp>
      <p:sp>
        <p:nvSpPr>
          <p:cNvPr id="61449" name="Rectangle 11"/>
          <p:cNvSpPr>
            <a:spLocks noChangeArrowheads="1"/>
          </p:cNvSpPr>
          <p:nvPr/>
        </p:nvSpPr>
        <p:spPr bwMode="auto">
          <a:xfrm>
            <a:off x="1331913" y="6165850"/>
            <a:ext cx="177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r>
              <a:rPr lang="en-US" altLang="zh-TW" b="1" i="0"/>
              <a:t>Case2 200rpm</a:t>
            </a:r>
          </a:p>
        </p:txBody>
      </p:sp>
      <p:sp>
        <p:nvSpPr>
          <p:cNvPr id="61450" name="Rectangle 12"/>
          <p:cNvSpPr>
            <a:spLocks noChangeArrowheads="1"/>
          </p:cNvSpPr>
          <p:nvPr/>
        </p:nvSpPr>
        <p:spPr bwMode="auto">
          <a:xfrm>
            <a:off x="5219700" y="3716338"/>
            <a:ext cx="173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r>
              <a:rPr lang="en-US" altLang="zh-TW" b="1" i="0"/>
              <a:t>Case1 100rpm</a:t>
            </a:r>
          </a:p>
        </p:txBody>
      </p:sp>
      <p:sp>
        <p:nvSpPr>
          <p:cNvPr id="61451" name="Rectangle 13"/>
          <p:cNvSpPr>
            <a:spLocks noChangeArrowheads="1"/>
          </p:cNvSpPr>
          <p:nvPr/>
        </p:nvSpPr>
        <p:spPr bwMode="auto">
          <a:xfrm>
            <a:off x="5364163" y="6165850"/>
            <a:ext cx="177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r>
              <a:rPr lang="en-US" altLang="zh-TW" b="1" i="0"/>
              <a:t>Case2 200rpm</a:t>
            </a:r>
          </a:p>
        </p:txBody>
      </p:sp>
      <p:sp>
        <p:nvSpPr>
          <p:cNvPr id="61452" name="Rectangle 14"/>
          <p:cNvSpPr>
            <a:spLocks noChangeArrowheads="1"/>
          </p:cNvSpPr>
          <p:nvPr/>
        </p:nvSpPr>
        <p:spPr bwMode="auto">
          <a:xfrm>
            <a:off x="1547813" y="1341438"/>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r>
              <a:rPr lang="zh-TW" altLang="en-US" i="0"/>
              <a:t>剪切速度</a:t>
            </a:r>
          </a:p>
        </p:txBody>
      </p:sp>
      <p:sp>
        <p:nvSpPr>
          <p:cNvPr id="61453" name="Rectangle 15"/>
          <p:cNvSpPr>
            <a:spLocks noChangeArrowheads="1"/>
          </p:cNvSpPr>
          <p:nvPr/>
        </p:nvSpPr>
        <p:spPr bwMode="auto">
          <a:xfrm>
            <a:off x="5580063" y="14128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r>
              <a:rPr lang="zh-TW" altLang="en-US" i="0"/>
              <a:t>剪切應力</a:t>
            </a:r>
          </a:p>
        </p:txBody>
      </p:sp>
    </p:spTree>
    <p:extLst>
      <p:ext uri="{BB962C8B-B14F-4D97-AF65-F5344CB8AC3E}">
        <p14:creationId xmlns:p14="http://schemas.microsoft.com/office/powerpoint/2010/main" val="29908854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88416D0C-3525-4D0F-922B-FEE6F1055C07}" type="slidenum">
              <a:rPr lang="en-US" altLang="zh-TW" i="0" smtClean="0"/>
              <a:pPr eaLnBrk="1" hangingPunct="1"/>
              <a:t>82</a:t>
            </a:fld>
            <a:endParaRPr lang="en-US" altLang="zh-TW" i="0"/>
          </a:p>
        </p:txBody>
      </p:sp>
      <p:sp>
        <p:nvSpPr>
          <p:cNvPr id="59395" name="Rectangle 4"/>
          <p:cNvSpPr>
            <a:spLocks noGrp="1" noChangeArrowheads="1"/>
          </p:cNvSpPr>
          <p:nvPr>
            <p:ph type="title"/>
          </p:nvPr>
        </p:nvSpPr>
        <p:spPr/>
        <p:txBody>
          <a:bodyPr/>
          <a:lstStyle/>
          <a:p>
            <a:pPr eaLnBrk="1" hangingPunct="1"/>
            <a:r>
              <a:rPr lang="zh-TW" altLang="en-US"/>
              <a:t>剪切應力對時間積分圖</a:t>
            </a:r>
          </a:p>
        </p:txBody>
      </p:sp>
      <p:pic>
        <p:nvPicPr>
          <p:cNvPr id="593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73238"/>
            <a:ext cx="7775575"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4745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說明</a:t>
            </a:r>
          </a:p>
        </p:txBody>
      </p:sp>
      <p:sp>
        <p:nvSpPr>
          <p:cNvPr id="3" name="內容版面配置區 2"/>
          <p:cNvSpPr>
            <a:spLocks noGrp="1"/>
          </p:cNvSpPr>
          <p:nvPr>
            <p:ph idx="1"/>
          </p:nvPr>
        </p:nvSpPr>
        <p:spPr>
          <a:xfrm>
            <a:off x="467544" y="1340768"/>
            <a:ext cx="8229600" cy="5256584"/>
          </a:xfrm>
        </p:spPr>
        <p:txBody>
          <a:bodyPr>
            <a:normAutofit/>
          </a:bodyPr>
          <a:lstStyle/>
          <a:p>
            <a:pPr>
              <a:lnSpc>
                <a:spcPct val="100000"/>
              </a:lnSpc>
              <a:buFont typeface="Wingdings" panose="05000000000000000000" pitchFamily="2" charset="2"/>
              <a:buChar char="n"/>
            </a:pPr>
            <a:r>
              <a:rPr lang="zh-TW" altLang="en-US" sz="2400" dirty="0"/>
              <a:t>剪切較高的地方出現在螺桿與料缸之間以及螺桿與螺桿之間的間隙</a:t>
            </a:r>
            <a:r>
              <a:rPr lang="zh-TW" altLang="en-US" sz="2400" dirty="0">
                <a:latin typeface="新細明體"/>
                <a:ea typeface="新細明體"/>
              </a:rPr>
              <a:t>，且隨轉速增加剪切效果愈強。而在螺溝區域時，</a:t>
            </a:r>
            <a:r>
              <a:rPr lang="zh-TW" altLang="en-US" sz="2400" dirty="0">
                <a:latin typeface="新細明體"/>
              </a:rPr>
              <a:t>剪切率及剪切應力都很小</a:t>
            </a:r>
            <a:endParaRPr lang="en-US" altLang="zh-TW" sz="2400" dirty="0">
              <a:latin typeface="新細明體"/>
              <a:ea typeface="新細明體"/>
            </a:endParaRPr>
          </a:p>
          <a:p>
            <a:pPr>
              <a:lnSpc>
                <a:spcPct val="100000"/>
              </a:lnSpc>
              <a:buFont typeface="Wingdings" panose="05000000000000000000" pitchFamily="2" charset="2"/>
              <a:buChar char="n"/>
            </a:pPr>
            <a:r>
              <a:rPr lang="zh-TW" altLang="en-US" sz="2400" dirty="0">
                <a:latin typeface="新細明體"/>
                <a:ea typeface="新細明體"/>
              </a:rPr>
              <a:t>融膠從入口到出口，有些融膠在</a:t>
            </a:r>
            <a:r>
              <a:rPr lang="zh-TW" altLang="en-US" sz="2400" dirty="0">
                <a:latin typeface="新細明體"/>
              </a:rPr>
              <a:t>螺溝區</a:t>
            </a:r>
            <a:r>
              <a:rPr lang="zh-TW" altLang="en-US" sz="2400" dirty="0">
                <a:latin typeface="新細明體"/>
                <a:ea typeface="新細明體"/>
              </a:rPr>
              <a:t>，</a:t>
            </a:r>
            <a:r>
              <a:rPr lang="zh-TW" altLang="en-US" sz="2400" dirty="0">
                <a:latin typeface="新細明體"/>
              </a:rPr>
              <a:t>有些則在間隙區</a:t>
            </a:r>
            <a:r>
              <a:rPr lang="zh-TW" altLang="en-US" sz="2400" dirty="0">
                <a:latin typeface="新細明體"/>
                <a:ea typeface="新細明體"/>
              </a:rPr>
              <a:t>，因此以剪切應力</a:t>
            </a:r>
            <a:r>
              <a:rPr lang="en-US" altLang="zh-TW" sz="2400" dirty="0">
                <a:latin typeface="新細明體"/>
                <a:ea typeface="新細明體"/>
              </a:rPr>
              <a:t>(</a:t>
            </a:r>
            <a:r>
              <a:rPr lang="zh-TW" altLang="en-US" sz="2400" dirty="0">
                <a:latin typeface="新細明體"/>
                <a:ea typeface="新細明體"/>
              </a:rPr>
              <a:t>或剪切率</a:t>
            </a:r>
            <a:r>
              <a:rPr lang="en-US" altLang="zh-TW" sz="2400" dirty="0">
                <a:latin typeface="新細明體"/>
                <a:ea typeface="新細明體"/>
              </a:rPr>
              <a:t>)</a:t>
            </a:r>
            <a:r>
              <a:rPr lang="zh-TW" altLang="en-US" sz="2400" dirty="0">
                <a:latin typeface="新細明體"/>
                <a:ea typeface="新細明體"/>
              </a:rPr>
              <a:t>對時間積分來描述融膠通過整段螺桿組態時的剪切效應，若積分值愈大表示</a:t>
            </a:r>
            <a:r>
              <a:rPr lang="zh-TW" altLang="en-US" sz="2400" dirty="0">
                <a:latin typeface="新細明體"/>
              </a:rPr>
              <a:t>融膠通過時受到的剪切效應較強</a:t>
            </a:r>
            <a:endParaRPr lang="en-US" altLang="zh-TW" sz="2400" dirty="0">
              <a:latin typeface="新細明體"/>
            </a:endParaRPr>
          </a:p>
          <a:p>
            <a:pPr>
              <a:lnSpc>
                <a:spcPct val="100000"/>
              </a:lnSpc>
              <a:buFont typeface="Wingdings" panose="05000000000000000000" pitchFamily="2" charset="2"/>
              <a:buChar char="n"/>
            </a:pPr>
            <a:r>
              <a:rPr lang="zh-TW" altLang="en-US" sz="2400" dirty="0">
                <a:latin typeface="新細明體"/>
              </a:rPr>
              <a:t>如下圖是剪切應力時間積分值的分布</a:t>
            </a:r>
            <a:r>
              <a:rPr lang="zh-TW" altLang="en-US" sz="2400" dirty="0">
                <a:latin typeface="新細明體"/>
                <a:ea typeface="新細明體"/>
              </a:rPr>
              <a:t>，</a:t>
            </a:r>
            <a:r>
              <a:rPr lang="zh-TW" altLang="en-US" sz="2400" dirty="0">
                <a:latin typeface="新細明體"/>
              </a:rPr>
              <a:t>分布較窄</a:t>
            </a:r>
            <a:r>
              <a:rPr lang="en-US" altLang="zh-TW" sz="2400" dirty="0">
                <a:latin typeface="新細明體"/>
              </a:rPr>
              <a:t>(</a:t>
            </a:r>
            <a:r>
              <a:rPr lang="zh-TW" altLang="en-US" sz="2400" dirty="0">
                <a:latin typeface="新細明體"/>
              </a:rPr>
              <a:t>如</a:t>
            </a:r>
            <a:r>
              <a:rPr lang="en-US" altLang="zh-TW" sz="2400" dirty="0">
                <a:latin typeface="新細明體"/>
              </a:rPr>
              <a:t>ND740)</a:t>
            </a:r>
            <a:r>
              <a:rPr lang="zh-TW" altLang="en-US" sz="2400" dirty="0">
                <a:latin typeface="新細明體"/>
                <a:ea typeface="新細明體"/>
              </a:rPr>
              <a:t>，</a:t>
            </a:r>
            <a:r>
              <a:rPr lang="zh-TW" altLang="en-US" sz="2400" dirty="0">
                <a:latin typeface="新細明體"/>
              </a:rPr>
              <a:t>分布較寬</a:t>
            </a:r>
            <a:r>
              <a:rPr lang="en-US" altLang="zh-TW" sz="2400" dirty="0">
                <a:latin typeface="新細明體"/>
              </a:rPr>
              <a:t>(</a:t>
            </a:r>
            <a:r>
              <a:rPr lang="zh-TW" altLang="en-US" sz="2400" dirty="0">
                <a:latin typeface="新細明體"/>
              </a:rPr>
              <a:t>如</a:t>
            </a:r>
            <a:r>
              <a:rPr lang="en-US" altLang="zh-TW" sz="2400" dirty="0">
                <a:latin typeface="新細明體"/>
              </a:rPr>
              <a:t>LND740)</a:t>
            </a:r>
            <a:r>
              <a:rPr lang="zh-TW" altLang="en-US" sz="2400" dirty="0">
                <a:latin typeface="新細明體"/>
                <a:ea typeface="新細明體"/>
              </a:rPr>
              <a:t>。</a:t>
            </a:r>
            <a:r>
              <a:rPr lang="zh-TW" altLang="en-US" sz="2400" dirty="0">
                <a:latin typeface="新細明體"/>
              </a:rPr>
              <a:t>分布較窄者</a:t>
            </a:r>
            <a:r>
              <a:rPr lang="zh-TW" altLang="en-US" sz="2400" dirty="0">
                <a:latin typeface="新細明體"/>
                <a:ea typeface="新細明體"/>
              </a:rPr>
              <a:t>，</a:t>
            </a:r>
            <a:r>
              <a:rPr lang="zh-TW" altLang="en-US" sz="2400" dirty="0">
                <a:latin typeface="新細明體"/>
              </a:rPr>
              <a:t>表示各融膠質點所經歷的剪切歷程較相同</a:t>
            </a:r>
            <a:r>
              <a:rPr lang="zh-TW" altLang="en-US" sz="2400" dirty="0">
                <a:latin typeface="新細明體"/>
                <a:ea typeface="新細明體"/>
              </a:rPr>
              <a:t>。反之</a:t>
            </a:r>
            <a:r>
              <a:rPr lang="zh-TW" altLang="en-US" sz="2400" dirty="0">
                <a:latin typeface="新細明體"/>
              </a:rPr>
              <a:t>分布較寬者，表示不同融膠質點所經歷的剪切歷程差異較大</a:t>
            </a:r>
            <a:endParaRPr lang="en-US" altLang="zh-TW" sz="2400" dirty="0">
              <a:latin typeface="新細明體"/>
            </a:endParaRPr>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83</a:t>
            </a:fld>
            <a:endParaRPr lang="zh-TW" altLang="en-US"/>
          </a:p>
        </p:txBody>
      </p:sp>
    </p:spTree>
    <p:extLst>
      <p:ext uri="{BB962C8B-B14F-4D97-AF65-F5344CB8AC3E}">
        <p14:creationId xmlns:p14="http://schemas.microsoft.com/office/powerpoint/2010/main" val="51835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0E011E1C-8C13-48C8-BD01-4FDA082388D3}" type="slidenum">
              <a:rPr lang="en-US" altLang="zh-TW" i="0" smtClean="0"/>
              <a:pPr eaLnBrk="1" hangingPunct="1"/>
              <a:t>84</a:t>
            </a:fld>
            <a:endParaRPr lang="en-US" altLang="zh-TW" i="0"/>
          </a:p>
        </p:txBody>
      </p:sp>
      <p:sp>
        <p:nvSpPr>
          <p:cNvPr id="58371" name="Rectangle 4"/>
          <p:cNvSpPr>
            <a:spLocks noGrp="1" noChangeArrowheads="1"/>
          </p:cNvSpPr>
          <p:nvPr>
            <p:ph type="title"/>
          </p:nvPr>
        </p:nvSpPr>
        <p:spPr/>
        <p:txBody>
          <a:bodyPr/>
          <a:lstStyle/>
          <a:p>
            <a:pPr eaLnBrk="1" hangingPunct="1"/>
            <a:r>
              <a:rPr lang="zh-TW" altLang="en-US" dirty="0"/>
              <a:t>滯留時間分佈</a:t>
            </a:r>
          </a:p>
        </p:txBody>
      </p:sp>
      <p:pic>
        <p:nvPicPr>
          <p:cNvPr id="583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773238"/>
            <a:ext cx="7777162"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181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說明</a:t>
            </a:r>
          </a:p>
        </p:txBody>
      </p:sp>
      <p:sp>
        <p:nvSpPr>
          <p:cNvPr id="3" name="內容版面配置區 2"/>
          <p:cNvSpPr>
            <a:spLocks noGrp="1"/>
          </p:cNvSpPr>
          <p:nvPr>
            <p:ph idx="1"/>
          </p:nvPr>
        </p:nvSpPr>
        <p:spPr>
          <a:xfrm>
            <a:off x="395536" y="1360646"/>
            <a:ext cx="8229600" cy="5192554"/>
          </a:xfrm>
        </p:spPr>
        <p:txBody>
          <a:bodyPr>
            <a:normAutofit/>
          </a:bodyPr>
          <a:lstStyle/>
          <a:p>
            <a:pPr>
              <a:lnSpc>
                <a:spcPct val="110000"/>
              </a:lnSpc>
              <a:spcBef>
                <a:spcPts val="500"/>
              </a:spcBef>
              <a:buFont typeface="Wingdings" panose="05000000000000000000" pitchFamily="2" charset="2"/>
              <a:buChar char="n"/>
            </a:pPr>
            <a:r>
              <a:rPr lang="zh-TW" altLang="en-US" sz="2400" dirty="0"/>
              <a:t>滯留時間是指融膠通過這段螺桿組態的時間</a:t>
            </a:r>
            <a:r>
              <a:rPr lang="zh-TW" altLang="en-US" sz="2400" dirty="0">
                <a:latin typeface="新細明體"/>
                <a:ea typeface="新細明體"/>
              </a:rPr>
              <a:t>，由於螺桿轉動產生混合機制，同一瞬間由入口進入的融膠，在螺桿區段內經歷的路徑不同，因此到出口的時間亦不同。所以滯留時間會以</a:t>
            </a:r>
            <a:r>
              <a:rPr lang="zh-TW" altLang="en-US" sz="2400" dirty="0">
                <a:latin typeface="新細明體"/>
              </a:rPr>
              <a:t>分布曲線的方式</a:t>
            </a:r>
            <a:r>
              <a:rPr lang="zh-TW" altLang="en-US" sz="2400" dirty="0">
                <a:latin typeface="新細明體"/>
                <a:ea typeface="新細明體"/>
              </a:rPr>
              <a:t>呈現，</a:t>
            </a:r>
            <a:r>
              <a:rPr lang="zh-TW" altLang="en-US" sz="2400" dirty="0">
                <a:latin typeface="新細明體"/>
              </a:rPr>
              <a:t>如上圖</a:t>
            </a:r>
            <a:endParaRPr lang="en-US" altLang="zh-TW" sz="2400" dirty="0">
              <a:latin typeface="新細明體"/>
              <a:ea typeface="新細明體"/>
            </a:endParaRPr>
          </a:p>
          <a:p>
            <a:pPr>
              <a:lnSpc>
                <a:spcPct val="110000"/>
              </a:lnSpc>
              <a:spcBef>
                <a:spcPts val="500"/>
              </a:spcBef>
              <a:buFont typeface="Wingdings" panose="05000000000000000000" pitchFamily="2" charset="2"/>
              <a:buChar char="n"/>
            </a:pPr>
            <a:r>
              <a:rPr lang="zh-TW" altLang="en-US" sz="2400" dirty="0">
                <a:latin typeface="新細明體"/>
              </a:rPr>
              <a:t>順向輸送的螺桿組態會使停留時間的分布較窄，表示各融膠質點的滯留時間較一致。逆向輸送的螺桿組態會使滯留時間的分布較寬，表示融膠通過此段螺桿組態的時間差異較大，也就是說；有的融膠很快通過</a:t>
            </a:r>
            <a:r>
              <a:rPr lang="en-US" altLang="zh-TW" sz="2400" dirty="0">
                <a:latin typeface="新細明體"/>
              </a:rPr>
              <a:t>(</a:t>
            </a:r>
            <a:r>
              <a:rPr lang="zh-TW" altLang="en-US" sz="2400" dirty="0">
                <a:latin typeface="新細明體"/>
              </a:rPr>
              <a:t>停留時間短</a:t>
            </a:r>
            <a:r>
              <a:rPr lang="en-US" altLang="zh-TW" sz="2400" dirty="0">
                <a:latin typeface="新細明體"/>
              </a:rPr>
              <a:t>)</a:t>
            </a:r>
            <a:r>
              <a:rPr lang="zh-TW" altLang="en-US" sz="2400" dirty="0">
                <a:latin typeface="新細明體"/>
                <a:ea typeface="新細明體"/>
              </a:rPr>
              <a:t>，</a:t>
            </a:r>
            <a:r>
              <a:rPr lang="zh-TW" altLang="en-US" sz="2400" dirty="0">
                <a:latin typeface="新細明體"/>
              </a:rPr>
              <a:t>有些則很慢通過。</a:t>
            </a:r>
          </a:p>
          <a:p>
            <a:pPr>
              <a:lnSpc>
                <a:spcPct val="110000"/>
              </a:lnSpc>
              <a:spcBef>
                <a:spcPts val="500"/>
              </a:spcBef>
              <a:buFont typeface="Wingdings" panose="05000000000000000000" pitchFamily="2" charset="2"/>
              <a:buChar char="n"/>
            </a:pPr>
            <a:r>
              <a:rPr lang="zh-TW" altLang="en-US" sz="2400" dirty="0">
                <a:latin typeface="新細明體"/>
              </a:rPr>
              <a:t>如下圖螺桿元件組態對滯留時間有明顯的影響</a:t>
            </a:r>
            <a:endParaRPr lang="en-US" altLang="zh-TW" sz="2400" dirty="0">
              <a:latin typeface="新細明體"/>
            </a:endParaRPr>
          </a:p>
        </p:txBody>
      </p:sp>
      <p:sp>
        <p:nvSpPr>
          <p:cNvPr id="4" name="投影片編號版面配置區 3"/>
          <p:cNvSpPr>
            <a:spLocks noGrp="1"/>
          </p:cNvSpPr>
          <p:nvPr>
            <p:ph type="sldNum" sz="quarter" idx="12"/>
          </p:nvPr>
        </p:nvSpPr>
        <p:spPr/>
        <p:txBody>
          <a:bodyPr/>
          <a:lstStyle/>
          <a:p>
            <a:fld id="{1903718D-2BA0-4992-8901-609C58FBCD54}" type="slidenum">
              <a:rPr lang="zh-TW" altLang="en-US" smtClean="0"/>
              <a:t>85</a:t>
            </a:fld>
            <a:endParaRPr lang="zh-TW" altLang="en-US"/>
          </a:p>
        </p:txBody>
      </p:sp>
    </p:spTree>
    <p:extLst>
      <p:ext uri="{BB962C8B-B14F-4D97-AF65-F5344CB8AC3E}">
        <p14:creationId xmlns:p14="http://schemas.microsoft.com/office/powerpoint/2010/main" val="40485679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89D8A738-D220-4C10-8985-E36BE43FAEDA}" type="slidenum">
              <a:rPr lang="en-US" altLang="zh-TW" i="0" smtClean="0"/>
              <a:pPr eaLnBrk="1" hangingPunct="1"/>
              <a:t>86</a:t>
            </a:fld>
            <a:endParaRPr lang="en-US" altLang="zh-TW" i="0"/>
          </a:p>
        </p:txBody>
      </p:sp>
      <p:sp>
        <p:nvSpPr>
          <p:cNvPr id="52227" name="Rectangle 4"/>
          <p:cNvSpPr>
            <a:spLocks noGrp="1" noChangeArrowheads="1"/>
          </p:cNvSpPr>
          <p:nvPr>
            <p:ph type="title"/>
          </p:nvPr>
        </p:nvSpPr>
        <p:spPr>
          <a:xfrm>
            <a:off x="628649" y="365127"/>
            <a:ext cx="8309941" cy="1039604"/>
          </a:xfrm>
        </p:spPr>
        <p:txBody>
          <a:bodyPr/>
          <a:lstStyle/>
          <a:p>
            <a:pPr eaLnBrk="1" hangingPunct="1"/>
            <a:r>
              <a:rPr lang="zh-TW" altLang="en-US" dirty="0"/>
              <a:t>螺桿排列組態對滯留時間的影響</a:t>
            </a:r>
          </a:p>
        </p:txBody>
      </p:sp>
      <p:pic>
        <p:nvPicPr>
          <p:cNvPr id="522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484313"/>
            <a:ext cx="5545137" cy="510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7692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22114"/>
          </a:xfrm>
        </p:spPr>
        <p:txBody>
          <a:bodyPr/>
          <a:lstStyle/>
          <a:p>
            <a:pPr algn="ctr"/>
            <a:r>
              <a:rPr lang="zh-TW" altLang="en-US" dirty="0"/>
              <a:t>不同因素對停留時間的影響</a:t>
            </a:r>
          </a:p>
        </p:txBody>
      </p:sp>
      <p:sp>
        <p:nvSpPr>
          <p:cNvPr id="3" name="投影片編號版面配置區 2"/>
          <p:cNvSpPr>
            <a:spLocks noGrp="1"/>
          </p:cNvSpPr>
          <p:nvPr>
            <p:ph type="sldNum" sz="quarter" idx="12"/>
          </p:nvPr>
        </p:nvSpPr>
        <p:spPr/>
        <p:txBody>
          <a:bodyPr/>
          <a:lstStyle/>
          <a:p>
            <a:fld id="{D2FBEF06-ADE2-41D5-B5BD-9C5EC9457275}" type="slidenum">
              <a:rPr lang="zh-TW" altLang="en-US" smtClean="0"/>
              <a:t>87</a:t>
            </a:fld>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74" y="1128713"/>
            <a:ext cx="8213682" cy="5429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57066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83259D-52D3-4E8F-A12E-A8C1FE6C3121}"/>
              </a:ext>
            </a:extLst>
          </p:cNvPr>
          <p:cNvSpPr>
            <a:spLocks noGrp="1"/>
          </p:cNvSpPr>
          <p:nvPr>
            <p:ph type="title"/>
          </p:nvPr>
        </p:nvSpPr>
        <p:spPr/>
        <p:txBody>
          <a:bodyPr/>
          <a:lstStyle/>
          <a:p>
            <a:r>
              <a:rPr lang="zh-TW" altLang="en-US" dirty="0"/>
              <a:t>說明</a:t>
            </a:r>
          </a:p>
        </p:txBody>
      </p:sp>
      <p:sp>
        <p:nvSpPr>
          <p:cNvPr id="3" name="內容版面配置區 2">
            <a:extLst>
              <a:ext uri="{FF2B5EF4-FFF2-40B4-BE49-F238E27FC236}">
                <a16:creationId xmlns:a16="http://schemas.microsoft.com/office/drawing/2014/main" id="{55F8648E-1E99-4FE4-A590-3E767E41F2A9}"/>
              </a:ext>
            </a:extLst>
          </p:cNvPr>
          <p:cNvSpPr>
            <a:spLocks noGrp="1"/>
          </p:cNvSpPr>
          <p:nvPr>
            <p:ph idx="1"/>
          </p:nvPr>
        </p:nvSpPr>
        <p:spPr>
          <a:xfrm>
            <a:off x="628650" y="1690689"/>
            <a:ext cx="7886700" cy="4351338"/>
          </a:xfrm>
        </p:spPr>
        <p:txBody>
          <a:bodyPr/>
          <a:lstStyle/>
          <a:p>
            <a:pPr>
              <a:buFont typeface="Wingdings" panose="05000000000000000000" pitchFamily="2" charset="2"/>
              <a:buChar char="n"/>
            </a:pPr>
            <a:r>
              <a:rPr lang="zh-TW" altLang="en-US" dirty="0"/>
              <a:t>螺桿組態對停留時間有明顯的影響</a:t>
            </a:r>
            <a:r>
              <a:rPr lang="zh-TW" altLang="en-US" dirty="0">
                <a:latin typeface="PMingLiU" panose="02020500000000000000" pitchFamily="18" charset="-120"/>
                <a:ea typeface="PMingLiU" panose="02020500000000000000" pitchFamily="18" charset="-120"/>
              </a:rPr>
              <a:t>，螺距大的元件對融膠輸送速度快，使融膠</a:t>
            </a:r>
            <a:r>
              <a:rPr lang="zh-TW" altLang="en-US" dirty="0"/>
              <a:t>停留時間短</a:t>
            </a:r>
            <a:r>
              <a:rPr lang="zh-TW" altLang="en-US" dirty="0">
                <a:latin typeface="PMingLiU" panose="02020500000000000000" pitchFamily="18" charset="-120"/>
                <a:ea typeface="PMingLiU" panose="02020500000000000000" pitchFamily="18" charset="-120"/>
              </a:rPr>
              <a:t>，螺距小的元件對融膠輸送速度慢，逆向元件使融膠逆流，故會增加融膠的</a:t>
            </a:r>
            <a:r>
              <a:rPr lang="zh-TW" altLang="en-US" dirty="0"/>
              <a:t>停留時間</a:t>
            </a:r>
            <a:endParaRPr lang="en-US" altLang="zh-TW" dirty="0"/>
          </a:p>
          <a:p>
            <a:pPr>
              <a:buFont typeface="Wingdings" panose="05000000000000000000" pitchFamily="2" charset="2"/>
              <a:buChar char="n"/>
            </a:pPr>
            <a:r>
              <a:rPr lang="zh-TW" altLang="en-US" dirty="0"/>
              <a:t>在轉速相同的情形下</a:t>
            </a:r>
            <a:r>
              <a:rPr lang="zh-TW" altLang="en-US" dirty="0">
                <a:latin typeface="PMingLiU" panose="02020500000000000000" pitchFamily="18" charset="-120"/>
                <a:ea typeface="PMingLiU" panose="02020500000000000000" pitchFamily="18" charset="-120"/>
              </a:rPr>
              <a:t>，</a:t>
            </a:r>
            <a:r>
              <a:rPr lang="zh-TW" altLang="en-US" dirty="0"/>
              <a:t>下料量</a:t>
            </a:r>
            <a:r>
              <a:rPr lang="en-US" altLang="zh-TW" dirty="0"/>
              <a:t>(</a:t>
            </a:r>
            <a:r>
              <a:rPr lang="zh-TW" altLang="en-US" dirty="0"/>
              <a:t>供給量</a:t>
            </a:r>
            <a:r>
              <a:rPr lang="en-US" altLang="zh-TW" dirty="0"/>
              <a:t>)</a:t>
            </a:r>
            <a:r>
              <a:rPr lang="zh-TW" altLang="en-US" dirty="0"/>
              <a:t>對停留時間有明顯的影響</a:t>
            </a:r>
            <a:r>
              <a:rPr lang="zh-TW" altLang="en-US" dirty="0">
                <a:latin typeface="PMingLiU" panose="02020500000000000000" pitchFamily="18" charset="-120"/>
                <a:ea typeface="PMingLiU" panose="02020500000000000000" pitchFamily="18" charset="-120"/>
              </a:rPr>
              <a:t>，</a:t>
            </a:r>
            <a:r>
              <a:rPr lang="zh-TW" altLang="en-US" dirty="0"/>
              <a:t>下料量</a:t>
            </a:r>
            <a:r>
              <a:rPr lang="en-US" altLang="zh-TW" dirty="0"/>
              <a:t>(kg/</a:t>
            </a:r>
            <a:r>
              <a:rPr lang="en-US" altLang="zh-TW" dirty="0" err="1"/>
              <a:t>hr</a:t>
            </a:r>
            <a:r>
              <a:rPr lang="en-US" altLang="zh-TW" dirty="0"/>
              <a:t>)</a:t>
            </a:r>
            <a:r>
              <a:rPr lang="zh-TW" altLang="en-US" dirty="0"/>
              <a:t>愈大</a:t>
            </a:r>
            <a:r>
              <a:rPr lang="zh-TW" altLang="en-US" dirty="0">
                <a:latin typeface="PMingLiU" panose="02020500000000000000" pitchFamily="18" charset="-120"/>
                <a:ea typeface="PMingLiU" panose="02020500000000000000" pitchFamily="18" charset="-120"/>
              </a:rPr>
              <a:t>，</a:t>
            </a:r>
            <a:r>
              <a:rPr lang="zh-TW" altLang="en-US" dirty="0"/>
              <a:t>則平均停留時間愈短</a:t>
            </a:r>
            <a:r>
              <a:rPr lang="zh-TW" altLang="en-US" dirty="0">
                <a:latin typeface="PMingLiU" panose="02020500000000000000" pitchFamily="18" charset="-120"/>
                <a:ea typeface="PMingLiU" panose="02020500000000000000" pitchFamily="18" charset="-120"/>
              </a:rPr>
              <a:t>，且</a:t>
            </a:r>
            <a:r>
              <a:rPr lang="zh-TW" altLang="en-US" dirty="0"/>
              <a:t>停留時間分布愈窄</a:t>
            </a:r>
            <a:r>
              <a:rPr lang="zh-TW" altLang="en-US" dirty="0">
                <a:latin typeface="PMingLiU" panose="02020500000000000000" pitchFamily="18" charset="-120"/>
                <a:ea typeface="PMingLiU" panose="02020500000000000000" pitchFamily="18" charset="-120"/>
              </a:rPr>
              <a:t>，表示塑料通過雙螺桿的時間較短且較一致</a:t>
            </a:r>
            <a:endParaRPr lang="en-US" altLang="zh-TW" dirty="0"/>
          </a:p>
          <a:p>
            <a:pPr>
              <a:buFont typeface="Wingdings" panose="05000000000000000000" pitchFamily="2" charset="2"/>
              <a:buChar char="n"/>
            </a:pPr>
            <a:r>
              <a:rPr lang="zh-TW" altLang="en-US" dirty="0"/>
              <a:t>在供給量固定的情形下</a:t>
            </a:r>
            <a:r>
              <a:rPr lang="zh-TW" altLang="en-US" dirty="0">
                <a:latin typeface="PMingLiU" panose="02020500000000000000" pitchFamily="18" charset="-120"/>
                <a:ea typeface="PMingLiU" panose="02020500000000000000" pitchFamily="18" charset="-120"/>
              </a:rPr>
              <a:t>，</a:t>
            </a:r>
            <a:r>
              <a:rPr lang="zh-TW" altLang="en-US" dirty="0"/>
              <a:t>螺桿轉速對平均停留時間及停留時間分布沒有明顯影響</a:t>
            </a:r>
          </a:p>
        </p:txBody>
      </p:sp>
    </p:spTree>
    <p:extLst>
      <p:ext uri="{BB962C8B-B14F-4D97-AF65-F5344CB8AC3E}">
        <p14:creationId xmlns:p14="http://schemas.microsoft.com/office/powerpoint/2010/main" val="2048874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A471D62D-F974-4394-BEB7-B86F2FF5F14B}"/>
              </a:ext>
            </a:extLst>
          </p:cNvPr>
          <p:cNvSpPr txBox="1">
            <a:spLocks/>
          </p:cNvSpPr>
          <p:nvPr/>
        </p:nvSpPr>
        <p:spPr>
          <a:xfrm>
            <a:off x="1624372" y="490862"/>
            <a:ext cx="5915025"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dirty="0"/>
              <a:t>平均表面積比</a:t>
            </a:r>
            <a:endParaRPr lang="zh-TW" altLang="en-US" sz="2800" dirty="0"/>
          </a:p>
        </p:txBody>
      </p:sp>
      <p:grpSp>
        <p:nvGrpSpPr>
          <p:cNvPr id="5" name="群組 4"/>
          <p:cNvGrpSpPr/>
          <p:nvPr/>
        </p:nvGrpSpPr>
        <p:grpSpPr>
          <a:xfrm>
            <a:off x="1804831" y="2375249"/>
            <a:ext cx="5734566" cy="4347885"/>
            <a:chOff x="-25167" y="1129061"/>
            <a:chExt cx="9354479" cy="5288729"/>
          </a:xfrm>
        </p:grpSpPr>
        <p:pic>
          <p:nvPicPr>
            <p:cNvPr id="6" name="圖片 5">
              <a:extLst>
                <a:ext uri="{FF2B5EF4-FFF2-40B4-BE49-F238E27FC236}">
                  <a16:creationId xmlns:a16="http://schemas.microsoft.com/office/drawing/2014/main" id="{670773AC-3FCC-44E5-BB10-06CC668BCEE8}"/>
                </a:ext>
              </a:extLst>
            </p:cNvPr>
            <p:cNvPicPr>
              <a:picLocks noChangeAspect="1"/>
            </p:cNvPicPr>
            <p:nvPr/>
          </p:nvPicPr>
          <p:blipFill>
            <a:blip r:embed="rId2"/>
            <a:stretch>
              <a:fillRect/>
            </a:stretch>
          </p:blipFill>
          <p:spPr>
            <a:xfrm>
              <a:off x="1239807" y="5368092"/>
              <a:ext cx="7207907" cy="533400"/>
            </a:xfrm>
            <a:prstGeom prst="rect">
              <a:avLst/>
            </a:prstGeom>
          </p:spPr>
        </p:pic>
        <p:graphicFrame>
          <p:nvGraphicFramePr>
            <p:cNvPr id="18" name="圖表 17">
              <a:extLst>
                <a:ext uri="{FF2B5EF4-FFF2-40B4-BE49-F238E27FC236}">
                  <a16:creationId xmlns:a16="http://schemas.microsoft.com/office/drawing/2014/main" id="{9A8FA775-9623-48D8-A158-C36C4C22D5B2}"/>
                </a:ext>
              </a:extLst>
            </p:cNvPr>
            <p:cNvGraphicFramePr>
              <a:graphicFrameLocks/>
            </p:cNvGraphicFramePr>
            <p:nvPr>
              <p:extLst/>
            </p:nvPr>
          </p:nvGraphicFramePr>
          <p:xfrm>
            <a:off x="-25167" y="1129061"/>
            <a:ext cx="9060110" cy="5172074"/>
          </p:xfrm>
          <a:graphic>
            <a:graphicData uri="http://schemas.openxmlformats.org/drawingml/2006/chart">
              <c:chart xmlns:c="http://schemas.openxmlformats.org/drawingml/2006/chart" xmlns:r="http://schemas.openxmlformats.org/officeDocument/2006/relationships" r:id="rId3"/>
            </a:graphicData>
          </a:graphic>
        </p:graphicFrame>
        <p:sp>
          <p:nvSpPr>
            <p:cNvPr id="16" name="文字方塊 15">
              <a:extLst>
                <a:ext uri="{FF2B5EF4-FFF2-40B4-BE49-F238E27FC236}">
                  <a16:creationId xmlns:a16="http://schemas.microsoft.com/office/drawing/2014/main" id="{60C43616-1A2A-4338-970F-2FB8BE1274C3}"/>
                </a:ext>
              </a:extLst>
            </p:cNvPr>
            <p:cNvSpPr txBox="1"/>
            <p:nvPr/>
          </p:nvSpPr>
          <p:spPr>
            <a:xfrm>
              <a:off x="377569" y="5964331"/>
              <a:ext cx="1518341" cy="449252"/>
            </a:xfrm>
            <a:prstGeom prst="rect">
              <a:avLst/>
            </a:prstGeom>
            <a:noFill/>
          </p:spPr>
          <p:txBody>
            <a:bodyPr wrap="square" rtlCol="0">
              <a:spAutoFit/>
            </a:bodyPr>
            <a:lstStyle/>
            <a:p>
              <a:pPr algn="ctr"/>
              <a:r>
                <a:rPr lang="zh-TW" altLang="en-US" dirty="0"/>
                <a:t>入口</a:t>
              </a:r>
            </a:p>
          </p:txBody>
        </p:sp>
        <p:sp>
          <p:nvSpPr>
            <p:cNvPr id="17" name="文字方塊 16">
              <a:extLst>
                <a:ext uri="{FF2B5EF4-FFF2-40B4-BE49-F238E27FC236}">
                  <a16:creationId xmlns:a16="http://schemas.microsoft.com/office/drawing/2014/main" id="{D9E17201-0435-40D7-B35A-2817EBDCA928}"/>
                </a:ext>
              </a:extLst>
            </p:cNvPr>
            <p:cNvSpPr txBox="1"/>
            <p:nvPr/>
          </p:nvSpPr>
          <p:spPr>
            <a:xfrm>
              <a:off x="7930990" y="5968538"/>
              <a:ext cx="1398322" cy="449252"/>
            </a:xfrm>
            <a:prstGeom prst="rect">
              <a:avLst/>
            </a:prstGeom>
            <a:noFill/>
          </p:spPr>
          <p:txBody>
            <a:bodyPr wrap="square" rtlCol="0">
              <a:spAutoFit/>
            </a:bodyPr>
            <a:lstStyle/>
            <a:p>
              <a:pPr algn="ctr"/>
              <a:r>
                <a:rPr lang="zh-TW" altLang="en-US" dirty="0"/>
                <a:t>出口</a:t>
              </a:r>
            </a:p>
          </p:txBody>
        </p:sp>
        <p:sp>
          <p:nvSpPr>
            <p:cNvPr id="20" name="手繪多邊形: 圖案 19">
              <a:extLst>
                <a:ext uri="{FF2B5EF4-FFF2-40B4-BE49-F238E27FC236}">
                  <a16:creationId xmlns:a16="http://schemas.microsoft.com/office/drawing/2014/main" id="{41A2F3A3-93B2-4082-BFF6-8E6F8351669D}"/>
                </a:ext>
              </a:extLst>
            </p:cNvPr>
            <p:cNvSpPr/>
            <p:nvPr/>
          </p:nvSpPr>
          <p:spPr>
            <a:xfrm>
              <a:off x="1093000" y="4236440"/>
              <a:ext cx="293614" cy="251669"/>
            </a:xfrm>
            <a:custGeom>
              <a:avLst/>
              <a:gdLst>
                <a:gd name="connsiteX0" fmla="*/ 0 w 293614"/>
                <a:gd name="connsiteY0" fmla="*/ 234891 h 251669"/>
                <a:gd name="connsiteX1" fmla="*/ 0 w 293614"/>
                <a:gd name="connsiteY1" fmla="*/ 234891 h 251669"/>
                <a:gd name="connsiteX2" fmla="*/ 41945 w 293614"/>
                <a:gd name="connsiteY2" fmla="*/ 176168 h 251669"/>
                <a:gd name="connsiteX3" fmla="*/ 58723 w 293614"/>
                <a:gd name="connsiteY3" fmla="*/ 134223 h 251669"/>
                <a:gd name="connsiteX4" fmla="*/ 75501 w 293614"/>
                <a:gd name="connsiteY4" fmla="*/ 100668 h 251669"/>
                <a:gd name="connsiteX5" fmla="*/ 100668 w 293614"/>
                <a:gd name="connsiteY5" fmla="*/ 58723 h 251669"/>
                <a:gd name="connsiteX6" fmla="*/ 125834 w 293614"/>
                <a:gd name="connsiteY6" fmla="*/ 8389 h 251669"/>
                <a:gd name="connsiteX7" fmla="*/ 192946 w 293614"/>
                <a:gd name="connsiteY7" fmla="*/ 0 h 251669"/>
                <a:gd name="connsiteX8" fmla="*/ 251669 w 293614"/>
                <a:gd name="connsiteY8" fmla="*/ 8389 h 251669"/>
                <a:gd name="connsiteX9" fmla="*/ 293614 w 293614"/>
                <a:gd name="connsiteY9" fmla="*/ 75501 h 251669"/>
                <a:gd name="connsiteX10" fmla="*/ 276836 w 293614"/>
                <a:gd name="connsiteY10" fmla="*/ 209724 h 251669"/>
                <a:gd name="connsiteX11" fmla="*/ 251669 w 293614"/>
                <a:gd name="connsiteY11" fmla="*/ 251669 h 251669"/>
                <a:gd name="connsiteX12" fmla="*/ 117445 w 293614"/>
                <a:gd name="connsiteY12" fmla="*/ 243280 h 251669"/>
                <a:gd name="connsiteX13" fmla="*/ 83890 w 293614"/>
                <a:gd name="connsiteY13" fmla="*/ 234891 h 251669"/>
                <a:gd name="connsiteX14" fmla="*/ 0 w 293614"/>
                <a:gd name="connsiteY14" fmla="*/ 234891 h 25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614" h="251669">
                  <a:moveTo>
                    <a:pt x="0" y="234891"/>
                  </a:moveTo>
                  <a:lnTo>
                    <a:pt x="0" y="234891"/>
                  </a:lnTo>
                  <a:cubicBezTo>
                    <a:pt x="13982" y="215317"/>
                    <a:pt x="29824" y="196946"/>
                    <a:pt x="41945" y="176168"/>
                  </a:cubicBezTo>
                  <a:cubicBezTo>
                    <a:pt x="49533" y="163161"/>
                    <a:pt x="52607" y="147984"/>
                    <a:pt x="58723" y="134223"/>
                  </a:cubicBezTo>
                  <a:cubicBezTo>
                    <a:pt x="63802" y="122796"/>
                    <a:pt x="69428" y="111600"/>
                    <a:pt x="75501" y="100668"/>
                  </a:cubicBezTo>
                  <a:cubicBezTo>
                    <a:pt x="83420" y="86415"/>
                    <a:pt x="93376" y="73307"/>
                    <a:pt x="100668" y="58723"/>
                  </a:cubicBezTo>
                  <a:cubicBezTo>
                    <a:pt x="106406" y="47247"/>
                    <a:pt x="110810" y="14399"/>
                    <a:pt x="125834" y="8389"/>
                  </a:cubicBezTo>
                  <a:cubicBezTo>
                    <a:pt x="146766" y="16"/>
                    <a:pt x="170575" y="2796"/>
                    <a:pt x="192946" y="0"/>
                  </a:cubicBezTo>
                  <a:cubicBezTo>
                    <a:pt x="212520" y="2796"/>
                    <a:pt x="234310" y="-1079"/>
                    <a:pt x="251669" y="8389"/>
                  </a:cubicBezTo>
                  <a:cubicBezTo>
                    <a:pt x="279532" y="23587"/>
                    <a:pt x="285103" y="49967"/>
                    <a:pt x="293614" y="75501"/>
                  </a:cubicBezTo>
                  <a:cubicBezTo>
                    <a:pt x="292013" y="96316"/>
                    <a:pt x="294944" y="173509"/>
                    <a:pt x="276836" y="209724"/>
                  </a:cubicBezTo>
                  <a:cubicBezTo>
                    <a:pt x="269544" y="224308"/>
                    <a:pt x="260058" y="237687"/>
                    <a:pt x="251669" y="251669"/>
                  </a:cubicBezTo>
                  <a:cubicBezTo>
                    <a:pt x="206928" y="248873"/>
                    <a:pt x="162051" y="247741"/>
                    <a:pt x="117445" y="243280"/>
                  </a:cubicBezTo>
                  <a:cubicBezTo>
                    <a:pt x="105973" y="242133"/>
                    <a:pt x="83890" y="234891"/>
                    <a:pt x="83890" y="234891"/>
                  </a:cubicBezTo>
                  <a:lnTo>
                    <a:pt x="0" y="23489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手繪多邊形: 圖案 20">
              <a:extLst>
                <a:ext uri="{FF2B5EF4-FFF2-40B4-BE49-F238E27FC236}">
                  <a16:creationId xmlns:a16="http://schemas.microsoft.com/office/drawing/2014/main" id="{D841DFA4-D06B-4D72-8097-71B6BD238A88}"/>
                </a:ext>
              </a:extLst>
            </p:cNvPr>
            <p:cNvSpPr/>
            <p:nvPr/>
          </p:nvSpPr>
          <p:spPr>
            <a:xfrm>
              <a:off x="2474752" y="3665740"/>
              <a:ext cx="444617" cy="285475"/>
            </a:xfrm>
            <a:custGeom>
              <a:avLst/>
              <a:gdLst>
                <a:gd name="connsiteX0" fmla="*/ 0 w 444617"/>
                <a:gd name="connsiteY0" fmla="*/ 226752 h 285475"/>
                <a:gd name="connsiteX1" fmla="*/ 0 w 444617"/>
                <a:gd name="connsiteY1" fmla="*/ 226752 h 285475"/>
                <a:gd name="connsiteX2" fmla="*/ 58723 w 444617"/>
                <a:gd name="connsiteY2" fmla="*/ 184807 h 285475"/>
                <a:gd name="connsiteX3" fmla="*/ 100668 w 444617"/>
                <a:gd name="connsiteY3" fmla="*/ 159640 h 285475"/>
                <a:gd name="connsiteX4" fmla="*/ 109057 w 444617"/>
                <a:gd name="connsiteY4" fmla="*/ 134473 h 285475"/>
                <a:gd name="connsiteX5" fmla="*/ 167780 w 444617"/>
                <a:gd name="connsiteY5" fmla="*/ 100917 h 285475"/>
                <a:gd name="connsiteX6" fmla="*/ 218114 w 444617"/>
                <a:gd name="connsiteY6" fmla="*/ 67361 h 285475"/>
                <a:gd name="connsiteX7" fmla="*/ 243281 w 444617"/>
                <a:gd name="connsiteY7" fmla="*/ 42194 h 285475"/>
                <a:gd name="connsiteX8" fmla="*/ 302004 w 444617"/>
                <a:gd name="connsiteY8" fmla="*/ 25416 h 285475"/>
                <a:gd name="connsiteX9" fmla="*/ 327171 w 444617"/>
                <a:gd name="connsiteY9" fmla="*/ 8638 h 285475"/>
                <a:gd name="connsiteX10" fmla="*/ 444617 w 444617"/>
                <a:gd name="connsiteY10" fmla="*/ 8638 h 285475"/>
                <a:gd name="connsiteX11" fmla="*/ 436228 w 444617"/>
                <a:gd name="connsiteY11" fmla="*/ 100917 h 285475"/>
                <a:gd name="connsiteX12" fmla="*/ 385894 w 444617"/>
                <a:gd name="connsiteY12" fmla="*/ 126084 h 285475"/>
                <a:gd name="connsiteX13" fmla="*/ 318782 w 444617"/>
                <a:gd name="connsiteY13" fmla="*/ 176418 h 285475"/>
                <a:gd name="connsiteX14" fmla="*/ 285226 w 444617"/>
                <a:gd name="connsiteY14" fmla="*/ 184807 h 285475"/>
                <a:gd name="connsiteX15" fmla="*/ 234892 w 444617"/>
                <a:gd name="connsiteY15" fmla="*/ 226752 h 285475"/>
                <a:gd name="connsiteX16" fmla="*/ 226503 w 444617"/>
                <a:gd name="connsiteY16" fmla="*/ 251919 h 285475"/>
                <a:gd name="connsiteX17" fmla="*/ 201336 w 444617"/>
                <a:gd name="connsiteY17" fmla="*/ 268697 h 285475"/>
                <a:gd name="connsiteX18" fmla="*/ 151002 w 444617"/>
                <a:gd name="connsiteY18" fmla="*/ 285475 h 285475"/>
                <a:gd name="connsiteX19" fmla="*/ 0 w 444617"/>
                <a:gd name="connsiteY19" fmla="*/ 226752 h 28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4617" h="285475">
                  <a:moveTo>
                    <a:pt x="0" y="226752"/>
                  </a:moveTo>
                  <a:lnTo>
                    <a:pt x="0" y="226752"/>
                  </a:lnTo>
                  <a:cubicBezTo>
                    <a:pt x="19574" y="212770"/>
                    <a:pt x="38708" y="198150"/>
                    <a:pt x="58723" y="184807"/>
                  </a:cubicBezTo>
                  <a:cubicBezTo>
                    <a:pt x="72290" y="175762"/>
                    <a:pt x="89138" y="171170"/>
                    <a:pt x="100668" y="159640"/>
                  </a:cubicBezTo>
                  <a:cubicBezTo>
                    <a:pt x="106921" y="153387"/>
                    <a:pt x="103533" y="141378"/>
                    <a:pt x="109057" y="134473"/>
                  </a:cubicBezTo>
                  <a:cubicBezTo>
                    <a:pt x="117986" y="123312"/>
                    <a:pt x="158253" y="106633"/>
                    <a:pt x="167780" y="100917"/>
                  </a:cubicBezTo>
                  <a:cubicBezTo>
                    <a:pt x="185071" y="90542"/>
                    <a:pt x="203855" y="81620"/>
                    <a:pt x="218114" y="67361"/>
                  </a:cubicBezTo>
                  <a:cubicBezTo>
                    <a:pt x="226503" y="58972"/>
                    <a:pt x="233410" y="48775"/>
                    <a:pt x="243281" y="42194"/>
                  </a:cubicBezTo>
                  <a:cubicBezTo>
                    <a:pt x="250502" y="37380"/>
                    <a:pt x="297529" y="26535"/>
                    <a:pt x="302004" y="25416"/>
                  </a:cubicBezTo>
                  <a:cubicBezTo>
                    <a:pt x="310393" y="19823"/>
                    <a:pt x="317514" y="11535"/>
                    <a:pt x="327171" y="8638"/>
                  </a:cubicBezTo>
                  <a:cubicBezTo>
                    <a:pt x="377685" y="-6516"/>
                    <a:pt x="394103" y="1422"/>
                    <a:pt x="444617" y="8638"/>
                  </a:cubicBezTo>
                  <a:cubicBezTo>
                    <a:pt x="441821" y="39398"/>
                    <a:pt x="445311" y="71396"/>
                    <a:pt x="436228" y="100917"/>
                  </a:cubicBezTo>
                  <a:cubicBezTo>
                    <a:pt x="431857" y="115123"/>
                    <a:pt x="395934" y="121064"/>
                    <a:pt x="385894" y="126084"/>
                  </a:cubicBezTo>
                  <a:cubicBezTo>
                    <a:pt x="342595" y="147734"/>
                    <a:pt x="374343" y="145551"/>
                    <a:pt x="318782" y="176418"/>
                  </a:cubicBezTo>
                  <a:cubicBezTo>
                    <a:pt x="308703" y="182017"/>
                    <a:pt x="296411" y="182011"/>
                    <a:pt x="285226" y="184807"/>
                  </a:cubicBezTo>
                  <a:cubicBezTo>
                    <a:pt x="266656" y="197187"/>
                    <a:pt x="247811" y="207374"/>
                    <a:pt x="234892" y="226752"/>
                  </a:cubicBezTo>
                  <a:cubicBezTo>
                    <a:pt x="229987" y="234110"/>
                    <a:pt x="232027" y="245014"/>
                    <a:pt x="226503" y="251919"/>
                  </a:cubicBezTo>
                  <a:cubicBezTo>
                    <a:pt x="220205" y="259792"/>
                    <a:pt x="210549" y="264602"/>
                    <a:pt x="201336" y="268697"/>
                  </a:cubicBezTo>
                  <a:cubicBezTo>
                    <a:pt x="185175" y="275880"/>
                    <a:pt x="151002" y="285475"/>
                    <a:pt x="151002" y="285475"/>
                  </a:cubicBezTo>
                  <a:cubicBezTo>
                    <a:pt x="34059" y="276479"/>
                    <a:pt x="25167" y="236539"/>
                    <a:pt x="0" y="2267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手繪多邊形: 圖案 22">
              <a:extLst>
                <a:ext uri="{FF2B5EF4-FFF2-40B4-BE49-F238E27FC236}">
                  <a16:creationId xmlns:a16="http://schemas.microsoft.com/office/drawing/2014/main" id="{A3CDC9A6-DFFC-4B4E-BA2A-1753641114EF}"/>
                </a:ext>
              </a:extLst>
            </p:cNvPr>
            <p:cNvSpPr/>
            <p:nvPr/>
          </p:nvSpPr>
          <p:spPr>
            <a:xfrm>
              <a:off x="5486399" y="2126200"/>
              <a:ext cx="949440" cy="360726"/>
            </a:xfrm>
            <a:custGeom>
              <a:avLst/>
              <a:gdLst>
                <a:gd name="connsiteX0" fmla="*/ 0 w 949440"/>
                <a:gd name="connsiteY0" fmla="*/ 310392 h 360726"/>
                <a:gd name="connsiteX1" fmla="*/ 0 w 949440"/>
                <a:gd name="connsiteY1" fmla="*/ 310392 h 360726"/>
                <a:gd name="connsiteX2" fmla="*/ 8389 w 949440"/>
                <a:gd name="connsiteY2" fmla="*/ 226502 h 360726"/>
                <a:gd name="connsiteX3" fmla="*/ 33556 w 949440"/>
                <a:gd name="connsiteY3" fmla="*/ 218113 h 360726"/>
                <a:gd name="connsiteX4" fmla="*/ 41945 w 949440"/>
                <a:gd name="connsiteY4" fmla="*/ 192946 h 360726"/>
                <a:gd name="connsiteX5" fmla="*/ 67112 w 949440"/>
                <a:gd name="connsiteY5" fmla="*/ 167780 h 360726"/>
                <a:gd name="connsiteX6" fmla="*/ 109057 w 949440"/>
                <a:gd name="connsiteY6" fmla="*/ 109057 h 360726"/>
                <a:gd name="connsiteX7" fmla="*/ 176169 w 949440"/>
                <a:gd name="connsiteY7" fmla="*/ 50334 h 360726"/>
                <a:gd name="connsiteX8" fmla="*/ 243281 w 949440"/>
                <a:gd name="connsiteY8" fmla="*/ 16778 h 360726"/>
                <a:gd name="connsiteX9" fmla="*/ 276837 w 949440"/>
                <a:gd name="connsiteY9" fmla="*/ 0 h 360726"/>
                <a:gd name="connsiteX10" fmla="*/ 662731 w 949440"/>
                <a:gd name="connsiteY10" fmla="*/ 8389 h 360726"/>
                <a:gd name="connsiteX11" fmla="*/ 721454 w 949440"/>
                <a:gd name="connsiteY11" fmla="*/ 25167 h 360726"/>
                <a:gd name="connsiteX12" fmla="*/ 746621 w 949440"/>
                <a:gd name="connsiteY12" fmla="*/ 41945 h 360726"/>
                <a:gd name="connsiteX13" fmla="*/ 788566 w 949440"/>
                <a:gd name="connsiteY13" fmla="*/ 50334 h 360726"/>
                <a:gd name="connsiteX14" fmla="*/ 813733 w 949440"/>
                <a:gd name="connsiteY14" fmla="*/ 67112 h 360726"/>
                <a:gd name="connsiteX15" fmla="*/ 830511 w 949440"/>
                <a:gd name="connsiteY15" fmla="*/ 92279 h 360726"/>
                <a:gd name="connsiteX16" fmla="*/ 855677 w 949440"/>
                <a:gd name="connsiteY16" fmla="*/ 117446 h 360726"/>
                <a:gd name="connsiteX17" fmla="*/ 889233 w 949440"/>
                <a:gd name="connsiteY17" fmla="*/ 192946 h 360726"/>
                <a:gd name="connsiteX18" fmla="*/ 914400 w 949440"/>
                <a:gd name="connsiteY18" fmla="*/ 218113 h 360726"/>
                <a:gd name="connsiteX19" fmla="*/ 922789 w 949440"/>
                <a:gd name="connsiteY19" fmla="*/ 243280 h 360726"/>
                <a:gd name="connsiteX20" fmla="*/ 931178 w 949440"/>
                <a:gd name="connsiteY20" fmla="*/ 352337 h 360726"/>
                <a:gd name="connsiteX21" fmla="*/ 906011 w 949440"/>
                <a:gd name="connsiteY21" fmla="*/ 360726 h 360726"/>
                <a:gd name="connsiteX22" fmla="*/ 847289 w 949440"/>
                <a:gd name="connsiteY22" fmla="*/ 343948 h 360726"/>
                <a:gd name="connsiteX23" fmla="*/ 838900 w 949440"/>
                <a:gd name="connsiteY23" fmla="*/ 318781 h 360726"/>
                <a:gd name="connsiteX24" fmla="*/ 822122 w 949440"/>
                <a:gd name="connsiteY24" fmla="*/ 293614 h 360726"/>
                <a:gd name="connsiteX25" fmla="*/ 788566 w 949440"/>
                <a:gd name="connsiteY25" fmla="*/ 234891 h 360726"/>
                <a:gd name="connsiteX26" fmla="*/ 746621 w 949440"/>
                <a:gd name="connsiteY26" fmla="*/ 151002 h 360726"/>
                <a:gd name="connsiteX27" fmla="*/ 696287 w 949440"/>
                <a:gd name="connsiteY27" fmla="*/ 134224 h 360726"/>
                <a:gd name="connsiteX28" fmla="*/ 671120 w 949440"/>
                <a:gd name="connsiteY28" fmla="*/ 125835 h 360726"/>
                <a:gd name="connsiteX29" fmla="*/ 385894 w 949440"/>
                <a:gd name="connsiteY29" fmla="*/ 134224 h 360726"/>
                <a:gd name="connsiteX30" fmla="*/ 343949 w 949440"/>
                <a:gd name="connsiteY30" fmla="*/ 151002 h 360726"/>
                <a:gd name="connsiteX31" fmla="*/ 276837 w 949440"/>
                <a:gd name="connsiteY31" fmla="*/ 218113 h 360726"/>
                <a:gd name="connsiteX32" fmla="*/ 226503 w 949440"/>
                <a:gd name="connsiteY32" fmla="*/ 268447 h 360726"/>
                <a:gd name="connsiteX33" fmla="*/ 184558 w 949440"/>
                <a:gd name="connsiteY33" fmla="*/ 285225 h 360726"/>
                <a:gd name="connsiteX34" fmla="*/ 159391 w 949440"/>
                <a:gd name="connsiteY34" fmla="*/ 302003 h 360726"/>
                <a:gd name="connsiteX35" fmla="*/ 134224 w 949440"/>
                <a:gd name="connsiteY35" fmla="*/ 310392 h 360726"/>
                <a:gd name="connsiteX36" fmla="*/ 0 w 949440"/>
                <a:gd name="connsiteY36" fmla="*/ 310392 h 36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9440" h="360726">
                  <a:moveTo>
                    <a:pt x="0" y="310392"/>
                  </a:moveTo>
                  <a:lnTo>
                    <a:pt x="0" y="310392"/>
                  </a:lnTo>
                  <a:cubicBezTo>
                    <a:pt x="2796" y="282429"/>
                    <a:pt x="-1215" y="252913"/>
                    <a:pt x="8389" y="226502"/>
                  </a:cubicBezTo>
                  <a:cubicBezTo>
                    <a:pt x="11411" y="218192"/>
                    <a:pt x="27303" y="224366"/>
                    <a:pt x="33556" y="218113"/>
                  </a:cubicBezTo>
                  <a:cubicBezTo>
                    <a:pt x="39809" y="211860"/>
                    <a:pt x="37040" y="200304"/>
                    <a:pt x="41945" y="192946"/>
                  </a:cubicBezTo>
                  <a:cubicBezTo>
                    <a:pt x="48526" y="183075"/>
                    <a:pt x="58723" y="176169"/>
                    <a:pt x="67112" y="167780"/>
                  </a:cubicBezTo>
                  <a:cubicBezTo>
                    <a:pt x="100146" y="85194"/>
                    <a:pt x="62983" y="155131"/>
                    <a:pt x="109057" y="109057"/>
                  </a:cubicBezTo>
                  <a:cubicBezTo>
                    <a:pt x="155196" y="62918"/>
                    <a:pt x="81094" y="97872"/>
                    <a:pt x="176169" y="50334"/>
                  </a:cubicBezTo>
                  <a:lnTo>
                    <a:pt x="243281" y="16778"/>
                  </a:lnTo>
                  <a:lnTo>
                    <a:pt x="276837" y="0"/>
                  </a:lnTo>
                  <a:lnTo>
                    <a:pt x="662731" y="8389"/>
                  </a:lnTo>
                  <a:cubicBezTo>
                    <a:pt x="668574" y="8623"/>
                    <a:pt x="713183" y="21032"/>
                    <a:pt x="721454" y="25167"/>
                  </a:cubicBezTo>
                  <a:cubicBezTo>
                    <a:pt x="730472" y="29676"/>
                    <a:pt x="737181" y="38405"/>
                    <a:pt x="746621" y="41945"/>
                  </a:cubicBezTo>
                  <a:cubicBezTo>
                    <a:pt x="759972" y="46952"/>
                    <a:pt x="774584" y="47538"/>
                    <a:pt x="788566" y="50334"/>
                  </a:cubicBezTo>
                  <a:cubicBezTo>
                    <a:pt x="796955" y="55927"/>
                    <a:pt x="806604" y="59983"/>
                    <a:pt x="813733" y="67112"/>
                  </a:cubicBezTo>
                  <a:cubicBezTo>
                    <a:pt x="820862" y="74241"/>
                    <a:pt x="824057" y="84533"/>
                    <a:pt x="830511" y="92279"/>
                  </a:cubicBezTo>
                  <a:cubicBezTo>
                    <a:pt x="838106" y="101393"/>
                    <a:pt x="847288" y="109057"/>
                    <a:pt x="855677" y="117446"/>
                  </a:cubicBezTo>
                  <a:cubicBezTo>
                    <a:pt x="867871" y="154027"/>
                    <a:pt x="867075" y="166357"/>
                    <a:pt x="889233" y="192946"/>
                  </a:cubicBezTo>
                  <a:cubicBezTo>
                    <a:pt x="896828" y="202060"/>
                    <a:pt x="906011" y="209724"/>
                    <a:pt x="914400" y="218113"/>
                  </a:cubicBezTo>
                  <a:cubicBezTo>
                    <a:pt x="917196" y="226502"/>
                    <a:pt x="918834" y="235371"/>
                    <a:pt x="922789" y="243280"/>
                  </a:cubicBezTo>
                  <a:cubicBezTo>
                    <a:pt x="946606" y="290913"/>
                    <a:pt x="964402" y="260970"/>
                    <a:pt x="931178" y="352337"/>
                  </a:cubicBezTo>
                  <a:cubicBezTo>
                    <a:pt x="928156" y="360647"/>
                    <a:pt x="914400" y="357930"/>
                    <a:pt x="906011" y="360726"/>
                  </a:cubicBezTo>
                  <a:cubicBezTo>
                    <a:pt x="905721" y="360653"/>
                    <a:pt x="851301" y="347960"/>
                    <a:pt x="847289" y="343948"/>
                  </a:cubicBezTo>
                  <a:cubicBezTo>
                    <a:pt x="841036" y="337695"/>
                    <a:pt x="842855" y="326690"/>
                    <a:pt x="838900" y="318781"/>
                  </a:cubicBezTo>
                  <a:cubicBezTo>
                    <a:pt x="834391" y="309763"/>
                    <a:pt x="827715" y="302003"/>
                    <a:pt x="822122" y="293614"/>
                  </a:cubicBezTo>
                  <a:cubicBezTo>
                    <a:pt x="799081" y="201449"/>
                    <a:pt x="834002" y="316676"/>
                    <a:pt x="788566" y="234891"/>
                  </a:cubicBezTo>
                  <a:cubicBezTo>
                    <a:pt x="771541" y="204247"/>
                    <a:pt x="779099" y="172654"/>
                    <a:pt x="746621" y="151002"/>
                  </a:cubicBezTo>
                  <a:cubicBezTo>
                    <a:pt x="731906" y="141192"/>
                    <a:pt x="713065" y="139817"/>
                    <a:pt x="696287" y="134224"/>
                  </a:cubicBezTo>
                  <a:lnTo>
                    <a:pt x="671120" y="125835"/>
                  </a:lnTo>
                  <a:cubicBezTo>
                    <a:pt x="576045" y="128631"/>
                    <a:pt x="480730" y="126929"/>
                    <a:pt x="385894" y="134224"/>
                  </a:cubicBezTo>
                  <a:cubicBezTo>
                    <a:pt x="370880" y="135379"/>
                    <a:pt x="355204" y="140998"/>
                    <a:pt x="343949" y="151002"/>
                  </a:cubicBezTo>
                  <a:cubicBezTo>
                    <a:pt x="239824" y="243556"/>
                    <a:pt x="367892" y="172585"/>
                    <a:pt x="276837" y="218113"/>
                  </a:cubicBezTo>
                  <a:cubicBezTo>
                    <a:pt x="258483" y="245644"/>
                    <a:pt x="259556" y="250084"/>
                    <a:pt x="226503" y="268447"/>
                  </a:cubicBezTo>
                  <a:cubicBezTo>
                    <a:pt x="213339" y="275760"/>
                    <a:pt x="198027" y="278491"/>
                    <a:pt x="184558" y="285225"/>
                  </a:cubicBezTo>
                  <a:cubicBezTo>
                    <a:pt x="175540" y="289734"/>
                    <a:pt x="168409" y="297494"/>
                    <a:pt x="159391" y="302003"/>
                  </a:cubicBezTo>
                  <a:cubicBezTo>
                    <a:pt x="151482" y="305958"/>
                    <a:pt x="142803" y="308247"/>
                    <a:pt x="134224" y="310392"/>
                  </a:cubicBezTo>
                  <a:cubicBezTo>
                    <a:pt x="78732" y="324265"/>
                    <a:pt x="22371" y="310392"/>
                    <a:pt x="0" y="3103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手繪多邊形: 圖案 23">
              <a:extLst>
                <a:ext uri="{FF2B5EF4-FFF2-40B4-BE49-F238E27FC236}">
                  <a16:creationId xmlns:a16="http://schemas.microsoft.com/office/drawing/2014/main" id="{567A6174-39B2-4E72-A697-8D8CC9DDD979}"/>
                </a:ext>
              </a:extLst>
            </p:cNvPr>
            <p:cNvSpPr/>
            <p:nvPr/>
          </p:nvSpPr>
          <p:spPr>
            <a:xfrm>
              <a:off x="7511967" y="1464352"/>
              <a:ext cx="1346807" cy="402672"/>
            </a:xfrm>
            <a:custGeom>
              <a:avLst/>
              <a:gdLst>
                <a:gd name="connsiteX0" fmla="*/ 46514 w 1346807"/>
                <a:gd name="connsiteY0" fmla="*/ 352338 h 402672"/>
                <a:gd name="connsiteX1" fmla="*/ 46514 w 1346807"/>
                <a:gd name="connsiteY1" fmla="*/ 352338 h 402672"/>
                <a:gd name="connsiteX2" fmla="*/ 105237 w 1346807"/>
                <a:gd name="connsiteY2" fmla="*/ 302004 h 402672"/>
                <a:gd name="connsiteX3" fmla="*/ 138793 w 1346807"/>
                <a:gd name="connsiteY3" fmla="*/ 293615 h 402672"/>
                <a:gd name="connsiteX4" fmla="*/ 163960 w 1346807"/>
                <a:gd name="connsiteY4" fmla="*/ 276837 h 402672"/>
                <a:gd name="connsiteX5" fmla="*/ 222683 w 1346807"/>
                <a:gd name="connsiteY5" fmla="*/ 260059 h 402672"/>
                <a:gd name="connsiteX6" fmla="*/ 281406 w 1346807"/>
                <a:gd name="connsiteY6" fmla="*/ 234892 h 402672"/>
                <a:gd name="connsiteX7" fmla="*/ 348517 w 1346807"/>
                <a:gd name="connsiteY7" fmla="*/ 209725 h 402672"/>
                <a:gd name="connsiteX8" fmla="*/ 382073 w 1346807"/>
                <a:gd name="connsiteY8" fmla="*/ 184558 h 402672"/>
                <a:gd name="connsiteX9" fmla="*/ 407240 w 1346807"/>
                <a:gd name="connsiteY9" fmla="*/ 167780 h 402672"/>
                <a:gd name="connsiteX10" fmla="*/ 482741 w 1346807"/>
                <a:gd name="connsiteY10" fmla="*/ 109057 h 402672"/>
                <a:gd name="connsiteX11" fmla="*/ 524686 w 1346807"/>
                <a:gd name="connsiteY11" fmla="*/ 100668 h 402672"/>
                <a:gd name="connsiteX12" fmla="*/ 549853 w 1346807"/>
                <a:gd name="connsiteY12" fmla="*/ 92279 h 402672"/>
                <a:gd name="connsiteX13" fmla="*/ 591798 w 1346807"/>
                <a:gd name="connsiteY13" fmla="*/ 83890 h 402672"/>
                <a:gd name="connsiteX14" fmla="*/ 625354 w 1346807"/>
                <a:gd name="connsiteY14" fmla="*/ 75501 h 402672"/>
                <a:gd name="connsiteX15" fmla="*/ 742800 w 1346807"/>
                <a:gd name="connsiteY15" fmla="*/ 58723 h 402672"/>
                <a:gd name="connsiteX16" fmla="*/ 818301 w 1346807"/>
                <a:gd name="connsiteY16" fmla="*/ 41945 h 402672"/>
                <a:gd name="connsiteX17" fmla="*/ 910580 w 1346807"/>
                <a:gd name="connsiteY17" fmla="*/ 16778 h 402672"/>
                <a:gd name="connsiteX18" fmla="*/ 960914 w 1346807"/>
                <a:gd name="connsiteY18" fmla="*/ 0 h 402672"/>
                <a:gd name="connsiteX19" fmla="*/ 1296473 w 1346807"/>
                <a:gd name="connsiteY19" fmla="*/ 8389 h 402672"/>
                <a:gd name="connsiteX20" fmla="*/ 1338418 w 1346807"/>
                <a:gd name="connsiteY20" fmla="*/ 67112 h 402672"/>
                <a:gd name="connsiteX21" fmla="*/ 1346807 w 1346807"/>
                <a:gd name="connsiteY21" fmla="*/ 92279 h 402672"/>
                <a:gd name="connsiteX22" fmla="*/ 1330029 w 1346807"/>
                <a:gd name="connsiteY22" fmla="*/ 125835 h 402672"/>
                <a:gd name="connsiteX23" fmla="*/ 1095138 w 1346807"/>
                <a:gd name="connsiteY23" fmla="*/ 151002 h 402672"/>
                <a:gd name="connsiteX24" fmla="*/ 960914 w 1346807"/>
                <a:gd name="connsiteY24" fmla="*/ 176169 h 402672"/>
                <a:gd name="connsiteX25" fmla="*/ 935747 w 1346807"/>
                <a:gd name="connsiteY25" fmla="*/ 184558 h 402672"/>
                <a:gd name="connsiteX26" fmla="*/ 877024 w 1346807"/>
                <a:gd name="connsiteY26" fmla="*/ 218114 h 402672"/>
                <a:gd name="connsiteX27" fmla="*/ 843468 w 1346807"/>
                <a:gd name="connsiteY27" fmla="*/ 234892 h 402672"/>
                <a:gd name="connsiteX28" fmla="*/ 793134 w 1346807"/>
                <a:gd name="connsiteY28" fmla="*/ 243281 h 402672"/>
                <a:gd name="connsiteX29" fmla="*/ 608576 w 1346807"/>
                <a:gd name="connsiteY29" fmla="*/ 268448 h 402672"/>
                <a:gd name="connsiteX30" fmla="*/ 549853 w 1346807"/>
                <a:gd name="connsiteY30" fmla="*/ 293615 h 402672"/>
                <a:gd name="connsiteX31" fmla="*/ 424018 w 1346807"/>
                <a:gd name="connsiteY31" fmla="*/ 310393 h 402672"/>
                <a:gd name="connsiteX32" fmla="*/ 356906 w 1346807"/>
                <a:gd name="connsiteY32" fmla="*/ 327171 h 402672"/>
                <a:gd name="connsiteX33" fmla="*/ 306572 w 1346807"/>
                <a:gd name="connsiteY33" fmla="*/ 343949 h 402672"/>
                <a:gd name="connsiteX34" fmla="*/ 281406 w 1346807"/>
                <a:gd name="connsiteY34" fmla="*/ 352338 h 402672"/>
                <a:gd name="connsiteX35" fmla="*/ 247850 w 1346807"/>
                <a:gd name="connsiteY35" fmla="*/ 377505 h 402672"/>
                <a:gd name="connsiteX36" fmla="*/ 222683 w 1346807"/>
                <a:gd name="connsiteY36" fmla="*/ 385894 h 402672"/>
                <a:gd name="connsiteX37" fmla="*/ 155571 w 1346807"/>
                <a:gd name="connsiteY37" fmla="*/ 402672 h 402672"/>
                <a:gd name="connsiteX38" fmla="*/ 4569 w 1346807"/>
                <a:gd name="connsiteY38" fmla="*/ 385894 h 402672"/>
                <a:gd name="connsiteX39" fmla="*/ 21347 w 1346807"/>
                <a:gd name="connsiteY39" fmla="*/ 343949 h 402672"/>
                <a:gd name="connsiteX40" fmla="*/ 46514 w 1346807"/>
                <a:gd name="connsiteY40" fmla="*/ 335560 h 402672"/>
                <a:gd name="connsiteX41" fmla="*/ 71681 w 1346807"/>
                <a:gd name="connsiteY41" fmla="*/ 310393 h 402672"/>
                <a:gd name="connsiteX42" fmla="*/ 96848 w 1346807"/>
                <a:gd name="connsiteY42" fmla="*/ 293615 h 402672"/>
                <a:gd name="connsiteX43" fmla="*/ 46514 w 1346807"/>
                <a:gd name="connsiteY43" fmla="*/ 352338 h 40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46807" h="402672">
                  <a:moveTo>
                    <a:pt x="46514" y="352338"/>
                  </a:moveTo>
                  <a:lnTo>
                    <a:pt x="46514" y="352338"/>
                  </a:lnTo>
                  <a:cubicBezTo>
                    <a:pt x="66088" y="335560"/>
                    <a:pt x="83487" y="315845"/>
                    <a:pt x="105237" y="302004"/>
                  </a:cubicBezTo>
                  <a:cubicBezTo>
                    <a:pt x="114964" y="295814"/>
                    <a:pt x="128196" y="298157"/>
                    <a:pt x="138793" y="293615"/>
                  </a:cubicBezTo>
                  <a:cubicBezTo>
                    <a:pt x="148060" y="289643"/>
                    <a:pt x="154942" y="281346"/>
                    <a:pt x="163960" y="276837"/>
                  </a:cubicBezTo>
                  <a:cubicBezTo>
                    <a:pt x="175995" y="270820"/>
                    <a:pt x="211932" y="262747"/>
                    <a:pt x="222683" y="260059"/>
                  </a:cubicBezTo>
                  <a:cubicBezTo>
                    <a:pt x="273686" y="226057"/>
                    <a:pt x="219494" y="258109"/>
                    <a:pt x="281406" y="234892"/>
                  </a:cubicBezTo>
                  <a:cubicBezTo>
                    <a:pt x="369142" y="201991"/>
                    <a:pt x="262383" y="231258"/>
                    <a:pt x="348517" y="209725"/>
                  </a:cubicBezTo>
                  <a:cubicBezTo>
                    <a:pt x="359702" y="201336"/>
                    <a:pt x="370696" y="192685"/>
                    <a:pt x="382073" y="184558"/>
                  </a:cubicBezTo>
                  <a:cubicBezTo>
                    <a:pt x="390277" y="178698"/>
                    <a:pt x="400111" y="174909"/>
                    <a:pt x="407240" y="167780"/>
                  </a:cubicBezTo>
                  <a:cubicBezTo>
                    <a:pt x="453618" y="121402"/>
                    <a:pt x="377040" y="153099"/>
                    <a:pt x="482741" y="109057"/>
                  </a:cubicBezTo>
                  <a:cubicBezTo>
                    <a:pt x="495903" y="103573"/>
                    <a:pt x="510853" y="104126"/>
                    <a:pt x="524686" y="100668"/>
                  </a:cubicBezTo>
                  <a:cubicBezTo>
                    <a:pt x="533265" y="98523"/>
                    <a:pt x="541274" y="94424"/>
                    <a:pt x="549853" y="92279"/>
                  </a:cubicBezTo>
                  <a:cubicBezTo>
                    <a:pt x="563686" y="88821"/>
                    <a:pt x="577879" y="86983"/>
                    <a:pt x="591798" y="83890"/>
                  </a:cubicBezTo>
                  <a:cubicBezTo>
                    <a:pt x="603053" y="81389"/>
                    <a:pt x="613981" y="77396"/>
                    <a:pt x="625354" y="75501"/>
                  </a:cubicBezTo>
                  <a:cubicBezTo>
                    <a:pt x="664362" y="69000"/>
                    <a:pt x="704022" y="66479"/>
                    <a:pt x="742800" y="58723"/>
                  </a:cubicBezTo>
                  <a:cubicBezTo>
                    <a:pt x="796051" y="48073"/>
                    <a:pt x="770912" y="53792"/>
                    <a:pt x="818301" y="41945"/>
                  </a:cubicBezTo>
                  <a:cubicBezTo>
                    <a:pt x="869033" y="8124"/>
                    <a:pt x="818243" y="36564"/>
                    <a:pt x="910580" y="16778"/>
                  </a:cubicBezTo>
                  <a:cubicBezTo>
                    <a:pt x="927873" y="13072"/>
                    <a:pt x="960914" y="0"/>
                    <a:pt x="960914" y="0"/>
                  </a:cubicBezTo>
                  <a:cubicBezTo>
                    <a:pt x="1072767" y="2796"/>
                    <a:pt x="1184706" y="3191"/>
                    <a:pt x="1296473" y="8389"/>
                  </a:cubicBezTo>
                  <a:cubicBezTo>
                    <a:pt x="1334345" y="10150"/>
                    <a:pt x="1326990" y="32829"/>
                    <a:pt x="1338418" y="67112"/>
                  </a:cubicBezTo>
                  <a:lnTo>
                    <a:pt x="1346807" y="92279"/>
                  </a:lnTo>
                  <a:cubicBezTo>
                    <a:pt x="1341214" y="103464"/>
                    <a:pt x="1340752" y="119401"/>
                    <a:pt x="1330029" y="125835"/>
                  </a:cubicBezTo>
                  <a:cubicBezTo>
                    <a:pt x="1285870" y="152330"/>
                    <a:pt x="1098288" y="150844"/>
                    <a:pt x="1095138" y="151002"/>
                  </a:cubicBezTo>
                  <a:cubicBezTo>
                    <a:pt x="1042014" y="159856"/>
                    <a:pt x="1007505" y="162857"/>
                    <a:pt x="960914" y="176169"/>
                  </a:cubicBezTo>
                  <a:cubicBezTo>
                    <a:pt x="952411" y="178598"/>
                    <a:pt x="944136" y="181762"/>
                    <a:pt x="935747" y="184558"/>
                  </a:cubicBezTo>
                  <a:cubicBezTo>
                    <a:pt x="877112" y="228534"/>
                    <a:pt x="926842" y="196763"/>
                    <a:pt x="877024" y="218114"/>
                  </a:cubicBezTo>
                  <a:cubicBezTo>
                    <a:pt x="865530" y="223040"/>
                    <a:pt x="855446" y="231299"/>
                    <a:pt x="843468" y="234892"/>
                  </a:cubicBezTo>
                  <a:cubicBezTo>
                    <a:pt x="827176" y="239780"/>
                    <a:pt x="809912" y="240485"/>
                    <a:pt x="793134" y="243281"/>
                  </a:cubicBezTo>
                  <a:cubicBezTo>
                    <a:pt x="700133" y="280482"/>
                    <a:pt x="787859" y="250520"/>
                    <a:pt x="608576" y="268448"/>
                  </a:cubicBezTo>
                  <a:cubicBezTo>
                    <a:pt x="585427" y="270763"/>
                    <a:pt x="571686" y="287065"/>
                    <a:pt x="549853" y="293615"/>
                  </a:cubicBezTo>
                  <a:cubicBezTo>
                    <a:pt x="527703" y="300260"/>
                    <a:pt x="437284" y="308919"/>
                    <a:pt x="424018" y="310393"/>
                  </a:cubicBezTo>
                  <a:cubicBezTo>
                    <a:pt x="347655" y="335847"/>
                    <a:pt x="468261" y="296801"/>
                    <a:pt x="356906" y="327171"/>
                  </a:cubicBezTo>
                  <a:cubicBezTo>
                    <a:pt x="339844" y="331824"/>
                    <a:pt x="323350" y="338356"/>
                    <a:pt x="306572" y="343949"/>
                  </a:cubicBezTo>
                  <a:lnTo>
                    <a:pt x="281406" y="352338"/>
                  </a:lnTo>
                  <a:cubicBezTo>
                    <a:pt x="270221" y="360727"/>
                    <a:pt x="259989" y="370568"/>
                    <a:pt x="247850" y="377505"/>
                  </a:cubicBezTo>
                  <a:cubicBezTo>
                    <a:pt x="240172" y="381892"/>
                    <a:pt x="231214" y="383567"/>
                    <a:pt x="222683" y="385894"/>
                  </a:cubicBezTo>
                  <a:cubicBezTo>
                    <a:pt x="200436" y="391961"/>
                    <a:pt x="177942" y="397079"/>
                    <a:pt x="155571" y="402672"/>
                  </a:cubicBezTo>
                  <a:cubicBezTo>
                    <a:pt x="105237" y="397079"/>
                    <a:pt x="50967" y="406193"/>
                    <a:pt x="4569" y="385894"/>
                  </a:cubicBezTo>
                  <a:cubicBezTo>
                    <a:pt x="-9227" y="379858"/>
                    <a:pt x="11707" y="355517"/>
                    <a:pt x="21347" y="343949"/>
                  </a:cubicBezTo>
                  <a:cubicBezTo>
                    <a:pt x="27008" y="337156"/>
                    <a:pt x="38125" y="338356"/>
                    <a:pt x="46514" y="335560"/>
                  </a:cubicBezTo>
                  <a:cubicBezTo>
                    <a:pt x="54903" y="327171"/>
                    <a:pt x="62567" y="317988"/>
                    <a:pt x="71681" y="310393"/>
                  </a:cubicBezTo>
                  <a:cubicBezTo>
                    <a:pt x="79426" y="303938"/>
                    <a:pt x="96848" y="293615"/>
                    <a:pt x="96848" y="293615"/>
                  </a:cubicBezTo>
                  <a:lnTo>
                    <a:pt x="46514" y="35233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手繪多邊形: 圖案 24">
              <a:extLst>
                <a:ext uri="{FF2B5EF4-FFF2-40B4-BE49-F238E27FC236}">
                  <a16:creationId xmlns:a16="http://schemas.microsoft.com/office/drawing/2014/main" id="{ABBAD4D7-C693-47CC-B902-50AB9112ECC5}"/>
                </a:ext>
              </a:extLst>
            </p:cNvPr>
            <p:cNvSpPr/>
            <p:nvPr/>
          </p:nvSpPr>
          <p:spPr>
            <a:xfrm>
              <a:off x="3855383" y="2882743"/>
              <a:ext cx="716617" cy="251669"/>
            </a:xfrm>
            <a:custGeom>
              <a:avLst/>
              <a:gdLst>
                <a:gd name="connsiteX0" fmla="*/ 154555 w 716617"/>
                <a:gd name="connsiteY0" fmla="*/ 159391 h 251669"/>
                <a:gd name="connsiteX1" fmla="*/ 154555 w 716617"/>
                <a:gd name="connsiteY1" fmla="*/ 159391 h 251669"/>
                <a:gd name="connsiteX2" fmla="*/ 255223 w 716617"/>
                <a:gd name="connsiteY2" fmla="*/ 100668 h 251669"/>
                <a:gd name="connsiteX3" fmla="*/ 330723 w 716617"/>
                <a:gd name="connsiteY3" fmla="*/ 75501 h 251669"/>
                <a:gd name="connsiteX4" fmla="*/ 431391 w 716617"/>
                <a:gd name="connsiteY4" fmla="*/ 67112 h 251669"/>
                <a:gd name="connsiteX5" fmla="*/ 498503 w 716617"/>
                <a:gd name="connsiteY5" fmla="*/ 41945 h 251669"/>
                <a:gd name="connsiteX6" fmla="*/ 548837 w 716617"/>
                <a:gd name="connsiteY6" fmla="*/ 25167 h 251669"/>
                <a:gd name="connsiteX7" fmla="*/ 574004 w 716617"/>
                <a:gd name="connsiteY7" fmla="*/ 16778 h 251669"/>
                <a:gd name="connsiteX8" fmla="*/ 624338 w 716617"/>
                <a:gd name="connsiteY8" fmla="*/ 0 h 251669"/>
                <a:gd name="connsiteX9" fmla="*/ 691450 w 716617"/>
                <a:gd name="connsiteY9" fmla="*/ 8389 h 251669"/>
                <a:gd name="connsiteX10" fmla="*/ 708228 w 716617"/>
                <a:gd name="connsiteY10" fmla="*/ 58723 h 251669"/>
                <a:gd name="connsiteX11" fmla="*/ 716617 w 716617"/>
                <a:gd name="connsiteY11" fmla="*/ 83890 h 251669"/>
                <a:gd name="connsiteX12" fmla="*/ 691450 w 716617"/>
                <a:gd name="connsiteY12" fmla="*/ 109057 h 251669"/>
                <a:gd name="connsiteX13" fmla="*/ 666283 w 716617"/>
                <a:gd name="connsiteY13" fmla="*/ 125835 h 251669"/>
                <a:gd name="connsiteX14" fmla="*/ 657894 w 716617"/>
                <a:gd name="connsiteY14" fmla="*/ 151002 h 251669"/>
                <a:gd name="connsiteX15" fmla="*/ 607560 w 716617"/>
                <a:gd name="connsiteY15" fmla="*/ 176169 h 251669"/>
                <a:gd name="connsiteX16" fmla="*/ 582393 w 716617"/>
                <a:gd name="connsiteY16" fmla="*/ 192947 h 251669"/>
                <a:gd name="connsiteX17" fmla="*/ 548837 w 716617"/>
                <a:gd name="connsiteY17" fmla="*/ 201336 h 251669"/>
                <a:gd name="connsiteX18" fmla="*/ 246834 w 716617"/>
                <a:gd name="connsiteY18" fmla="*/ 209724 h 251669"/>
                <a:gd name="connsiteX19" fmla="*/ 179722 w 716617"/>
                <a:gd name="connsiteY19" fmla="*/ 234891 h 251669"/>
                <a:gd name="connsiteX20" fmla="*/ 120999 w 716617"/>
                <a:gd name="connsiteY20" fmla="*/ 251669 h 251669"/>
                <a:gd name="connsiteX21" fmla="*/ 28720 w 716617"/>
                <a:gd name="connsiteY21" fmla="*/ 243280 h 251669"/>
                <a:gd name="connsiteX22" fmla="*/ 11942 w 716617"/>
                <a:gd name="connsiteY22" fmla="*/ 192947 h 251669"/>
                <a:gd name="connsiteX23" fmla="*/ 62276 w 716617"/>
                <a:gd name="connsiteY23" fmla="*/ 176169 h 251669"/>
                <a:gd name="connsiteX24" fmla="*/ 87443 w 716617"/>
                <a:gd name="connsiteY24" fmla="*/ 167780 h 251669"/>
                <a:gd name="connsiteX25" fmla="*/ 112610 w 716617"/>
                <a:gd name="connsiteY25" fmla="*/ 159391 h 251669"/>
                <a:gd name="connsiteX26" fmla="*/ 146166 w 716617"/>
                <a:gd name="connsiteY26" fmla="*/ 151002 h 251669"/>
                <a:gd name="connsiteX27" fmla="*/ 171333 w 716617"/>
                <a:gd name="connsiteY27" fmla="*/ 125835 h 251669"/>
                <a:gd name="connsiteX28" fmla="*/ 204889 w 716617"/>
                <a:gd name="connsiteY28" fmla="*/ 117446 h 251669"/>
                <a:gd name="connsiteX29" fmla="*/ 154555 w 716617"/>
                <a:gd name="connsiteY29" fmla="*/ 159391 h 25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6617" h="251669">
                  <a:moveTo>
                    <a:pt x="154555" y="159391"/>
                  </a:moveTo>
                  <a:lnTo>
                    <a:pt x="154555" y="159391"/>
                  </a:lnTo>
                  <a:cubicBezTo>
                    <a:pt x="311108" y="55022"/>
                    <a:pt x="179816" y="132985"/>
                    <a:pt x="255223" y="100668"/>
                  </a:cubicBezTo>
                  <a:cubicBezTo>
                    <a:pt x="299577" y="81659"/>
                    <a:pt x="278745" y="81616"/>
                    <a:pt x="330723" y="75501"/>
                  </a:cubicBezTo>
                  <a:cubicBezTo>
                    <a:pt x="364165" y="71567"/>
                    <a:pt x="397835" y="69908"/>
                    <a:pt x="431391" y="67112"/>
                  </a:cubicBezTo>
                  <a:cubicBezTo>
                    <a:pt x="504042" y="48949"/>
                    <a:pt x="425389" y="71191"/>
                    <a:pt x="498503" y="41945"/>
                  </a:cubicBezTo>
                  <a:cubicBezTo>
                    <a:pt x="514924" y="35377"/>
                    <a:pt x="532059" y="30760"/>
                    <a:pt x="548837" y="25167"/>
                  </a:cubicBezTo>
                  <a:lnTo>
                    <a:pt x="574004" y="16778"/>
                  </a:lnTo>
                  <a:lnTo>
                    <a:pt x="624338" y="0"/>
                  </a:lnTo>
                  <a:cubicBezTo>
                    <a:pt x="646709" y="2796"/>
                    <a:pt x="672981" y="-4540"/>
                    <a:pt x="691450" y="8389"/>
                  </a:cubicBezTo>
                  <a:cubicBezTo>
                    <a:pt x="705939" y="18531"/>
                    <a:pt x="702635" y="41945"/>
                    <a:pt x="708228" y="58723"/>
                  </a:cubicBezTo>
                  <a:lnTo>
                    <a:pt x="716617" y="83890"/>
                  </a:lnTo>
                  <a:cubicBezTo>
                    <a:pt x="708228" y="92279"/>
                    <a:pt x="700564" y="101462"/>
                    <a:pt x="691450" y="109057"/>
                  </a:cubicBezTo>
                  <a:cubicBezTo>
                    <a:pt x="683705" y="115512"/>
                    <a:pt x="672581" y="117962"/>
                    <a:pt x="666283" y="125835"/>
                  </a:cubicBezTo>
                  <a:cubicBezTo>
                    <a:pt x="660759" y="132740"/>
                    <a:pt x="663418" y="144097"/>
                    <a:pt x="657894" y="151002"/>
                  </a:cubicBezTo>
                  <a:cubicBezTo>
                    <a:pt x="641866" y="171037"/>
                    <a:pt x="627823" y="166037"/>
                    <a:pt x="607560" y="176169"/>
                  </a:cubicBezTo>
                  <a:cubicBezTo>
                    <a:pt x="598542" y="180678"/>
                    <a:pt x="591660" y="188975"/>
                    <a:pt x="582393" y="192947"/>
                  </a:cubicBezTo>
                  <a:cubicBezTo>
                    <a:pt x="571796" y="197489"/>
                    <a:pt x="560352" y="200760"/>
                    <a:pt x="548837" y="201336"/>
                  </a:cubicBezTo>
                  <a:cubicBezTo>
                    <a:pt x="448256" y="206365"/>
                    <a:pt x="347502" y="206928"/>
                    <a:pt x="246834" y="209724"/>
                  </a:cubicBezTo>
                  <a:cubicBezTo>
                    <a:pt x="224673" y="218588"/>
                    <a:pt x="202736" y="228316"/>
                    <a:pt x="179722" y="234891"/>
                  </a:cubicBezTo>
                  <a:cubicBezTo>
                    <a:pt x="105986" y="255958"/>
                    <a:pt x="181341" y="231555"/>
                    <a:pt x="120999" y="251669"/>
                  </a:cubicBezTo>
                  <a:cubicBezTo>
                    <a:pt x="90239" y="248873"/>
                    <a:pt x="58921" y="249752"/>
                    <a:pt x="28720" y="243280"/>
                  </a:cubicBezTo>
                  <a:cubicBezTo>
                    <a:pt x="7075" y="238642"/>
                    <a:pt x="-13890" y="215088"/>
                    <a:pt x="11942" y="192947"/>
                  </a:cubicBezTo>
                  <a:cubicBezTo>
                    <a:pt x="25370" y="181438"/>
                    <a:pt x="45498" y="181762"/>
                    <a:pt x="62276" y="176169"/>
                  </a:cubicBezTo>
                  <a:lnTo>
                    <a:pt x="87443" y="167780"/>
                  </a:lnTo>
                  <a:cubicBezTo>
                    <a:pt x="95832" y="164984"/>
                    <a:pt x="104031" y="161536"/>
                    <a:pt x="112610" y="159391"/>
                  </a:cubicBezTo>
                  <a:lnTo>
                    <a:pt x="146166" y="151002"/>
                  </a:lnTo>
                  <a:cubicBezTo>
                    <a:pt x="154555" y="142613"/>
                    <a:pt x="161032" y="131721"/>
                    <a:pt x="171333" y="125835"/>
                  </a:cubicBezTo>
                  <a:cubicBezTo>
                    <a:pt x="181343" y="120115"/>
                    <a:pt x="204889" y="117446"/>
                    <a:pt x="204889" y="117446"/>
                  </a:cubicBezTo>
                  <a:lnTo>
                    <a:pt x="154555" y="15939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a:extLst>
                <a:ext uri="{FF2B5EF4-FFF2-40B4-BE49-F238E27FC236}">
                  <a16:creationId xmlns:a16="http://schemas.microsoft.com/office/drawing/2014/main" id="{AD8A7932-09F3-4FF7-8897-5706E8BCA18D}"/>
                </a:ext>
              </a:extLst>
            </p:cNvPr>
            <p:cNvPicPr>
              <a:picLocks noChangeAspect="1"/>
            </p:cNvPicPr>
            <p:nvPr/>
          </p:nvPicPr>
          <p:blipFill>
            <a:blip r:embed="rId4"/>
            <a:stretch>
              <a:fillRect/>
            </a:stretch>
          </p:blipFill>
          <p:spPr>
            <a:xfrm>
              <a:off x="6597154" y="3312725"/>
              <a:ext cx="1524000" cy="571500"/>
            </a:xfrm>
            <a:prstGeom prst="rect">
              <a:avLst/>
            </a:prstGeom>
            <a:ln>
              <a:solidFill>
                <a:schemeClr val="tx1"/>
              </a:solidFill>
            </a:ln>
          </p:spPr>
        </p:pic>
        <p:sp>
          <p:nvSpPr>
            <p:cNvPr id="27" name="文字方塊 26">
              <a:extLst>
                <a:ext uri="{FF2B5EF4-FFF2-40B4-BE49-F238E27FC236}">
                  <a16:creationId xmlns:a16="http://schemas.microsoft.com/office/drawing/2014/main" id="{B753C8FA-19AB-43A6-9C99-6D74D509BB23}"/>
                </a:ext>
              </a:extLst>
            </p:cNvPr>
            <p:cNvSpPr txBox="1"/>
            <p:nvPr/>
          </p:nvSpPr>
          <p:spPr>
            <a:xfrm>
              <a:off x="1092118" y="3914920"/>
              <a:ext cx="765162" cy="449252"/>
            </a:xfrm>
            <a:prstGeom prst="rect">
              <a:avLst/>
            </a:prstGeom>
            <a:noFill/>
          </p:spPr>
          <p:txBody>
            <a:bodyPr wrap="square" rtlCol="0">
              <a:spAutoFit/>
            </a:bodyPr>
            <a:lstStyle/>
            <a:p>
              <a:r>
                <a:rPr lang="en-US" altLang="zh-TW" dirty="0" err="1"/>
                <a:t>dA</a:t>
              </a:r>
              <a:endParaRPr lang="zh-TW" altLang="en-US" dirty="0"/>
            </a:p>
          </p:txBody>
        </p:sp>
        <p:sp>
          <p:nvSpPr>
            <p:cNvPr id="28" name="文字方塊 27">
              <a:extLst>
                <a:ext uri="{FF2B5EF4-FFF2-40B4-BE49-F238E27FC236}">
                  <a16:creationId xmlns:a16="http://schemas.microsoft.com/office/drawing/2014/main" id="{7760B278-3420-4CB0-A22F-1D96FBA31C33}"/>
                </a:ext>
              </a:extLst>
            </p:cNvPr>
            <p:cNvSpPr txBox="1"/>
            <p:nvPr/>
          </p:nvSpPr>
          <p:spPr>
            <a:xfrm>
              <a:off x="2474750" y="3312725"/>
              <a:ext cx="1074310" cy="449252"/>
            </a:xfrm>
            <a:prstGeom prst="rect">
              <a:avLst/>
            </a:prstGeom>
            <a:noFill/>
          </p:spPr>
          <p:txBody>
            <a:bodyPr wrap="square" rtlCol="0">
              <a:spAutoFit/>
            </a:bodyPr>
            <a:lstStyle/>
            <a:p>
              <a:r>
                <a:rPr lang="en-US" altLang="zh-TW" dirty="0"/>
                <a:t>da1</a:t>
              </a:r>
              <a:endParaRPr lang="zh-TW" altLang="en-US" dirty="0"/>
            </a:p>
          </p:txBody>
        </p:sp>
        <p:sp>
          <p:nvSpPr>
            <p:cNvPr id="29" name="文字方塊 28">
              <a:extLst>
                <a:ext uri="{FF2B5EF4-FFF2-40B4-BE49-F238E27FC236}">
                  <a16:creationId xmlns:a16="http://schemas.microsoft.com/office/drawing/2014/main" id="{5EC6C0C6-25E1-4C42-BE96-2FE8C6469A37}"/>
                </a:ext>
              </a:extLst>
            </p:cNvPr>
            <p:cNvSpPr txBox="1"/>
            <p:nvPr/>
          </p:nvSpPr>
          <p:spPr>
            <a:xfrm>
              <a:off x="3976379" y="2583991"/>
              <a:ext cx="1103150" cy="449252"/>
            </a:xfrm>
            <a:prstGeom prst="rect">
              <a:avLst/>
            </a:prstGeom>
            <a:noFill/>
          </p:spPr>
          <p:txBody>
            <a:bodyPr wrap="square" rtlCol="0">
              <a:spAutoFit/>
            </a:bodyPr>
            <a:lstStyle/>
            <a:p>
              <a:r>
                <a:rPr lang="en-US" altLang="zh-TW" dirty="0"/>
                <a:t>da2</a:t>
              </a:r>
              <a:endParaRPr lang="zh-TW" altLang="en-US" dirty="0"/>
            </a:p>
          </p:txBody>
        </p:sp>
        <p:sp>
          <p:nvSpPr>
            <p:cNvPr id="30" name="文字方塊 29">
              <a:extLst>
                <a:ext uri="{FF2B5EF4-FFF2-40B4-BE49-F238E27FC236}">
                  <a16:creationId xmlns:a16="http://schemas.microsoft.com/office/drawing/2014/main" id="{F212A214-D18F-478D-9638-C8D251339A83}"/>
                </a:ext>
              </a:extLst>
            </p:cNvPr>
            <p:cNvSpPr txBox="1"/>
            <p:nvPr/>
          </p:nvSpPr>
          <p:spPr>
            <a:xfrm>
              <a:off x="5758760" y="1804972"/>
              <a:ext cx="1138088" cy="449252"/>
            </a:xfrm>
            <a:prstGeom prst="rect">
              <a:avLst/>
            </a:prstGeom>
            <a:noFill/>
          </p:spPr>
          <p:txBody>
            <a:bodyPr wrap="square" rtlCol="0">
              <a:spAutoFit/>
            </a:bodyPr>
            <a:lstStyle/>
            <a:p>
              <a:r>
                <a:rPr lang="en-US" altLang="zh-TW" dirty="0"/>
                <a:t>da3</a:t>
              </a:r>
              <a:endParaRPr lang="zh-TW" altLang="en-US" dirty="0"/>
            </a:p>
          </p:txBody>
        </p:sp>
        <p:sp>
          <p:nvSpPr>
            <p:cNvPr id="31" name="文字方塊 30">
              <a:extLst>
                <a:ext uri="{FF2B5EF4-FFF2-40B4-BE49-F238E27FC236}">
                  <a16:creationId xmlns:a16="http://schemas.microsoft.com/office/drawing/2014/main" id="{97C13668-4E0E-490F-AB35-156CAFE2897B}"/>
                </a:ext>
              </a:extLst>
            </p:cNvPr>
            <p:cNvSpPr txBox="1"/>
            <p:nvPr/>
          </p:nvSpPr>
          <p:spPr>
            <a:xfrm>
              <a:off x="8065132" y="1153577"/>
              <a:ext cx="1122136" cy="449252"/>
            </a:xfrm>
            <a:prstGeom prst="rect">
              <a:avLst/>
            </a:prstGeom>
            <a:noFill/>
          </p:spPr>
          <p:txBody>
            <a:bodyPr wrap="square" rtlCol="0">
              <a:spAutoFit/>
            </a:bodyPr>
            <a:lstStyle/>
            <a:p>
              <a:r>
                <a:rPr lang="en-US" altLang="zh-TW" dirty="0"/>
                <a:t>da4</a:t>
              </a:r>
              <a:endParaRPr lang="zh-TW" altLang="en-US" dirty="0"/>
            </a:p>
          </p:txBody>
        </p:sp>
        <p:cxnSp>
          <p:nvCxnSpPr>
            <p:cNvPr id="33" name="直線單箭頭接點 32">
              <a:extLst>
                <a:ext uri="{FF2B5EF4-FFF2-40B4-BE49-F238E27FC236}">
                  <a16:creationId xmlns:a16="http://schemas.microsoft.com/office/drawing/2014/main" id="{7EF02C6F-2801-4B97-9CF3-DB9DC6970D9E}"/>
                </a:ext>
              </a:extLst>
            </p:cNvPr>
            <p:cNvCxnSpPr/>
            <p:nvPr/>
          </p:nvCxnSpPr>
          <p:spPr>
            <a:xfrm flipV="1">
              <a:off x="1602297" y="4026716"/>
              <a:ext cx="637564" cy="3942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43DC51CD-2C9E-4410-B19D-4266BEE5D395}"/>
                </a:ext>
              </a:extLst>
            </p:cNvPr>
            <p:cNvCxnSpPr/>
            <p:nvPr/>
          </p:nvCxnSpPr>
          <p:spPr>
            <a:xfrm flipV="1">
              <a:off x="3053592" y="3231859"/>
              <a:ext cx="637564" cy="3942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BEB71F82-6B72-4B12-9528-3DD00FA39F71}"/>
                </a:ext>
              </a:extLst>
            </p:cNvPr>
            <p:cNvCxnSpPr>
              <a:cxnSpLocks/>
            </p:cNvCxnSpPr>
            <p:nvPr/>
          </p:nvCxnSpPr>
          <p:spPr>
            <a:xfrm flipV="1">
              <a:off x="4760750" y="2486926"/>
              <a:ext cx="637564" cy="321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A434B50B-2A5C-469F-82A2-A626C266227F}"/>
                </a:ext>
              </a:extLst>
            </p:cNvPr>
            <p:cNvCxnSpPr>
              <a:cxnSpLocks/>
            </p:cNvCxnSpPr>
            <p:nvPr/>
          </p:nvCxnSpPr>
          <p:spPr>
            <a:xfrm flipV="1">
              <a:off x="6514269" y="1867024"/>
              <a:ext cx="765162" cy="319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投影片編號版面配置區 1"/>
          <p:cNvSpPr>
            <a:spLocks noGrp="1"/>
          </p:cNvSpPr>
          <p:nvPr>
            <p:ph type="sldNum" sz="quarter" idx="12"/>
          </p:nvPr>
        </p:nvSpPr>
        <p:spPr/>
        <p:txBody>
          <a:bodyPr/>
          <a:lstStyle/>
          <a:p>
            <a:fld id="{AD4590CD-7207-407F-8CEE-57B2CA168D26}" type="slidenum">
              <a:rPr lang="zh-TW" altLang="en-US" smtClean="0"/>
              <a:t>89</a:t>
            </a:fld>
            <a:endParaRPr lang="zh-TW" altLang="en-US"/>
          </a:p>
        </p:txBody>
      </p:sp>
      <p:sp>
        <p:nvSpPr>
          <p:cNvPr id="7" name="矩形 6"/>
          <p:cNvSpPr/>
          <p:nvPr/>
        </p:nvSpPr>
        <p:spPr>
          <a:xfrm>
            <a:off x="895907" y="1379741"/>
            <a:ext cx="7193042" cy="1107996"/>
          </a:xfrm>
          <a:prstGeom prst="rect">
            <a:avLst/>
          </a:prstGeom>
          <a:solidFill>
            <a:srgbClr val="FFFF00"/>
          </a:solidFill>
        </p:spPr>
        <p:txBody>
          <a:bodyPr wrap="square">
            <a:spAutoFit/>
          </a:bodyPr>
          <a:lstStyle/>
          <a:p>
            <a:r>
              <a:rPr lang="zh-TW" altLang="en-US" sz="2200" dirty="0"/>
              <a:t>流體質點在流動過程中受剪切作用</a:t>
            </a:r>
            <a:r>
              <a:rPr lang="zh-TW" altLang="en-US" sz="2200" dirty="0">
                <a:latin typeface="PMingLiU" panose="02020500000000000000" pitchFamily="18" charset="-120"/>
                <a:ea typeface="PMingLiU" panose="02020500000000000000" pitchFamily="18" charset="-120"/>
              </a:rPr>
              <a:t>，</a:t>
            </a:r>
            <a:r>
              <a:rPr lang="zh-TW" altLang="en-US" sz="2200" dirty="0"/>
              <a:t>流體質點被延伸</a:t>
            </a:r>
            <a:r>
              <a:rPr lang="zh-TW" altLang="en-US" sz="2200" dirty="0">
                <a:latin typeface="PMingLiU" panose="02020500000000000000" pitchFamily="18" charset="-120"/>
                <a:ea typeface="PMingLiU" panose="02020500000000000000" pitchFamily="18" charset="-120"/>
              </a:rPr>
              <a:t>，</a:t>
            </a:r>
            <a:r>
              <a:rPr lang="zh-TW" altLang="en-US" sz="2200" dirty="0"/>
              <a:t>表面機會增加</a:t>
            </a:r>
            <a:r>
              <a:rPr lang="zh-TW" altLang="en-US" sz="2200" dirty="0">
                <a:latin typeface="PMingLiU" panose="02020500000000000000" pitchFamily="18" charset="-120"/>
                <a:ea typeface="PMingLiU" panose="02020500000000000000" pitchFamily="18" charset="-120"/>
              </a:rPr>
              <a:t>，</a:t>
            </a:r>
            <a:r>
              <a:rPr lang="zh-TW" altLang="en-US" sz="2200" dirty="0"/>
              <a:t>在各截面的</a:t>
            </a:r>
            <a:r>
              <a:rPr lang="zh-TW" altLang="en-US" sz="2200" dirty="0">
                <a:latin typeface="PMingLiU" panose="02020500000000000000" pitchFamily="18" charset="-120"/>
                <a:ea typeface="PMingLiU" panose="02020500000000000000" pitchFamily="18" charset="-120"/>
              </a:rPr>
              <a:t>質點</a:t>
            </a:r>
            <a:r>
              <a:rPr lang="zh-TW" altLang="en-US" sz="2200" dirty="0"/>
              <a:t>表面積平均值沿軸向逐漸增加</a:t>
            </a:r>
            <a:r>
              <a:rPr lang="zh-TW" altLang="en-US" sz="2200" dirty="0">
                <a:latin typeface="PMingLiU" panose="02020500000000000000" pitchFamily="18" charset="-120"/>
                <a:ea typeface="PMingLiU" panose="02020500000000000000" pitchFamily="18" charset="-120"/>
              </a:rPr>
              <a:t>，出口與入口的</a:t>
            </a:r>
            <a:r>
              <a:rPr lang="zh-TW" altLang="en-US" sz="2200" dirty="0"/>
              <a:t>面積比愈大</a:t>
            </a:r>
            <a:r>
              <a:rPr lang="zh-TW" altLang="en-US" sz="2200" dirty="0">
                <a:latin typeface="PMingLiU" panose="02020500000000000000" pitchFamily="18" charset="-120"/>
                <a:ea typeface="PMingLiU" panose="02020500000000000000" pitchFamily="18" charset="-120"/>
              </a:rPr>
              <a:t>，表示分配混合的效果愈好</a:t>
            </a:r>
            <a:endParaRPr lang="zh-TW" altLang="en-US" sz="2200" dirty="0"/>
          </a:p>
        </p:txBody>
      </p:sp>
    </p:spTree>
    <p:extLst>
      <p:ext uri="{BB962C8B-B14F-4D97-AF65-F5344CB8AC3E}">
        <p14:creationId xmlns:p14="http://schemas.microsoft.com/office/powerpoint/2010/main" val="1507518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投影片編號版面配置區 4"/>
          <p:cNvSpPr>
            <a:spLocks noGrp="1"/>
          </p:cNvSpPr>
          <p:nvPr>
            <p:ph type="sldNum" sz="quarter" idx="12"/>
          </p:nvPr>
        </p:nvSpPr>
        <p:spPr>
          <a:noFill/>
        </p:spPr>
        <p:txBody>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ED8926CE-5DC8-4F08-9E73-F3E94AC8F827}" type="slidenum">
              <a:rPr lang="en-US" altLang="zh-TW" sz="1400" smtClean="0"/>
              <a:pPr eaLnBrk="1" hangingPunct="1"/>
              <a:t>9</a:t>
            </a:fld>
            <a:endParaRPr lang="en-US" altLang="zh-TW" sz="1400" dirty="0"/>
          </a:p>
        </p:txBody>
      </p:sp>
      <p:sp>
        <p:nvSpPr>
          <p:cNvPr id="355331" name="Rectangle 2"/>
          <p:cNvSpPr>
            <a:spLocks noGrp="1" noChangeArrowheads="1"/>
          </p:cNvSpPr>
          <p:nvPr>
            <p:ph type="title"/>
          </p:nvPr>
        </p:nvSpPr>
        <p:spPr>
          <a:xfrm>
            <a:off x="5986139" y="836613"/>
            <a:ext cx="3050357" cy="1143000"/>
          </a:xfrm>
        </p:spPr>
        <p:txBody>
          <a:bodyPr>
            <a:normAutofit fontScale="90000"/>
          </a:bodyPr>
          <a:lstStyle/>
          <a:p>
            <a:pPr eaLnBrk="1" hangingPunct="1"/>
            <a:r>
              <a:rPr lang="zh-TW" altLang="en-US" sz="3200" dirty="0"/>
              <a:t>不同階次凝集破裂所須應力的關係</a:t>
            </a:r>
          </a:p>
        </p:txBody>
      </p:sp>
      <p:pic>
        <p:nvPicPr>
          <p:cNvPr id="3553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350"/>
            <a:ext cx="5662612"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圖說文字 1"/>
          <p:cNvSpPr/>
          <p:nvPr/>
        </p:nvSpPr>
        <p:spPr>
          <a:xfrm>
            <a:off x="6129130" y="2420888"/>
            <a:ext cx="2773570" cy="2880320"/>
          </a:xfrm>
          <a:prstGeom prst="wedgeRectCallout">
            <a:avLst>
              <a:gd name="adj1" fmla="val -89986"/>
              <a:gd name="adj2" fmla="val -468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rPr>
              <a:t>階次愈高</a:t>
            </a:r>
            <a:r>
              <a:rPr lang="zh-TW" altLang="en-US" sz="2000" dirty="0">
                <a:solidFill>
                  <a:schemeClr val="tx1"/>
                </a:solidFill>
                <a:latin typeface="新細明體"/>
                <a:ea typeface="新細明體"/>
              </a:rPr>
              <a:t>，聚集愈嚴重，</a:t>
            </a:r>
            <a:r>
              <a:rPr lang="zh-TW" altLang="en-US" sz="2000" dirty="0">
                <a:solidFill>
                  <a:srgbClr val="FF0000"/>
                </a:solidFill>
              </a:rPr>
              <a:t>凝集粒子的粒徑愈大</a:t>
            </a:r>
            <a:r>
              <a:rPr lang="zh-TW" altLang="en-US" sz="2000" dirty="0">
                <a:solidFill>
                  <a:schemeClr val="tx1"/>
                </a:solidFill>
                <a:latin typeface="PMingLiU" panose="02020500000000000000" pitchFamily="18" charset="-120"/>
                <a:ea typeface="PMingLiU" panose="02020500000000000000" pitchFamily="18" charset="-120"/>
              </a:rPr>
              <a:t>，</a:t>
            </a:r>
            <a:r>
              <a:rPr lang="zh-TW" altLang="en-US" sz="2000" dirty="0">
                <a:solidFill>
                  <a:schemeClr val="tx1"/>
                </a:solidFill>
              </a:rPr>
              <a:t>凝集降階破裂所須應力較小</a:t>
            </a:r>
            <a:r>
              <a:rPr lang="zh-TW" altLang="en-US" sz="2000" dirty="0">
                <a:solidFill>
                  <a:schemeClr val="tx1"/>
                </a:solidFill>
                <a:latin typeface="新細明體"/>
                <a:ea typeface="新細明體"/>
              </a:rPr>
              <a:t>，</a:t>
            </a:r>
            <a:r>
              <a:rPr lang="zh-TW" altLang="en-US" sz="2000" dirty="0">
                <a:solidFill>
                  <a:schemeClr val="tx1"/>
                </a:solidFill>
              </a:rPr>
              <a:t>階次愈低</a:t>
            </a:r>
            <a:r>
              <a:rPr lang="zh-TW" altLang="en-US" sz="2000" dirty="0">
                <a:solidFill>
                  <a:schemeClr val="tx1"/>
                </a:solidFill>
                <a:latin typeface="新細明體"/>
              </a:rPr>
              <a:t>，</a:t>
            </a:r>
            <a:r>
              <a:rPr lang="zh-TW" altLang="en-US" sz="2000" dirty="0">
                <a:solidFill>
                  <a:schemeClr val="tx1"/>
                </a:solidFill>
              </a:rPr>
              <a:t>降階破裂所須應力則愈高</a:t>
            </a:r>
            <a:r>
              <a:rPr lang="zh-TW" altLang="en-US" sz="2000" dirty="0">
                <a:solidFill>
                  <a:schemeClr val="tx1"/>
                </a:solidFill>
                <a:latin typeface="新細明體"/>
                <a:ea typeface="新細明體"/>
              </a:rPr>
              <a:t>。所以要將</a:t>
            </a:r>
            <a:r>
              <a:rPr lang="zh-TW" altLang="en-US" sz="2000" dirty="0">
                <a:solidFill>
                  <a:schemeClr val="tx1"/>
                </a:solidFill>
                <a:latin typeface="新細明體"/>
              </a:rPr>
              <a:t>聚集破碎到愈小的顆粒</a:t>
            </a:r>
            <a:r>
              <a:rPr lang="zh-TW" altLang="en-US" sz="2000" dirty="0">
                <a:solidFill>
                  <a:schemeClr val="tx1"/>
                </a:solidFill>
                <a:latin typeface="新細明體"/>
                <a:ea typeface="新細明體"/>
              </a:rPr>
              <a:t>，所需</a:t>
            </a:r>
            <a:r>
              <a:rPr lang="zh-TW" altLang="en-US" sz="2000" dirty="0">
                <a:solidFill>
                  <a:schemeClr val="tx1"/>
                </a:solidFill>
              </a:rPr>
              <a:t>應力明顯較高</a:t>
            </a:r>
            <a:r>
              <a:rPr lang="zh-TW" altLang="en-US" sz="2000" dirty="0">
                <a:solidFill>
                  <a:schemeClr val="tx1"/>
                </a:solidFill>
                <a:latin typeface="新細明體"/>
                <a:ea typeface="新細明體"/>
              </a:rPr>
              <a:t>。</a:t>
            </a:r>
            <a:endParaRPr lang="zh-TW" altLang="en-US" sz="2000" dirty="0">
              <a:solidFill>
                <a:schemeClr val="tx1"/>
              </a:solidFill>
            </a:endParaRPr>
          </a:p>
        </p:txBody>
      </p:sp>
    </p:spTree>
    <p:extLst>
      <p:ext uri="{BB962C8B-B14F-4D97-AF65-F5344CB8AC3E}">
        <p14:creationId xmlns:p14="http://schemas.microsoft.com/office/powerpoint/2010/main" val="42761744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BEBA8EAE-BF5A-486C-A8C5-ECC9F3942E4B}">
                <a14:imgProps xmlns:a14="http://schemas.microsoft.com/office/drawing/2010/main">
                  <a14:imgLayer r:embed="rId3">
                    <a14:imgEffect>
                      <a14:backgroundRemoval t="1434" b="100000" l="0" r="100000"/>
                    </a14:imgEffect>
                  </a14:imgLayer>
                </a14:imgProps>
              </a:ext>
            </a:extLst>
          </a:blip>
          <a:stretch>
            <a:fillRect/>
          </a:stretch>
        </p:blipFill>
        <p:spPr>
          <a:xfrm>
            <a:off x="2764663" y="928352"/>
            <a:ext cx="5214618" cy="822224"/>
          </a:xfrm>
          <a:prstGeom prst="rect">
            <a:avLst/>
          </a:prstGeom>
        </p:spPr>
      </p:pic>
      <p:sp>
        <p:nvSpPr>
          <p:cNvPr id="10" name="文字方塊 9"/>
          <p:cNvSpPr txBox="1"/>
          <p:nvPr/>
        </p:nvSpPr>
        <p:spPr>
          <a:xfrm>
            <a:off x="2986726" y="557160"/>
            <a:ext cx="1335494" cy="369332"/>
          </a:xfrm>
          <a:prstGeom prst="rect">
            <a:avLst/>
          </a:prstGeom>
          <a:noFill/>
        </p:spPr>
        <p:txBody>
          <a:bodyPr wrap="none" rtlCol="0">
            <a:spAutoFit/>
          </a:bodyPr>
          <a:lstStyle/>
          <a:p>
            <a:r>
              <a:rPr lang="en-US" altLang="zh-TW" dirty="0"/>
              <a:t>GFA 2-30-30</a:t>
            </a:r>
            <a:endParaRPr lang="zh-TW" altLang="en-US" dirty="0"/>
          </a:p>
        </p:txBody>
      </p:sp>
      <p:cxnSp>
        <p:nvCxnSpPr>
          <p:cNvPr id="15" name="直線接點 14"/>
          <p:cNvCxnSpPr>
            <a:cxnSpLocks/>
          </p:cNvCxnSpPr>
          <p:nvPr/>
        </p:nvCxnSpPr>
        <p:spPr>
          <a:xfrm flipV="1">
            <a:off x="7877231" y="856343"/>
            <a:ext cx="0" cy="2132159"/>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flipH="1" flipV="1">
            <a:off x="4112299" y="858997"/>
            <a:ext cx="0" cy="208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H="1" flipV="1">
            <a:off x="5364090" y="862337"/>
            <a:ext cx="0" cy="208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flipH="1" flipV="1">
            <a:off x="6621390" y="858997"/>
            <a:ext cx="0" cy="208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a:cxnSpLocks/>
          </p:cNvCxnSpPr>
          <p:nvPr/>
        </p:nvCxnSpPr>
        <p:spPr>
          <a:xfrm flipV="1">
            <a:off x="2836671" y="799569"/>
            <a:ext cx="0" cy="2254257"/>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8123871" y="1717119"/>
            <a:ext cx="646332" cy="646331"/>
          </a:xfrm>
          <a:prstGeom prst="rect">
            <a:avLst/>
          </a:prstGeom>
        </p:spPr>
        <p:txBody>
          <a:bodyPr wrap="none">
            <a:spAutoFit/>
          </a:bodyPr>
          <a:lstStyle/>
          <a:p>
            <a:pPr algn="ctr"/>
            <a:r>
              <a:rPr lang="zh-TW" altLang="en-US" dirty="0"/>
              <a:t>熔膠</a:t>
            </a:r>
            <a:endParaRPr lang="en-US" altLang="zh-TW" dirty="0"/>
          </a:p>
          <a:p>
            <a:pPr algn="ctr"/>
            <a:r>
              <a:rPr lang="zh-TW" altLang="en-US" dirty="0"/>
              <a:t>出口</a:t>
            </a:r>
            <a:endParaRPr lang="en-US" altLang="zh-TW" dirty="0"/>
          </a:p>
        </p:txBody>
      </p:sp>
      <p:sp>
        <p:nvSpPr>
          <p:cNvPr id="24" name="矩形 23"/>
          <p:cNvSpPr/>
          <p:nvPr/>
        </p:nvSpPr>
        <p:spPr>
          <a:xfrm>
            <a:off x="1803684" y="1594000"/>
            <a:ext cx="646332" cy="646331"/>
          </a:xfrm>
          <a:prstGeom prst="rect">
            <a:avLst/>
          </a:prstGeom>
          <a:solidFill>
            <a:srgbClr val="FFFF00"/>
          </a:solidFill>
        </p:spPr>
        <p:txBody>
          <a:bodyPr wrap="none">
            <a:spAutoFit/>
          </a:bodyPr>
          <a:lstStyle/>
          <a:p>
            <a:pPr algn="ctr"/>
            <a:r>
              <a:rPr lang="zh-TW" altLang="en-US" dirty="0"/>
              <a:t>熔膠</a:t>
            </a:r>
            <a:endParaRPr lang="en-US" altLang="zh-TW" dirty="0"/>
          </a:p>
          <a:p>
            <a:pPr algn="ctr"/>
            <a:r>
              <a:rPr lang="zh-TW" altLang="en-US" dirty="0"/>
              <a:t>入口</a:t>
            </a:r>
          </a:p>
        </p:txBody>
      </p:sp>
      <p:sp>
        <p:nvSpPr>
          <p:cNvPr id="3" name="投影片編號版面配置區 2"/>
          <p:cNvSpPr>
            <a:spLocks noGrp="1"/>
          </p:cNvSpPr>
          <p:nvPr>
            <p:ph type="sldNum" sz="quarter" idx="12"/>
          </p:nvPr>
        </p:nvSpPr>
        <p:spPr>
          <a:xfrm>
            <a:off x="6550172" y="6430304"/>
            <a:ext cx="2133600" cy="365125"/>
          </a:xfrm>
        </p:spPr>
        <p:txBody>
          <a:bodyPr/>
          <a:lstStyle/>
          <a:p>
            <a:fld id="{1903718D-2BA0-4992-8901-609C58FBCD54}" type="slidenum">
              <a:rPr lang="zh-TW" altLang="en-US" smtClean="0"/>
              <a:t>90</a:t>
            </a:fld>
            <a:endParaRPr lang="zh-TW" altLang="en-US"/>
          </a:p>
        </p:txBody>
      </p:sp>
      <p:sp>
        <p:nvSpPr>
          <p:cNvPr id="4" name="矩形 3">
            <a:extLst>
              <a:ext uri="{FF2B5EF4-FFF2-40B4-BE49-F238E27FC236}">
                <a16:creationId xmlns:a16="http://schemas.microsoft.com/office/drawing/2014/main" id="{BD97E226-B4BE-4559-83F9-3DFF0AF2B6AA}"/>
              </a:ext>
            </a:extLst>
          </p:cNvPr>
          <p:cNvSpPr/>
          <p:nvPr/>
        </p:nvSpPr>
        <p:spPr>
          <a:xfrm>
            <a:off x="1703510" y="1142928"/>
            <a:ext cx="955711" cy="461665"/>
          </a:xfrm>
          <a:prstGeom prst="rect">
            <a:avLst/>
          </a:prstGeom>
        </p:spPr>
        <p:txBody>
          <a:bodyPr wrap="none">
            <a:spAutoFit/>
          </a:bodyPr>
          <a:lstStyle/>
          <a:p>
            <a:r>
              <a:rPr lang="zh-TW" altLang="en-US" sz="2400" dirty="0"/>
              <a:t>組態</a:t>
            </a:r>
            <a:r>
              <a:rPr lang="en-US" altLang="zh-TW" sz="2400" dirty="0"/>
              <a:t>1</a:t>
            </a:r>
            <a:endParaRPr lang="zh-TW" altLang="en-US" sz="2400" dirty="0"/>
          </a:p>
        </p:txBody>
      </p:sp>
      <p:pic>
        <p:nvPicPr>
          <p:cNvPr id="25" name="圖片 24">
            <a:extLst>
              <a:ext uri="{FF2B5EF4-FFF2-40B4-BE49-F238E27FC236}">
                <a16:creationId xmlns:a16="http://schemas.microsoft.com/office/drawing/2014/main" id="{03EE8BE1-DFC6-4B4D-BAD6-B5C55B4115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738872" y="1991416"/>
            <a:ext cx="5211000" cy="822224"/>
          </a:xfrm>
          <a:prstGeom prst="rect">
            <a:avLst/>
          </a:prstGeom>
        </p:spPr>
      </p:pic>
      <p:sp>
        <p:nvSpPr>
          <p:cNvPr id="26" name="文字方塊 25">
            <a:extLst>
              <a:ext uri="{FF2B5EF4-FFF2-40B4-BE49-F238E27FC236}">
                <a16:creationId xmlns:a16="http://schemas.microsoft.com/office/drawing/2014/main" id="{6FD54FFC-F236-48A6-B2C6-642A183B539E}"/>
              </a:ext>
            </a:extLst>
          </p:cNvPr>
          <p:cNvSpPr txBox="1"/>
          <p:nvPr/>
        </p:nvSpPr>
        <p:spPr>
          <a:xfrm>
            <a:off x="2851801" y="2970187"/>
            <a:ext cx="1335494" cy="369332"/>
          </a:xfrm>
          <a:prstGeom prst="rect">
            <a:avLst/>
          </a:prstGeom>
          <a:noFill/>
        </p:spPr>
        <p:txBody>
          <a:bodyPr wrap="none" rtlCol="0">
            <a:spAutoFit/>
          </a:bodyPr>
          <a:lstStyle/>
          <a:p>
            <a:r>
              <a:rPr lang="en-US" altLang="zh-TW" dirty="0"/>
              <a:t>GFA 2-20-30</a:t>
            </a:r>
            <a:endParaRPr lang="zh-TW" altLang="en-US" dirty="0"/>
          </a:p>
        </p:txBody>
      </p:sp>
      <p:sp>
        <p:nvSpPr>
          <p:cNvPr id="37" name="矩形 36">
            <a:extLst>
              <a:ext uri="{FF2B5EF4-FFF2-40B4-BE49-F238E27FC236}">
                <a16:creationId xmlns:a16="http://schemas.microsoft.com/office/drawing/2014/main" id="{206C350C-953F-4CA8-83EC-9E4C15E67344}"/>
              </a:ext>
            </a:extLst>
          </p:cNvPr>
          <p:cNvSpPr/>
          <p:nvPr/>
        </p:nvSpPr>
        <p:spPr>
          <a:xfrm>
            <a:off x="1703509" y="2419187"/>
            <a:ext cx="955711" cy="461665"/>
          </a:xfrm>
          <a:prstGeom prst="rect">
            <a:avLst/>
          </a:prstGeom>
        </p:spPr>
        <p:txBody>
          <a:bodyPr wrap="none">
            <a:spAutoFit/>
          </a:bodyPr>
          <a:lstStyle/>
          <a:p>
            <a:r>
              <a:rPr lang="zh-TW" altLang="en-US" sz="2400" dirty="0"/>
              <a:t>組態</a:t>
            </a:r>
            <a:r>
              <a:rPr lang="en-US" altLang="zh-TW" sz="2400" dirty="0"/>
              <a:t>2</a:t>
            </a:r>
            <a:endParaRPr lang="zh-TW" altLang="en-US" sz="2400" dirty="0"/>
          </a:p>
        </p:txBody>
      </p:sp>
      <p:graphicFrame>
        <p:nvGraphicFramePr>
          <p:cNvPr id="2" name="表格 1">
            <a:extLst>
              <a:ext uri="{FF2B5EF4-FFF2-40B4-BE49-F238E27FC236}">
                <a16:creationId xmlns:a16="http://schemas.microsoft.com/office/drawing/2014/main" id="{6B8E03BE-5812-4434-9BFD-DF35630567B5}"/>
              </a:ext>
            </a:extLst>
          </p:cNvPr>
          <p:cNvGraphicFramePr>
            <a:graphicFrameLocks noGrp="1"/>
          </p:cNvGraphicFramePr>
          <p:nvPr>
            <p:extLst/>
          </p:nvPr>
        </p:nvGraphicFramePr>
        <p:xfrm>
          <a:off x="680540" y="3435569"/>
          <a:ext cx="8208911" cy="1928711"/>
        </p:xfrm>
        <a:graphic>
          <a:graphicData uri="http://schemas.openxmlformats.org/drawingml/2006/table">
            <a:tbl>
              <a:tblPr>
                <a:tableStyleId>{5C22544A-7EE6-4342-B048-85BDC9FD1C3A}</a:tableStyleId>
              </a:tblPr>
              <a:tblGrid>
                <a:gridCol w="823178">
                  <a:extLst>
                    <a:ext uri="{9D8B030D-6E8A-4147-A177-3AD203B41FA5}">
                      <a16:colId xmlns:a16="http://schemas.microsoft.com/office/drawing/2014/main" val="717353220"/>
                    </a:ext>
                  </a:extLst>
                </a:gridCol>
                <a:gridCol w="838422">
                  <a:extLst>
                    <a:ext uri="{9D8B030D-6E8A-4147-A177-3AD203B41FA5}">
                      <a16:colId xmlns:a16="http://schemas.microsoft.com/office/drawing/2014/main" val="770395394"/>
                    </a:ext>
                  </a:extLst>
                </a:gridCol>
                <a:gridCol w="838422">
                  <a:extLst>
                    <a:ext uri="{9D8B030D-6E8A-4147-A177-3AD203B41FA5}">
                      <a16:colId xmlns:a16="http://schemas.microsoft.com/office/drawing/2014/main" val="604687017"/>
                    </a:ext>
                  </a:extLst>
                </a:gridCol>
                <a:gridCol w="834610">
                  <a:extLst>
                    <a:ext uri="{9D8B030D-6E8A-4147-A177-3AD203B41FA5}">
                      <a16:colId xmlns:a16="http://schemas.microsoft.com/office/drawing/2014/main" val="1714135098"/>
                    </a:ext>
                  </a:extLst>
                </a:gridCol>
                <a:gridCol w="914642">
                  <a:extLst>
                    <a:ext uri="{9D8B030D-6E8A-4147-A177-3AD203B41FA5}">
                      <a16:colId xmlns:a16="http://schemas.microsoft.com/office/drawing/2014/main" val="23497254"/>
                    </a:ext>
                  </a:extLst>
                </a:gridCol>
                <a:gridCol w="914642">
                  <a:extLst>
                    <a:ext uri="{9D8B030D-6E8A-4147-A177-3AD203B41FA5}">
                      <a16:colId xmlns:a16="http://schemas.microsoft.com/office/drawing/2014/main" val="3396935555"/>
                    </a:ext>
                  </a:extLst>
                </a:gridCol>
                <a:gridCol w="1017538">
                  <a:extLst>
                    <a:ext uri="{9D8B030D-6E8A-4147-A177-3AD203B41FA5}">
                      <a16:colId xmlns:a16="http://schemas.microsoft.com/office/drawing/2014/main" val="4030791205"/>
                    </a:ext>
                  </a:extLst>
                </a:gridCol>
                <a:gridCol w="1128059">
                  <a:extLst>
                    <a:ext uri="{9D8B030D-6E8A-4147-A177-3AD203B41FA5}">
                      <a16:colId xmlns:a16="http://schemas.microsoft.com/office/drawing/2014/main" val="2136785728"/>
                    </a:ext>
                  </a:extLst>
                </a:gridCol>
                <a:gridCol w="899398">
                  <a:extLst>
                    <a:ext uri="{9D8B030D-6E8A-4147-A177-3AD203B41FA5}">
                      <a16:colId xmlns:a16="http://schemas.microsoft.com/office/drawing/2014/main" val="4161459006"/>
                    </a:ext>
                  </a:extLst>
                </a:gridCol>
              </a:tblGrid>
              <a:tr h="610862">
                <a:tc rowSpan="3">
                  <a:txBody>
                    <a:bodyPr/>
                    <a:lstStyle/>
                    <a:p>
                      <a:pPr algn="ctr" fontAlgn="ctr"/>
                      <a:r>
                        <a:rPr lang="zh-TW" altLang="en-US" sz="1800" b="0" i="0" u="none" strike="noStrike" dirty="0">
                          <a:solidFill>
                            <a:srgbClr val="000000"/>
                          </a:solidFill>
                          <a:effectLst/>
                          <a:latin typeface="Times New Roman" panose="02020603050405020304" pitchFamily="18" charset="0"/>
                        </a:rPr>
                        <a:t>組別</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zh-TW" altLang="en-US" sz="1800" u="none" strike="noStrike" dirty="0">
                          <a:effectLst/>
                        </a:rPr>
                        <a:t>停留時間</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zh-TW" altLang="en-US" sz="1800" u="none" strike="noStrike" dirty="0">
                          <a:effectLst/>
                        </a:rPr>
                        <a:t>剪切率對時間的歷程</a:t>
                      </a:r>
                      <a:r>
                        <a:rPr lang="en-US" altLang="zh-TW" sz="1800" u="none" strike="noStrike" dirty="0">
                          <a:effectLst/>
                        </a:rPr>
                        <a:t>(</a:t>
                      </a:r>
                      <a:r>
                        <a:rPr lang="zh-TW" altLang="en-US" sz="1800" u="none" strike="noStrike" dirty="0">
                          <a:effectLst/>
                        </a:rPr>
                        <a:t>積分</a:t>
                      </a:r>
                      <a:r>
                        <a:rPr lang="en-US" altLang="zh-TW" sz="1800" u="none" strike="noStrike" dirty="0">
                          <a:effectLst/>
                        </a:rPr>
                        <a:t>)</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800" u="none" strike="noStrike" dirty="0">
                          <a:effectLst/>
                        </a:rPr>
                        <a:t>剪切應力對時間的歷程</a:t>
                      </a:r>
                      <a:r>
                        <a:rPr lang="en-US" altLang="zh-TW" sz="1800" u="none" strike="noStrike" dirty="0">
                          <a:effectLst/>
                        </a:rPr>
                        <a:t>(</a:t>
                      </a:r>
                      <a:r>
                        <a:rPr lang="zh-TW" altLang="en-US" sz="1800" u="none" strike="noStrike" dirty="0">
                          <a:effectLst/>
                        </a:rPr>
                        <a:t>積分</a:t>
                      </a:r>
                      <a:r>
                        <a:rPr lang="en-US" altLang="zh-TW" sz="1800" u="none" strike="noStrike" dirty="0">
                          <a:effectLst/>
                        </a:rPr>
                        <a:t>)</a:t>
                      </a:r>
                      <a:endParaRPr lang="zh-TW" alt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rowSpan="2">
                  <a:txBody>
                    <a:bodyPr/>
                    <a:lstStyle/>
                    <a:p>
                      <a:pPr algn="ctr" fontAlgn="ctr"/>
                      <a:r>
                        <a:rPr lang="zh-TW" altLang="en-US" sz="1800" u="none" strike="noStrike" dirty="0">
                          <a:effectLst/>
                        </a:rPr>
                        <a:t>壓力損失</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p>
                      <a:pPr algn="ctr" fontAlgn="ctr"/>
                      <a:r>
                        <a:rPr lang="en-US" altLang="zh-TW" sz="1800" u="none" strike="noStrike" dirty="0">
                          <a:effectLst/>
                        </a:rPr>
                        <a:t>(</a:t>
                      </a:r>
                      <a:r>
                        <a:rPr lang="zh-TW" altLang="en-US" sz="1800" u="none" strike="noStrike" dirty="0">
                          <a:effectLst/>
                        </a:rPr>
                        <a:t>入口</a:t>
                      </a:r>
                      <a:r>
                        <a:rPr lang="en-US" altLang="zh-TW" sz="1800" u="none" strike="noStrike" dirty="0">
                          <a:effectLst/>
                        </a:rPr>
                        <a:t>-</a:t>
                      </a:r>
                      <a:r>
                        <a:rPr lang="zh-TW" altLang="en-US" sz="1800" u="none" strike="noStrike" dirty="0">
                          <a:effectLst/>
                        </a:rPr>
                        <a:t>出口</a:t>
                      </a:r>
                      <a:r>
                        <a:rPr lang="en-US" altLang="zh-TW" sz="1800" u="none" strike="noStrike" dirty="0">
                          <a:effectLst/>
                        </a:rPr>
                        <a:t>)</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a:effectLst/>
                        </a:rPr>
                        <a:t>出口面積拉伸</a:t>
                      </a:r>
                      <a:endParaRPr lang="zh-TW" altLang="en-US" sz="18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9092311"/>
                  </a:ext>
                </a:extLst>
              </a:tr>
              <a:tr h="341091">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平均</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標準差</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a:effectLst/>
                        </a:rPr>
                        <a:t>平均</a:t>
                      </a:r>
                      <a:endParaRPr lang="zh-TW" altLang="en-US" sz="18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a:effectLst/>
                        </a:rPr>
                        <a:t>標準差</a:t>
                      </a:r>
                      <a:endParaRPr lang="zh-TW" altLang="en-US" sz="18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a:effectLst/>
                        </a:rPr>
                        <a:t>平均</a:t>
                      </a:r>
                      <a:endParaRPr lang="zh-TW" altLang="en-US" sz="18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a:effectLst/>
                        </a:rPr>
                        <a:t>標準差</a:t>
                      </a:r>
                      <a:endParaRPr lang="zh-TW" altLang="en-US" sz="18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zh-TW" altLang="en-US" sz="1200" b="0" i="0" u="none" strike="noStrike">
                        <a:solidFill>
                          <a:srgbClr val="000000"/>
                        </a:solidFill>
                        <a:effectLst/>
                        <a:latin typeface="細明體" panose="02020509000000000000" pitchFamily="49" charset="-120"/>
                        <a:ea typeface="細明體" panose="02020509000000000000" pitchFamily="49"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b="0" i="0" u="none" strike="noStrike">
                          <a:solidFill>
                            <a:srgbClr val="000000"/>
                          </a:solidFill>
                          <a:effectLst/>
                          <a:latin typeface="Times New Roman" panose="02020603050405020304" pitchFamily="18" charset="0"/>
                        </a:rPr>
                        <a:t>平均值</a:t>
                      </a:r>
                      <a:endParaRPr lang="en-US"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8842897"/>
                  </a:ext>
                </a:extLst>
              </a:tr>
              <a:tr h="325586">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sec</a:t>
                      </a:r>
                      <a:endParaRPr lang="en-US"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sec</a:t>
                      </a:r>
                      <a:endParaRPr 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b="0" i="0" u="none" strike="noStrike" dirty="0">
                          <a:solidFill>
                            <a:srgbClr val="000000"/>
                          </a:solidFill>
                          <a:effectLst/>
                          <a:latin typeface="Times New Roman" panose="02020603050405020304" pitchFamily="18" charset="0"/>
                        </a:rPr>
                        <a:t>sec/sec</a:t>
                      </a:r>
                      <a:endParaRPr lang="zh-TW" alt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b="0" i="0" u="none" strike="noStrike" dirty="0">
                          <a:solidFill>
                            <a:srgbClr val="000000"/>
                          </a:solidFill>
                          <a:effectLst/>
                          <a:latin typeface="Times New Roman" panose="02020603050405020304" pitchFamily="18" charset="0"/>
                        </a:rPr>
                        <a:t>sec/sec</a:t>
                      </a:r>
                      <a:endParaRPr lang="zh-TW" alt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MPa*sec</a:t>
                      </a:r>
                      <a:endParaRPr lang="en-US"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MPa*sec</a:t>
                      </a:r>
                      <a:endParaRPr lang="en-US"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bar</a:t>
                      </a:r>
                      <a:endParaRPr lang="en-US"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b="0" i="0" u="none" strike="noStrike">
                          <a:solidFill>
                            <a:srgbClr val="000000"/>
                          </a:solidFill>
                          <a:effectLst/>
                          <a:latin typeface="Times New Roman" panose="02020603050405020304" pitchFamily="18" charset="0"/>
                        </a:rPr>
                        <a:t>-</a:t>
                      </a:r>
                      <a:endParaRPr lang="zh-TW" altLang="en-US"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2395735"/>
                  </a:ext>
                </a:extLst>
              </a:tr>
              <a:tr h="325586">
                <a:tc>
                  <a:txBody>
                    <a:bodyPr/>
                    <a:lstStyle/>
                    <a:p>
                      <a:pPr algn="ctr" fontAlgn="ctr"/>
                      <a:r>
                        <a:rPr lang="en-US" altLang="zh-TW" sz="1800" u="none" strike="noStrike">
                          <a:effectLst/>
                        </a:rPr>
                        <a:t>1</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14.7</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a:effectLst/>
                        </a:rPr>
                        <a:t>14.7</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800" b="0" i="0" u="none" strike="noStrike">
                          <a:solidFill>
                            <a:srgbClr val="000000"/>
                          </a:solidFill>
                          <a:effectLst/>
                          <a:latin typeface="Calibri" panose="020F0502020204030204" pitchFamily="34" charset="0"/>
                        </a:rPr>
                        <a:t>424</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240</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41306</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14139</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-1.4</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a:effectLst/>
                        </a:rPr>
                        <a:t>12.1</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509411"/>
                  </a:ext>
                </a:extLst>
              </a:tr>
              <a:tr h="325586">
                <a:tc>
                  <a:txBody>
                    <a:bodyPr/>
                    <a:lstStyle/>
                    <a:p>
                      <a:pPr algn="ctr" fontAlgn="ctr"/>
                      <a:r>
                        <a:rPr lang="en-US" altLang="zh-TW" sz="1800" u="none" strike="noStrike" dirty="0">
                          <a:effectLst/>
                        </a:rPr>
                        <a:t>2</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a:effectLst/>
                        </a:rPr>
                        <a:t>17.5</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a:effectLst/>
                        </a:rPr>
                        <a:t>5.8</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800" b="0" i="0" u="none" strike="noStrike" dirty="0">
                          <a:solidFill>
                            <a:srgbClr val="000000"/>
                          </a:solidFill>
                          <a:effectLst/>
                          <a:latin typeface="Calibri" panose="020F0502020204030204" pitchFamily="34" charset="0"/>
                        </a:rPr>
                        <a:t>513</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a:effectLst/>
                        </a:rPr>
                        <a:t>198</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a:effectLst/>
                        </a:rPr>
                        <a:t>45744</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14924</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11.6</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16.2</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5899826"/>
                  </a:ext>
                </a:extLst>
              </a:tr>
            </a:tbl>
          </a:graphicData>
        </a:graphic>
      </p:graphicFrame>
      <p:sp>
        <p:nvSpPr>
          <p:cNvPr id="5" name="文字方塊 4">
            <a:extLst>
              <a:ext uri="{FF2B5EF4-FFF2-40B4-BE49-F238E27FC236}">
                <a16:creationId xmlns:a16="http://schemas.microsoft.com/office/drawing/2014/main" id="{75CABDF1-9260-44A1-9EC9-4BC99F836456}"/>
              </a:ext>
            </a:extLst>
          </p:cNvPr>
          <p:cNvSpPr txBox="1"/>
          <p:nvPr/>
        </p:nvSpPr>
        <p:spPr>
          <a:xfrm>
            <a:off x="251520" y="476672"/>
            <a:ext cx="1512167" cy="646331"/>
          </a:xfrm>
          <a:prstGeom prst="rect">
            <a:avLst/>
          </a:prstGeom>
          <a:noFill/>
        </p:spPr>
        <p:txBody>
          <a:bodyPr wrap="square" rtlCol="0">
            <a:spAutoFit/>
          </a:bodyPr>
          <a:lstStyle/>
          <a:p>
            <a:r>
              <a:rPr lang="zh-TW" altLang="en-US" dirty="0"/>
              <a:t>產能</a:t>
            </a:r>
            <a:r>
              <a:rPr lang="en-US" altLang="zh-TW" dirty="0"/>
              <a:t>15kg/</a:t>
            </a:r>
            <a:r>
              <a:rPr lang="en-US" altLang="zh-TW" dirty="0" err="1"/>
              <a:t>hr</a:t>
            </a:r>
            <a:endParaRPr lang="en-US" altLang="zh-TW" dirty="0"/>
          </a:p>
          <a:p>
            <a:r>
              <a:rPr lang="zh-TW" altLang="en-US" dirty="0"/>
              <a:t>轉速</a:t>
            </a:r>
            <a:r>
              <a:rPr lang="en-US" altLang="zh-TW" dirty="0"/>
              <a:t>60rpm</a:t>
            </a:r>
            <a:endParaRPr lang="zh-TW" altLang="en-US" dirty="0"/>
          </a:p>
        </p:txBody>
      </p:sp>
      <p:sp>
        <p:nvSpPr>
          <p:cNvPr id="7" name="文字方塊 6">
            <a:extLst>
              <a:ext uri="{FF2B5EF4-FFF2-40B4-BE49-F238E27FC236}">
                <a16:creationId xmlns:a16="http://schemas.microsoft.com/office/drawing/2014/main" id="{E14C6E66-7415-4D55-A301-F8DB8CFD12AB}"/>
              </a:ext>
            </a:extLst>
          </p:cNvPr>
          <p:cNvSpPr txBox="1"/>
          <p:nvPr/>
        </p:nvSpPr>
        <p:spPr>
          <a:xfrm>
            <a:off x="683568" y="5543406"/>
            <a:ext cx="7859216" cy="1200329"/>
          </a:xfrm>
          <a:prstGeom prst="rect">
            <a:avLst/>
          </a:prstGeom>
          <a:noFill/>
        </p:spPr>
        <p:txBody>
          <a:bodyPr wrap="square" rtlCol="0">
            <a:spAutoFit/>
          </a:bodyPr>
          <a:lstStyle/>
          <a:p>
            <a:r>
              <a:rPr lang="zh-TW" altLang="en-US" dirty="0"/>
              <a:t>使用螺距較短的螺旋元件構成螺桿組態</a:t>
            </a:r>
            <a:r>
              <a:rPr lang="zh-TW" altLang="en-US" dirty="0">
                <a:latin typeface="PMingLiU" panose="02020500000000000000" pitchFamily="18" charset="-120"/>
                <a:ea typeface="PMingLiU" panose="02020500000000000000" pitchFamily="18" charset="-120"/>
              </a:rPr>
              <a:t>，</a:t>
            </a:r>
            <a:r>
              <a:rPr lang="zh-TW" altLang="en-US" dirty="0"/>
              <a:t>其特性如下</a:t>
            </a:r>
            <a:r>
              <a:rPr lang="en-US" altLang="zh-TW" dirty="0"/>
              <a:t>:</a:t>
            </a:r>
          </a:p>
          <a:p>
            <a:pPr marL="285750" indent="-285750">
              <a:buFont typeface="Wingdings" panose="05000000000000000000" pitchFamily="2" charset="2"/>
              <a:buChar char="n"/>
            </a:pPr>
            <a:r>
              <a:rPr lang="zh-TW" altLang="en-US" dirty="0"/>
              <a:t>融膠路徑變長</a:t>
            </a:r>
            <a:r>
              <a:rPr lang="zh-TW" altLang="en-US" dirty="0">
                <a:latin typeface="PMingLiU" panose="02020500000000000000" pitchFamily="18" charset="-120"/>
                <a:ea typeface="PMingLiU" panose="02020500000000000000" pitchFamily="18" charset="-120"/>
              </a:rPr>
              <a:t>，</a:t>
            </a:r>
            <a:r>
              <a:rPr lang="zh-TW" altLang="en-US" dirty="0"/>
              <a:t>故滯留時間增長</a:t>
            </a:r>
            <a:endParaRPr lang="en-US" altLang="zh-TW" dirty="0"/>
          </a:p>
          <a:p>
            <a:pPr marL="285750" indent="-285750">
              <a:buFont typeface="Wingdings" panose="05000000000000000000" pitchFamily="2" charset="2"/>
              <a:buChar char="n"/>
            </a:pPr>
            <a:r>
              <a:rPr lang="zh-TW" altLang="en-US" dirty="0"/>
              <a:t>融膠通過的空間減少</a:t>
            </a:r>
            <a:r>
              <a:rPr lang="zh-TW" altLang="en-US" dirty="0">
                <a:latin typeface="PMingLiU" panose="02020500000000000000" pitchFamily="18" charset="-120"/>
                <a:ea typeface="PMingLiU" panose="02020500000000000000" pitchFamily="18" charset="-120"/>
              </a:rPr>
              <a:t>，</a:t>
            </a:r>
            <a:r>
              <a:rPr lang="zh-TW" altLang="en-US" dirty="0"/>
              <a:t>阻力增加</a:t>
            </a:r>
            <a:r>
              <a:rPr lang="zh-TW" altLang="en-US" dirty="0">
                <a:latin typeface="PMingLiU" panose="02020500000000000000" pitchFamily="18" charset="-120"/>
                <a:ea typeface="PMingLiU" panose="02020500000000000000" pitchFamily="18" charset="-120"/>
              </a:rPr>
              <a:t>，</a:t>
            </a:r>
            <a:r>
              <a:rPr lang="zh-TW" altLang="en-US" dirty="0"/>
              <a:t>故壓力損失變大</a:t>
            </a:r>
            <a:r>
              <a:rPr lang="zh-TW" altLang="en-US" dirty="0">
                <a:latin typeface="PMingLiU" panose="02020500000000000000" pitchFamily="18" charset="-120"/>
                <a:ea typeface="PMingLiU" panose="02020500000000000000" pitchFamily="18" charset="-120"/>
              </a:rPr>
              <a:t>，</a:t>
            </a:r>
            <a:r>
              <a:rPr lang="zh-TW" altLang="en-US" dirty="0"/>
              <a:t>造成降壓較大</a:t>
            </a:r>
            <a:endParaRPr lang="en-US" altLang="zh-TW" dirty="0"/>
          </a:p>
          <a:p>
            <a:pPr marL="285750" indent="-285750">
              <a:buFont typeface="Wingdings" panose="05000000000000000000" pitchFamily="2" charset="2"/>
              <a:buChar char="n"/>
            </a:pPr>
            <a:r>
              <a:rPr lang="zh-TW" altLang="en-US" dirty="0">
                <a:solidFill>
                  <a:srgbClr val="000000"/>
                </a:solidFill>
                <a:latin typeface="細明體" panose="02020509000000000000" pitchFamily="49" charset="-120"/>
                <a:ea typeface="細明體" panose="02020509000000000000" pitchFamily="49" charset="-120"/>
              </a:rPr>
              <a:t>剪切效果及混合效果略微增加</a:t>
            </a:r>
            <a:endParaRPr lang="en-US" altLang="zh-TW" dirty="0"/>
          </a:p>
        </p:txBody>
      </p:sp>
      <p:sp>
        <p:nvSpPr>
          <p:cNvPr id="8" name="文字方塊 7">
            <a:extLst>
              <a:ext uri="{FF2B5EF4-FFF2-40B4-BE49-F238E27FC236}">
                <a16:creationId xmlns:a16="http://schemas.microsoft.com/office/drawing/2014/main" id="{BFFD98D6-F02B-4169-933E-66FDAC72D711}"/>
              </a:ext>
            </a:extLst>
          </p:cNvPr>
          <p:cNvSpPr txBox="1"/>
          <p:nvPr/>
        </p:nvSpPr>
        <p:spPr>
          <a:xfrm>
            <a:off x="2230243" y="108108"/>
            <a:ext cx="5896656" cy="461665"/>
          </a:xfrm>
          <a:prstGeom prst="rect">
            <a:avLst/>
          </a:prstGeom>
          <a:noFill/>
        </p:spPr>
        <p:txBody>
          <a:bodyPr wrap="square" rtlCol="0">
            <a:spAutoFit/>
          </a:bodyPr>
          <a:lstStyle/>
          <a:p>
            <a:r>
              <a:rPr lang="zh-TW" altLang="en-US" sz="2400" dirty="0"/>
              <a:t>不同螺距的輸送元件之流場特性比較</a:t>
            </a:r>
          </a:p>
        </p:txBody>
      </p:sp>
    </p:spTree>
    <p:extLst>
      <p:ext uri="{BB962C8B-B14F-4D97-AF65-F5344CB8AC3E}">
        <p14:creationId xmlns:p14="http://schemas.microsoft.com/office/powerpoint/2010/main" val="27135922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BEBA8EAE-BF5A-486C-A8C5-ECC9F3942E4B}">
                <a14:imgProps xmlns:a14="http://schemas.microsoft.com/office/drawing/2010/main">
                  <a14:imgLayer r:embed="rId3">
                    <a14:imgEffect>
                      <a14:backgroundRemoval t="1434" b="100000" l="0" r="100000"/>
                    </a14:imgEffect>
                  </a14:imgLayer>
                </a14:imgProps>
              </a:ext>
            </a:extLst>
          </a:blip>
          <a:stretch>
            <a:fillRect/>
          </a:stretch>
        </p:blipFill>
        <p:spPr>
          <a:xfrm>
            <a:off x="2483768" y="1052737"/>
            <a:ext cx="5214618" cy="864096"/>
          </a:xfrm>
          <a:prstGeom prst="rect">
            <a:avLst/>
          </a:prstGeom>
        </p:spPr>
      </p:pic>
      <p:sp>
        <p:nvSpPr>
          <p:cNvPr id="10" name="文字方塊 9"/>
          <p:cNvSpPr txBox="1"/>
          <p:nvPr/>
        </p:nvSpPr>
        <p:spPr>
          <a:xfrm>
            <a:off x="2702803" y="755499"/>
            <a:ext cx="1335494" cy="369332"/>
          </a:xfrm>
          <a:prstGeom prst="rect">
            <a:avLst/>
          </a:prstGeom>
          <a:noFill/>
        </p:spPr>
        <p:txBody>
          <a:bodyPr wrap="none" rtlCol="0">
            <a:spAutoFit/>
          </a:bodyPr>
          <a:lstStyle/>
          <a:p>
            <a:r>
              <a:rPr lang="en-US" altLang="zh-TW" dirty="0"/>
              <a:t>GFA 2-30-30</a:t>
            </a:r>
            <a:endParaRPr lang="zh-TW" altLang="en-US" dirty="0"/>
          </a:p>
        </p:txBody>
      </p:sp>
      <p:cxnSp>
        <p:nvCxnSpPr>
          <p:cNvPr id="15" name="直線接點 14"/>
          <p:cNvCxnSpPr>
            <a:cxnSpLocks/>
          </p:cNvCxnSpPr>
          <p:nvPr/>
        </p:nvCxnSpPr>
        <p:spPr>
          <a:xfrm flipV="1">
            <a:off x="7596336" y="980729"/>
            <a:ext cx="0" cy="1137774"/>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線接點 17"/>
          <p:cNvCxnSpPr>
            <a:cxnSpLocks/>
          </p:cNvCxnSpPr>
          <p:nvPr/>
        </p:nvCxnSpPr>
        <p:spPr>
          <a:xfrm flipV="1">
            <a:off x="3831404" y="983382"/>
            <a:ext cx="0" cy="11351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a:cxnSpLocks/>
          </p:cNvCxnSpPr>
          <p:nvPr/>
        </p:nvCxnSpPr>
        <p:spPr>
          <a:xfrm flipV="1">
            <a:off x="5083195" y="986722"/>
            <a:ext cx="0" cy="11359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a:cxnSpLocks/>
          </p:cNvCxnSpPr>
          <p:nvPr/>
        </p:nvCxnSpPr>
        <p:spPr>
          <a:xfrm flipH="1" flipV="1">
            <a:off x="6340496" y="983382"/>
            <a:ext cx="15212" cy="11393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a:cxnSpLocks/>
          </p:cNvCxnSpPr>
          <p:nvPr/>
        </p:nvCxnSpPr>
        <p:spPr>
          <a:xfrm flipV="1">
            <a:off x="2555776" y="923955"/>
            <a:ext cx="0" cy="1136893"/>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7833915" y="1253262"/>
            <a:ext cx="646332" cy="646331"/>
          </a:xfrm>
          <a:prstGeom prst="rect">
            <a:avLst/>
          </a:prstGeom>
        </p:spPr>
        <p:txBody>
          <a:bodyPr wrap="square">
            <a:spAutoFit/>
          </a:bodyPr>
          <a:lstStyle/>
          <a:p>
            <a:pPr algn="ctr"/>
            <a:r>
              <a:rPr lang="zh-TW" altLang="en-US" dirty="0"/>
              <a:t>熔膠</a:t>
            </a:r>
            <a:endParaRPr lang="en-US" altLang="zh-TW" dirty="0"/>
          </a:p>
          <a:p>
            <a:pPr algn="ctr"/>
            <a:r>
              <a:rPr lang="zh-TW" altLang="en-US" dirty="0"/>
              <a:t>出口</a:t>
            </a:r>
            <a:endParaRPr lang="en-US" altLang="zh-TW" dirty="0"/>
          </a:p>
        </p:txBody>
      </p:sp>
      <p:sp>
        <p:nvSpPr>
          <p:cNvPr id="24" name="矩形 23"/>
          <p:cNvSpPr/>
          <p:nvPr/>
        </p:nvSpPr>
        <p:spPr>
          <a:xfrm>
            <a:off x="1654298" y="1214645"/>
            <a:ext cx="646332" cy="646331"/>
          </a:xfrm>
          <a:prstGeom prst="rect">
            <a:avLst/>
          </a:prstGeom>
          <a:solidFill>
            <a:srgbClr val="FFFF00"/>
          </a:solidFill>
        </p:spPr>
        <p:txBody>
          <a:bodyPr wrap="none">
            <a:spAutoFit/>
          </a:bodyPr>
          <a:lstStyle/>
          <a:p>
            <a:pPr algn="ctr"/>
            <a:r>
              <a:rPr lang="zh-TW" altLang="en-US" dirty="0"/>
              <a:t>熔膠</a:t>
            </a:r>
            <a:endParaRPr lang="en-US" altLang="zh-TW" dirty="0"/>
          </a:p>
          <a:p>
            <a:pPr algn="ctr"/>
            <a:r>
              <a:rPr lang="zh-TW" altLang="en-US" dirty="0"/>
              <a:t>入口</a:t>
            </a:r>
          </a:p>
        </p:txBody>
      </p:sp>
      <p:sp>
        <p:nvSpPr>
          <p:cNvPr id="3" name="投影片編號版面配置區 2"/>
          <p:cNvSpPr>
            <a:spLocks noGrp="1"/>
          </p:cNvSpPr>
          <p:nvPr>
            <p:ph type="sldNum" sz="quarter" idx="12"/>
          </p:nvPr>
        </p:nvSpPr>
        <p:spPr/>
        <p:txBody>
          <a:bodyPr/>
          <a:lstStyle/>
          <a:p>
            <a:fld id="{1903718D-2BA0-4992-8901-609C58FBCD54}" type="slidenum">
              <a:rPr lang="zh-TW" altLang="en-US" smtClean="0"/>
              <a:t>91</a:t>
            </a:fld>
            <a:endParaRPr lang="zh-TW" altLang="en-US"/>
          </a:p>
        </p:txBody>
      </p:sp>
      <p:sp>
        <p:nvSpPr>
          <p:cNvPr id="4" name="矩形 3">
            <a:extLst>
              <a:ext uri="{FF2B5EF4-FFF2-40B4-BE49-F238E27FC236}">
                <a16:creationId xmlns:a16="http://schemas.microsoft.com/office/drawing/2014/main" id="{BD97E226-B4BE-4559-83F9-3DFF0AF2B6AA}"/>
              </a:ext>
            </a:extLst>
          </p:cNvPr>
          <p:cNvSpPr/>
          <p:nvPr/>
        </p:nvSpPr>
        <p:spPr>
          <a:xfrm>
            <a:off x="584720" y="1249467"/>
            <a:ext cx="955711" cy="461665"/>
          </a:xfrm>
          <a:prstGeom prst="rect">
            <a:avLst/>
          </a:prstGeom>
        </p:spPr>
        <p:txBody>
          <a:bodyPr wrap="none">
            <a:spAutoFit/>
          </a:bodyPr>
          <a:lstStyle/>
          <a:p>
            <a:r>
              <a:rPr lang="zh-TW" altLang="en-US" sz="2400" dirty="0"/>
              <a:t>組態</a:t>
            </a:r>
            <a:r>
              <a:rPr lang="en-US" altLang="zh-TW" sz="2400" dirty="0"/>
              <a:t>1</a:t>
            </a:r>
            <a:endParaRPr lang="zh-TW" altLang="en-US" sz="2400" dirty="0"/>
          </a:p>
        </p:txBody>
      </p:sp>
      <p:graphicFrame>
        <p:nvGraphicFramePr>
          <p:cNvPr id="53" name="表格 52">
            <a:extLst>
              <a:ext uri="{FF2B5EF4-FFF2-40B4-BE49-F238E27FC236}">
                <a16:creationId xmlns:a16="http://schemas.microsoft.com/office/drawing/2014/main" id="{C71BE218-6EE2-4B81-BB58-3B052E787D12}"/>
              </a:ext>
            </a:extLst>
          </p:cNvPr>
          <p:cNvGraphicFramePr>
            <a:graphicFrameLocks noGrp="1"/>
          </p:cNvGraphicFramePr>
          <p:nvPr>
            <p:extLst/>
          </p:nvPr>
        </p:nvGraphicFramePr>
        <p:xfrm>
          <a:off x="611708" y="2201080"/>
          <a:ext cx="8136903" cy="2067669"/>
        </p:xfrm>
        <a:graphic>
          <a:graphicData uri="http://schemas.openxmlformats.org/drawingml/2006/table">
            <a:tbl>
              <a:tblPr>
                <a:tableStyleId>{5C22544A-7EE6-4342-B048-85BDC9FD1C3A}</a:tableStyleId>
              </a:tblPr>
              <a:tblGrid>
                <a:gridCol w="741591">
                  <a:extLst>
                    <a:ext uri="{9D8B030D-6E8A-4147-A177-3AD203B41FA5}">
                      <a16:colId xmlns:a16="http://schemas.microsoft.com/office/drawing/2014/main" val="2231966318"/>
                    </a:ext>
                  </a:extLst>
                </a:gridCol>
                <a:gridCol w="741591">
                  <a:extLst>
                    <a:ext uri="{9D8B030D-6E8A-4147-A177-3AD203B41FA5}">
                      <a16:colId xmlns:a16="http://schemas.microsoft.com/office/drawing/2014/main" val="718459561"/>
                    </a:ext>
                  </a:extLst>
                </a:gridCol>
                <a:gridCol w="755325">
                  <a:extLst>
                    <a:ext uri="{9D8B030D-6E8A-4147-A177-3AD203B41FA5}">
                      <a16:colId xmlns:a16="http://schemas.microsoft.com/office/drawing/2014/main" val="306511280"/>
                    </a:ext>
                  </a:extLst>
                </a:gridCol>
                <a:gridCol w="755325">
                  <a:extLst>
                    <a:ext uri="{9D8B030D-6E8A-4147-A177-3AD203B41FA5}">
                      <a16:colId xmlns:a16="http://schemas.microsoft.com/office/drawing/2014/main" val="2041166327"/>
                    </a:ext>
                  </a:extLst>
                </a:gridCol>
                <a:gridCol w="751892">
                  <a:extLst>
                    <a:ext uri="{9D8B030D-6E8A-4147-A177-3AD203B41FA5}">
                      <a16:colId xmlns:a16="http://schemas.microsoft.com/office/drawing/2014/main" val="216843549"/>
                    </a:ext>
                  </a:extLst>
                </a:gridCol>
                <a:gridCol w="823989">
                  <a:extLst>
                    <a:ext uri="{9D8B030D-6E8A-4147-A177-3AD203B41FA5}">
                      <a16:colId xmlns:a16="http://schemas.microsoft.com/office/drawing/2014/main" val="3348778499"/>
                    </a:ext>
                  </a:extLst>
                </a:gridCol>
                <a:gridCol w="823989">
                  <a:extLst>
                    <a:ext uri="{9D8B030D-6E8A-4147-A177-3AD203B41FA5}">
                      <a16:colId xmlns:a16="http://schemas.microsoft.com/office/drawing/2014/main" val="2522161391"/>
                    </a:ext>
                  </a:extLst>
                </a:gridCol>
                <a:gridCol w="916688">
                  <a:extLst>
                    <a:ext uri="{9D8B030D-6E8A-4147-A177-3AD203B41FA5}">
                      <a16:colId xmlns:a16="http://schemas.microsoft.com/office/drawing/2014/main" val="3046355045"/>
                    </a:ext>
                  </a:extLst>
                </a:gridCol>
                <a:gridCol w="1016255">
                  <a:extLst>
                    <a:ext uri="{9D8B030D-6E8A-4147-A177-3AD203B41FA5}">
                      <a16:colId xmlns:a16="http://schemas.microsoft.com/office/drawing/2014/main" val="1981572462"/>
                    </a:ext>
                  </a:extLst>
                </a:gridCol>
                <a:gridCol w="810258">
                  <a:extLst>
                    <a:ext uri="{9D8B030D-6E8A-4147-A177-3AD203B41FA5}">
                      <a16:colId xmlns:a16="http://schemas.microsoft.com/office/drawing/2014/main" val="1543404359"/>
                    </a:ext>
                  </a:extLst>
                </a:gridCol>
              </a:tblGrid>
              <a:tr h="544291">
                <a:tc rowSpan="3">
                  <a:txBody>
                    <a:bodyPr/>
                    <a:lstStyle/>
                    <a:p>
                      <a:pPr algn="ctr" fontAlgn="ctr"/>
                      <a:r>
                        <a:rPr lang="zh-TW" altLang="en-US" sz="1600" b="0" i="0" u="none" strike="noStrike" dirty="0">
                          <a:solidFill>
                            <a:srgbClr val="000000"/>
                          </a:solidFill>
                          <a:effectLst/>
                          <a:latin typeface="Times New Roman" panose="02020603050405020304" pitchFamily="18" charset="0"/>
                        </a:rPr>
                        <a:t>組別</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zh-TW" altLang="en-US" sz="1600" b="0" i="0" u="none" strike="noStrike" dirty="0">
                          <a:solidFill>
                            <a:srgbClr val="000000"/>
                          </a:solidFill>
                          <a:effectLst/>
                          <a:latin typeface="Times New Roman" panose="02020603050405020304" pitchFamily="18" charset="0"/>
                        </a:rPr>
                        <a:t>產能</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zh-TW" altLang="en-US" sz="1600" u="none" strike="noStrike" dirty="0">
                          <a:effectLst/>
                        </a:rPr>
                        <a:t>停留時間</a:t>
                      </a:r>
                      <a:endParaRPr lang="zh-TW" altLang="en-US" sz="16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zh-TW" altLang="en-US" sz="1600" u="none" strike="noStrike" dirty="0">
                          <a:effectLst/>
                        </a:rPr>
                        <a:t>剪切率對時間歷程的分佈</a:t>
                      </a:r>
                      <a:endParaRPr lang="zh-TW" altLang="en-US" sz="16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gn="ctr" fontAlgn="ctr"/>
                      <a:r>
                        <a:rPr lang="zh-TW" altLang="en-US" sz="1600" u="none" strike="noStrike">
                          <a:effectLst/>
                        </a:rPr>
                        <a:t>剪切應力對時間歷程的分佈</a:t>
                      </a:r>
                      <a:endParaRPr lang="zh-TW" alt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rowSpan="2">
                  <a:txBody>
                    <a:bodyPr/>
                    <a:lstStyle/>
                    <a:p>
                      <a:pPr algn="ctr" fontAlgn="ctr"/>
                      <a:r>
                        <a:rPr lang="zh-TW" altLang="en-US" sz="1600" u="none" strike="noStrike">
                          <a:effectLst/>
                        </a:rPr>
                        <a:t>壓力損失</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p>
                      <a:pPr algn="ctr" fontAlgn="ctr"/>
                      <a:r>
                        <a:rPr lang="en-US" altLang="zh-TW" sz="1600" u="none" strike="noStrike">
                          <a:effectLst/>
                        </a:rPr>
                        <a:t>(</a:t>
                      </a:r>
                      <a:r>
                        <a:rPr lang="zh-TW" altLang="en-US" sz="1600" u="none" strike="noStrike">
                          <a:effectLst/>
                        </a:rPr>
                        <a:t>入口</a:t>
                      </a:r>
                      <a:r>
                        <a:rPr lang="en-US" altLang="zh-TW" sz="1600" u="none" strike="noStrike">
                          <a:effectLst/>
                        </a:rPr>
                        <a:t>-</a:t>
                      </a:r>
                      <a:r>
                        <a:rPr lang="zh-TW" altLang="en-US" sz="1600" u="none" strike="noStrike">
                          <a:effectLst/>
                        </a:rPr>
                        <a:t>出口</a:t>
                      </a:r>
                      <a:r>
                        <a:rPr lang="en-US" altLang="zh-TW" sz="1600" u="none" strike="noStrike">
                          <a:effectLst/>
                        </a:rPr>
                        <a:t>)</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出口面積拉伸</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8335547"/>
                  </a:ext>
                </a:extLst>
              </a:tr>
              <a:tr h="303919">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平均</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標準差</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平均</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dirty="0">
                          <a:effectLst/>
                        </a:rPr>
                        <a:t>標準差</a:t>
                      </a:r>
                      <a:endParaRPr lang="zh-TW" altLang="en-US" sz="16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dirty="0">
                          <a:effectLst/>
                        </a:rPr>
                        <a:t>平均</a:t>
                      </a:r>
                      <a:endParaRPr lang="zh-TW" altLang="en-US" sz="16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標準差</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zh-TW" altLang="en-US" sz="1200" b="0" i="0" u="none" strike="noStrike">
                        <a:solidFill>
                          <a:srgbClr val="000000"/>
                        </a:solidFill>
                        <a:effectLst/>
                        <a:latin typeface="細明體" panose="02020509000000000000" pitchFamily="49" charset="-120"/>
                        <a:ea typeface="細明體" panose="02020509000000000000" pitchFamily="49"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b="0" i="0" u="none" strike="noStrike">
                          <a:solidFill>
                            <a:srgbClr val="000000"/>
                          </a:solidFill>
                          <a:effectLst/>
                          <a:latin typeface="Times New Roman" panose="02020603050405020304" pitchFamily="18" charset="0"/>
                        </a:rPr>
                        <a:t>平均值</a:t>
                      </a:r>
                      <a:endParaRPr 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8965864"/>
                  </a:ext>
                </a:extLst>
              </a:tr>
              <a:tr h="307702">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kg/h</a:t>
                      </a:r>
                      <a:endParaRPr lang="zh-TW" alt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sec</a:t>
                      </a:r>
                      <a:endParaRPr 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sec</a:t>
                      </a:r>
                      <a:endParaRPr 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a:t>
                      </a:r>
                      <a:endParaRPr lang="zh-TW" alt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a:t>
                      </a:r>
                      <a:endParaRPr lang="zh-TW" alt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MPa*sec</a:t>
                      </a:r>
                      <a:endParaRPr lang="en-US"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MPa*sec</a:t>
                      </a:r>
                      <a:endParaRPr lang="en-US"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bar</a:t>
                      </a:r>
                      <a:endParaRPr lang="en-US"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a:t>
                      </a:r>
                      <a:endParaRPr lang="zh-TW" alt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857497"/>
                  </a:ext>
                </a:extLst>
              </a:tr>
              <a:tr h="303919">
                <a:tc>
                  <a:txBody>
                    <a:bodyPr/>
                    <a:lstStyle/>
                    <a:p>
                      <a:pPr algn="ctr" fontAlgn="ctr"/>
                      <a:r>
                        <a:rPr lang="en-US" altLang="zh-TW" sz="1600" u="none" strike="noStrike">
                          <a:effectLst/>
                        </a:rPr>
                        <a:t>1</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15</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14.7</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14.7</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423.5</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240</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41306</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14139</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-1.4</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12.1</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5256110"/>
                  </a:ext>
                </a:extLst>
              </a:tr>
              <a:tr h="303919">
                <a:tc>
                  <a:txBody>
                    <a:bodyPr/>
                    <a:lstStyle/>
                    <a:p>
                      <a:pPr algn="ctr" fontAlgn="ctr"/>
                      <a:r>
                        <a:rPr lang="en-US" altLang="zh-TW" sz="1600" u="none" strike="noStrike" dirty="0">
                          <a:effectLst/>
                        </a:rPr>
                        <a:t>9</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dirty="0">
                          <a:solidFill>
                            <a:srgbClr val="000000"/>
                          </a:solidFill>
                          <a:effectLst/>
                          <a:latin typeface="Times New Roman" panose="02020603050405020304" pitchFamily="18" charset="0"/>
                        </a:rPr>
                        <a:t>20</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12.1</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5.4</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343.8</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215</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32264</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13216</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5.8</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11.6</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6331806"/>
                  </a:ext>
                </a:extLst>
              </a:tr>
              <a:tr h="303919">
                <a:tc>
                  <a:txBody>
                    <a:bodyPr/>
                    <a:lstStyle/>
                    <a:p>
                      <a:pPr algn="ctr" fontAlgn="ctr"/>
                      <a:r>
                        <a:rPr lang="en-US" altLang="zh-TW" sz="1600" u="none" strike="noStrike">
                          <a:effectLst/>
                        </a:rPr>
                        <a:t>10</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dirty="0">
                          <a:solidFill>
                            <a:srgbClr val="000000"/>
                          </a:solidFill>
                          <a:effectLst/>
                          <a:latin typeface="Times New Roman" panose="02020603050405020304" pitchFamily="18" charset="0"/>
                        </a:rPr>
                        <a:t>25</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9.9</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4.2</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322.3</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249</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28361</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14656</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11.5</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11.1</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667403"/>
                  </a:ext>
                </a:extLst>
              </a:tr>
            </a:tbl>
          </a:graphicData>
        </a:graphic>
      </p:graphicFrame>
      <p:sp>
        <p:nvSpPr>
          <p:cNvPr id="54" name="文字方塊 53">
            <a:extLst>
              <a:ext uri="{FF2B5EF4-FFF2-40B4-BE49-F238E27FC236}">
                <a16:creationId xmlns:a16="http://schemas.microsoft.com/office/drawing/2014/main" id="{8A7C8428-0073-4BD0-A19F-FA2EB926EE34}"/>
              </a:ext>
            </a:extLst>
          </p:cNvPr>
          <p:cNvSpPr txBox="1"/>
          <p:nvPr/>
        </p:nvSpPr>
        <p:spPr>
          <a:xfrm>
            <a:off x="361040" y="757530"/>
            <a:ext cx="1512167" cy="369332"/>
          </a:xfrm>
          <a:prstGeom prst="rect">
            <a:avLst/>
          </a:prstGeom>
          <a:noFill/>
        </p:spPr>
        <p:txBody>
          <a:bodyPr wrap="square" rtlCol="0">
            <a:spAutoFit/>
          </a:bodyPr>
          <a:lstStyle/>
          <a:p>
            <a:r>
              <a:rPr lang="zh-TW" altLang="en-US" dirty="0"/>
              <a:t>轉速</a:t>
            </a:r>
            <a:r>
              <a:rPr lang="en-US" altLang="zh-TW" dirty="0"/>
              <a:t>60rpm</a:t>
            </a:r>
            <a:endParaRPr lang="zh-TW" altLang="en-US" dirty="0"/>
          </a:p>
        </p:txBody>
      </p:sp>
      <p:sp>
        <p:nvSpPr>
          <p:cNvPr id="55" name="文字方塊 54">
            <a:extLst>
              <a:ext uri="{FF2B5EF4-FFF2-40B4-BE49-F238E27FC236}">
                <a16:creationId xmlns:a16="http://schemas.microsoft.com/office/drawing/2014/main" id="{080D251D-9D13-41F9-8F73-245254F5CFA0}"/>
              </a:ext>
            </a:extLst>
          </p:cNvPr>
          <p:cNvSpPr txBox="1"/>
          <p:nvPr/>
        </p:nvSpPr>
        <p:spPr>
          <a:xfrm>
            <a:off x="467544" y="4540395"/>
            <a:ext cx="7859216" cy="1631216"/>
          </a:xfrm>
          <a:prstGeom prst="rect">
            <a:avLst/>
          </a:prstGeom>
          <a:noFill/>
        </p:spPr>
        <p:txBody>
          <a:bodyPr wrap="square" rtlCol="0">
            <a:spAutoFit/>
          </a:bodyPr>
          <a:lstStyle/>
          <a:p>
            <a:r>
              <a:rPr lang="zh-TW" altLang="en-US" sz="2000" dirty="0"/>
              <a:t>不同產能的混練特性比較</a:t>
            </a:r>
            <a:r>
              <a:rPr lang="en-US" altLang="zh-TW" sz="2000" dirty="0"/>
              <a:t>(</a:t>
            </a:r>
            <a:r>
              <a:rPr lang="zh-TW" altLang="en-US" sz="2000" dirty="0"/>
              <a:t>螺桿組態</a:t>
            </a:r>
            <a:r>
              <a:rPr lang="en-US" altLang="zh-TW" sz="2000" dirty="0"/>
              <a:t>1):</a:t>
            </a:r>
          </a:p>
          <a:p>
            <a:pPr marL="285750" indent="-285750">
              <a:buFont typeface="Wingdings" panose="05000000000000000000" pitchFamily="2" charset="2"/>
              <a:buChar char="n"/>
            </a:pPr>
            <a:r>
              <a:rPr lang="zh-TW" altLang="en-US" sz="2000" dirty="0"/>
              <a:t>產能增加</a:t>
            </a:r>
            <a:r>
              <a:rPr lang="zh-TW" altLang="en-US" sz="2000" dirty="0">
                <a:latin typeface="PMingLiU" panose="02020500000000000000" pitchFamily="18" charset="-120"/>
                <a:ea typeface="PMingLiU" panose="02020500000000000000" pitchFamily="18" charset="-120"/>
              </a:rPr>
              <a:t>，</a:t>
            </a:r>
            <a:r>
              <a:rPr lang="zh-TW" altLang="en-US" sz="2000" dirty="0"/>
              <a:t>融膠通過的時間變短</a:t>
            </a:r>
            <a:r>
              <a:rPr lang="zh-TW" altLang="en-US" sz="2000" dirty="0">
                <a:latin typeface="PMingLiU" panose="02020500000000000000" pitchFamily="18" charset="-120"/>
                <a:ea typeface="PMingLiU" panose="02020500000000000000" pitchFamily="18" charset="-120"/>
              </a:rPr>
              <a:t>，</a:t>
            </a:r>
            <a:r>
              <a:rPr lang="zh-TW" altLang="en-US" sz="2000" dirty="0"/>
              <a:t>故滯留時間減短</a:t>
            </a:r>
            <a:endParaRPr lang="en-US" altLang="zh-TW" sz="2000" dirty="0"/>
          </a:p>
          <a:p>
            <a:pPr marL="285750" indent="-285750">
              <a:buFont typeface="Wingdings" panose="05000000000000000000" pitchFamily="2" charset="2"/>
              <a:buChar char="n"/>
            </a:pPr>
            <a:r>
              <a:rPr lang="zh-TW" altLang="en-US" sz="2000" dirty="0"/>
              <a:t>產能增加</a:t>
            </a:r>
            <a:r>
              <a:rPr lang="zh-TW" altLang="en-US" sz="2000" dirty="0">
                <a:latin typeface="PMingLiU" panose="02020500000000000000" pitchFamily="18" charset="-120"/>
                <a:ea typeface="PMingLiU" panose="02020500000000000000" pitchFamily="18" charset="-120"/>
              </a:rPr>
              <a:t>，更多的</a:t>
            </a:r>
            <a:r>
              <a:rPr lang="zh-TW" altLang="en-US" sz="2000" dirty="0"/>
              <a:t>融膠要通過的一樣的流道空間故阻力增加</a:t>
            </a:r>
            <a:r>
              <a:rPr lang="zh-TW" altLang="en-US" sz="2000" dirty="0">
                <a:latin typeface="PMingLiU" panose="02020500000000000000" pitchFamily="18" charset="-120"/>
                <a:ea typeface="PMingLiU" panose="02020500000000000000" pitchFamily="18" charset="-120"/>
              </a:rPr>
              <a:t>，</a:t>
            </a:r>
            <a:r>
              <a:rPr lang="zh-TW" altLang="en-US" sz="2000" dirty="0"/>
              <a:t>壓力損失變大</a:t>
            </a:r>
            <a:r>
              <a:rPr lang="zh-TW" altLang="en-US" sz="2000" dirty="0">
                <a:latin typeface="PMingLiU" panose="02020500000000000000" pitchFamily="18" charset="-120"/>
                <a:ea typeface="PMingLiU" panose="02020500000000000000" pitchFamily="18" charset="-120"/>
              </a:rPr>
              <a:t>，</a:t>
            </a:r>
            <a:r>
              <a:rPr lang="zh-TW" altLang="en-US" sz="2000" dirty="0"/>
              <a:t>造成降壓較大</a:t>
            </a:r>
            <a:endParaRPr lang="en-US" altLang="zh-TW" sz="2000" dirty="0"/>
          </a:p>
          <a:p>
            <a:pPr marL="285750" indent="-285750">
              <a:buFont typeface="Wingdings" panose="05000000000000000000" pitchFamily="2" charset="2"/>
              <a:buChar char="n"/>
            </a:pPr>
            <a:r>
              <a:rPr lang="zh-TW" altLang="en-US" sz="2000" dirty="0"/>
              <a:t>滯留時間減短</a:t>
            </a:r>
            <a:r>
              <a:rPr lang="zh-TW" altLang="en-US" sz="2000" dirty="0">
                <a:latin typeface="PMingLiU" panose="02020500000000000000" pitchFamily="18" charset="-120"/>
                <a:ea typeface="PMingLiU" panose="02020500000000000000" pitchFamily="18" charset="-120"/>
              </a:rPr>
              <a:t>，</a:t>
            </a:r>
            <a:r>
              <a:rPr lang="zh-TW" altLang="en-US" sz="2000" dirty="0"/>
              <a:t>故</a:t>
            </a:r>
            <a:r>
              <a:rPr lang="zh-TW" altLang="en-US" sz="2000" dirty="0">
                <a:solidFill>
                  <a:srgbClr val="000000"/>
                </a:solidFill>
                <a:latin typeface="細明體" panose="02020509000000000000" pitchFamily="49" charset="-120"/>
                <a:ea typeface="細明體" panose="02020509000000000000" pitchFamily="49" charset="-120"/>
              </a:rPr>
              <a:t>剪切效果降低及混合效果也略微下降</a:t>
            </a:r>
            <a:endParaRPr lang="en-US" altLang="zh-TW" sz="2000" dirty="0"/>
          </a:p>
        </p:txBody>
      </p:sp>
      <p:sp>
        <p:nvSpPr>
          <p:cNvPr id="56" name="矩形 55">
            <a:extLst>
              <a:ext uri="{FF2B5EF4-FFF2-40B4-BE49-F238E27FC236}">
                <a16:creationId xmlns:a16="http://schemas.microsoft.com/office/drawing/2014/main" id="{3FC69CFE-1680-473D-B690-E16004A4F0D0}"/>
              </a:ext>
            </a:extLst>
          </p:cNvPr>
          <p:cNvSpPr/>
          <p:nvPr/>
        </p:nvSpPr>
        <p:spPr>
          <a:xfrm>
            <a:off x="2300630" y="282214"/>
            <a:ext cx="5142755" cy="461665"/>
          </a:xfrm>
          <a:prstGeom prst="rect">
            <a:avLst/>
          </a:prstGeom>
        </p:spPr>
        <p:txBody>
          <a:bodyPr wrap="none">
            <a:spAutoFit/>
          </a:bodyPr>
          <a:lstStyle/>
          <a:p>
            <a:r>
              <a:rPr lang="zh-TW" altLang="en-US" sz="2400" dirty="0"/>
              <a:t>不同產能的混練特性比較</a:t>
            </a:r>
            <a:r>
              <a:rPr lang="en-US" altLang="zh-TW" sz="2400" dirty="0"/>
              <a:t>(</a:t>
            </a:r>
            <a:r>
              <a:rPr lang="zh-TW" altLang="en-US" sz="2400" dirty="0"/>
              <a:t>螺桿組態</a:t>
            </a:r>
            <a:r>
              <a:rPr lang="en-US" altLang="zh-TW" sz="2400" dirty="0"/>
              <a:t>1)</a:t>
            </a:r>
            <a:endParaRPr lang="zh-TW" altLang="en-US" sz="2400" dirty="0"/>
          </a:p>
        </p:txBody>
      </p:sp>
    </p:spTree>
    <p:extLst>
      <p:ext uri="{BB962C8B-B14F-4D97-AF65-F5344CB8AC3E}">
        <p14:creationId xmlns:p14="http://schemas.microsoft.com/office/powerpoint/2010/main" val="8094012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C6E3C75-4AD1-4A1D-A0B1-62E5D1E1484A}"/>
              </a:ext>
            </a:extLst>
          </p:cNvPr>
          <p:cNvSpPr>
            <a:spLocks noGrp="1"/>
          </p:cNvSpPr>
          <p:nvPr>
            <p:ph type="sldNum" sz="quarter" idx="12"/>
          </p:nvPr>
        </p:nvSpPr>
        <p:spPr/>
        <p:txBody>
          <a:bodyPr/>
          <a:lstStyle/>
          <a:p>
            <a:fld id="{1903718D-2BA0-4992-8901-609C58FBCD54}" type="slidenum">
              <a:rPr lang="zh-TW" altLang="en-US" smtClean="0"/>
              <a:t>92</a:t>
            </a:fld>
            <a:endParaRPr lang="zh-TW" altLang="en-US"/>
          </a:p>
        </p:txBody>
      </p:sp>
      <p:pic>
        <p:nvPicPr>
          <p:cNvPr id="3" name="圖片 2">
            <a:extLst>
              <a:ext uri="{FF2B5EF4-FFF2-40B4-BE49-F238E27FC236}">
                <a16:creationId xmlns:a16="http://schemas.microsoft.com/office/drawing/2014/main" id="{9613E1BD-181B-48A9-87D1-2C645D54040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73424" y="1430158"/>
            <a:ext cx="5238000" cy="1096828"/>
          </a:xfrm>
          <a:prstGeom prst="rect">
            <a:avLst/>
          </a:prstGeom>
        </p:spPr>
      </p:pic>
      <p:sp>
        <p:nvSpPr>
          <p:cNvPr id="4" name="文字方塊 3">
            <a:extLst>
              <a:ext uri="{FF2B5EF4-FFF2-40B4-BE49-F238E27FC236}">
                <a16:creationId xmlns:a16="http://schemas.microsoft.com/office/drawing/2014/main" id="{57C9DDCE-BAD0-4B98-A8BC-E404C2145AE7}"/>
              </a:ext>
            </a:extLst>
          </p:cNvPr>
          <p:cNvSpPr txBox="1"/>
          <p:nvPr/>
        </p:nvSpPr>
        <p:spPr>
          <a:xfrm>
            <a:off x="2473424" y="1071023"/>
            <a:ext cx="1627369" cy="369332"/>
          </a:xfrm>
          <a:prstGeom prst="rect">
            <a:avLst/>
          </a:prstGeom>
          <a:noFill/>
        </p:spPr>
        <p:txBody>
          <a:bodyPr wrap="square" rtlCol="0">
            <a:spAutoFit/>
          </a:bodyPr>
          <a:lstStyle/>
          <a:p>
            <a:r>
              <a:rPr lang="en-US" altLang="zh-TW" dirty="0"/>
              <a:t>KB 7.5-2-30-45°</a:t>
            </a:r>
            <a:endParaRPr lang="zh-TW" altLang="en-US" dirty="0"/>
          </a:p>
        </p:txBody>
      </p:sp>
      <p:cxnSp>
        <p:nvCxnSpPr>
          <p:cNvPr id="8" name="直線接點 7">
            <a:extLst>
              <a:ext uri="{FF2B5EF4-FFF2-40B4-BE49-F238E27FC236}">
                <a16:creationId xmlns:a16="http://schemas.microsoft.com/office/drawing/2014/main" id="{D842C987-9C8D-492B-9AA8-D1D2F92244AA}"/>
              </a:ext>
            </a:extLst>
          </p:cNvPr>
          <p:cNvCxnSpPr>
            <a:cxnSpLocks/>
          </p:cNvCxnSpPr>
          <p:nvPr/>
        </p:nvCxnSpPr>
        <p:spPr>
          <a:xfrm flipV="1">
            <a:off x="3816269" y="2114385"/>
            <a:ext cx="0" cy="5934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81EB07D7-0E07-461D-96BD-1F2B12C3B71C}"/>
              </a:ext>
            </a:extLst>
          </p:cNvPr>
          <p:cNvCxnSpPr>
            <a:cxnSpLocks/>
          </p:cNvCxnSpPr>
          <p:nvPr/>
        </p:nvCxnSpPr>
        <p:spPr>
          <a:xfrm flipV="1">
            <a:off x="5068060" y="2168526"/>
            <a:ext cx="0" cy="6136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233508C4-B14A-4681-ABB0-5E3D5340FAF9}"/>
              </a:ext>
            </a:extLst>
          </p:cNvPr>
          <p:cNvCxnSpPr>
            <a:cxnSpLocks/>
          </p:cNvCxnSpPr>
          <p:nvPr/>
        </p:nvCxnSpPr>
        <p:spPr>
          <a:xfrm flipV="1">
            <a:off x="6325360" y="2114385"/>
            <a:ext cx="0" cy="5934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46053977-0B4F-454E-A59C-E06E222BCF9C}"/>
              </a:ext>
            </a:extLst>
          </p:cNvPr>
          <p:cNvCxnSpPr>
            <a:cxnSpLocks/>
          </p:cNvCxnSpPr>
          <p:nvPr/>
        </p:nvCxnSpPr>
        <p:spPr>
          <a:xfrm flipV="1">
            <a:off x="2580944" y="2160080"/>
            <a:ext cx="0" cy="606579"/>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FF21FD82-02E0-49CB-9B85-E0BA0BF3B44F}"/>
              </a:ext>
            </a:extLst>
          </p:cNvPr>
          <p:cNvCxnSpPr>
            <a:cxnSpLocks/>
          </p:cNvCxnSpPr>
          <p:nvPr/>
        </p:nvCxnSpPr>
        <p:spPr>
          <a:xfrm flipV="1">
            <a:off x="7582660" y="2338612"/>
            <a:ext cx="0" cy="369192"/>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6F50B6B-B5C9-40C6-AD3C-FAECA68BEB08}"/>
              </a:ext>
            </a:extLst>
          </p:cNvPr>
          <p:cNvSpPr/>
          <p:nvPr/>
        </p:nvSpPr>
        <p:spPr>
          <a:xfrm>
            <a:off x="499728" y="1774700"/>
            <a:ext cx="955711" cy="461665"/>
          </a:xfrm>
          <a:prstGeom prst="rect">
            <a:avLst/>
          </a:prstGeom>
        </p:spPr>
        <p:txBody>
          <a:bodyPr wrap="none">
            <a:spAutoFit/>
          </a:bodyPr>
          <a:lstStyle/>
          <a:p>
            <a:r>
              <a:rPr lang="zh-TW" altLang="en-US" sz="2400" dirty="0"/>
              <a:t>組態</a:t>
            </a:r>
            <a:r>
              <a:rPr lang="en-US" altLang="zh-TW" sz="2400" dirty="0"/>
              <a:t>6</a:t>
            </a:r>
            <a:endParaRPr lang="zh-TW" altLang="en-US" sz="2400" dirty="0"/>
          </a:p>
        </p:txBody>
      </p:sp>
      <p:sp>
        <p:nvSpPr>
          <p:cNvPr id="32" name="矩形 31">
            <a:extLst>
              <a:ext uri="{FF2B5EF4-FFF2-40B4-BE49-F238E27FC236}">
                <a16:creationId xmlns:a16="http://schemas.microsoft.com/office/drawing/2014/main" id="{C1EAA989-00C6-477E-9FB3-0BEE3440F25E}"/>
              </a:ext>
            </a:extLst>
          </p:cNvPr>
          <p:cNvSpPr/>
          <p:nvPr/>
        </p:nvSpPr>
        <p:spPr>
          <a:xfrm>
            <a:off x="1643954" y="1736083"/>
            <a:ext cx="646332" cy="646331"/>
          </a:xfrm>
          <a:prstGeom prst="rect">
            <a:avLst/>
          </a:prstGeom>
          <a:solidFill>
            <a:srgbClr val="FFFF00"/>
          </a:solidFill>
        </p:spPr>
        <p:txBody>
          <a:bodyPr wrap="none">
            <a:spAutoFit/>
          </a:bodyPr>
          <a:lstStyle/>
          <a:p>
            <a:pPr algn="ctr"/>
            <a:r>
              <a:rPr lang="zh-TW" altLang="en-US" dirty="0"/>
              <a:t>熔膠</a:t>
            </a:r>
            <a:endParaRPr lang="en-US" altLang="zh-TW" dirty="0"/>
          </a:p>
          <a:p>
            <a:pPr algn="ctr"/>
            <a:r>
              <a:rPr lang="zh-TW" altLang="en-US" dirty="0"/>
              <a:t>入口</a:t>
            </a:r>
          </a:p>
        </p:txBody>
      </p:sp>
      <p:sp>
        <p:nvSpPr>
          <p:cNvPr id="33" name="矩形 32">
            <a:extLst>
              <a:ext uri="{FF2B5EF4-FFF2-40B4-BE49-F238E27FC236}">
                <a16:creationId xmlns:a16="http://schemas.microsoft.com/office/drawing/2014/main" id="{68A0A435-59AD-4055-B556-842E6BDB0DC9}"/>
              </a:ext>
            </a:extLst>
          </p:cNvPr>
          <p:cNvSpPr/>
          <p:nvPr/>
        </p:nvSpPr>
        <p:spPr>
          <a:xfrm>
            <a:off x="7823571" y="1774700"/>
            <a:ext cx="646332" cy="646331"/>
          </a:xfrm>
          <a:prstGeom prst="rect">
            <a:avLst/>
          </a:prstGeom>
        </p:spPr>
        <p:txBody>
          <a:bodyPr wrap="square">
            <a:spAutoFit/>
          </a:bodyPr>
          <a:lstStyle/>
          <a:p>
            <a:pPr algn="ctr"/>
            <a:r>
              <a:rPr lang="zh-TW" altLang="en-US" dirty="0"/>
              <a:t>熔膠</a:t>
            </a:r>
            <a:endParaRPr lang="en-US" altLang="zh-TW" dirty="0"/>
          </a:p>
          <a:p>
            <a:pPr algn="ctr"/>
            <a:r>
              <a:rPr lang="zh-TW" altLang="en-US" dirty="0"/>
              <a:t>出口</a:t>
            </a:r>
            <a:endParaRPr lang="en-US" altLang="zh-TW" dirty="0"/>
          </a:p>
        </p:txBody>
      </p:sp>
      <p:graphicFrame>
        <p:nvGraphicFramePr>
          <p:cNvPr id="34" name="表格 33">
            <a:extLst>
              <a:ext uri="{FF2B5EF4-FFF2-40B4-BE49-F238E27FC236}">
                <a16:creationId xmlns:a16="http://schemas.microsoft.com/office/drawing/2014/main" id="{2303C8D9-8E6A-44AF-AE7B-3D8FF17ED67B}"/>
              </a:ext>
            </a:extLst>
          </p:cNvPr>
          <p:cNvGraphicFramePr>
            <a:graphicFrameLocks noGrp="1"/>
          </p:cNvGraphicFramePr>
          <p:nvPr>
            <p:extLst/>
          </p:nvPr>
        </p:nvGraphicFramePr>
        <p:xfrm>
          <a:off x="745232" y="2834314"/>
          <a:ext cx="8136903" cy="1999387"/>
        </p:xfrm>
        <a:graphic>
          <a:graphicData uri="http://schemas.openxmlformats.org/drawingml/2006/table">
            <a:tbl>
              <a:tblPr>
                <a:tableStyleId>{5C22544A-7EE6-4342-B048-85BDC9FD1C3A}</a:tableStyleId>
              </a:tblPr>
              <a:tblGrid>
                <a:gridCol w="741591">
                  <a:extLst>
                    <a:ext uri="{9D8B030D-6E8A-4147-A177-3AD203B41FA5}">
                      <a16:colId xmlns:a16="http://schemas.microsoft.com/office/drawing/2014/main" val="1120580974"/>
                    </a:ext>
                  </a:extLst>
                </a:gridCol>
                <a:gridCol w="741591">
                  <a:extLst>
                    <a:ext uri="{9D8B030D-6E8A-4147-A177-3AD203B41FA5}">
                      <a16:colId xmlns:a16="http://schemas.microsoft.com/office/drawing/2014/main" val="3291623830"/>
                    </a:ext>
                  </a:extLst>
                </a:gridCol>
                <a:gridCol w="755325">
                  <a:extLst>
                    <a:ext uri="{9D8B030D-6E8A-4147-A177-3AD203B41FA5}">
                      <a16:colId xmlns:a16="http://schemas.microsoft.com/office/drawing/2014/main" val="1213618942"/>
                    </a:ext>
                  </a:extLst>
                </a:gridCol>
                <a:gridCol w="755325">
                  <a:extLst>
                    <a:ext uri="{9D8B030D-6E8A-4147-A177-3AD203B41FA5}">
                      <a16:colId xmlns:a16="http://schemas.microsoft.com/office/drawing/2014/main" val="914625576"/>
                    </a:ext>
                  </a:extLst>
                </a:gridCol>
                <a:gridCol w="751892">
                  <a:extLst>
                    <a:ext uri="{9D8B030D-6E8A-4147-A177-3AD203B41FA5}">
                      <a16:colId xmlns:a16="http://schemas.microsoft.com/office/drawing/2014/main" val="1736103070"/>
                    </a:ext>
                  </a:extLst>
                </a:gridCol>
                <a:gridCol w="823989">
                  <a:extLst>
                    <a:ext uri="{9D8B030D-6E8A-4147-A177-3AD203B41FA5}">
                      <a16:colId xmlns:a16="http://schemas.microsoft.com/office/drawing/2014/main" val="2138243861"/>
                    </a:ext>
                  </a:extLst>
                </a:gridCol>
                <a:gridCol w="823989">
                  <a:extLst>
                    <a:ext uri="{9D8B030D-6E8A-4147-A177-3AD203B41FA5}">
                      <a16:colId xmlns:a16="http://schemas.microsoft.com/office/drawing/2014/main" val="816566319"/>
                    </a:ext>
                  </a:extLst>
                </a:gridCol>
                <a:gridCol w="916688">
                  <a:extLst>
                    <a:ext uri="{9D8B030D-6E8A-4147-A177-3AD203B41FA5}">
                      <a16:colId xmlns:a16="http://schemas.microsoft.com/office/drawing/2014/main" val="2661382234"/>
                    </a:ext>
                  </a:extLst>
                </a:gridCol>
                <a:gridCol w="1016255">
                  <a:extLst>
                    <a:ext uri="{9D8B030D-6E8A-4147-A177-3AD203B41FA5}">
                      <a16:colId xmlns:a16="http://schemas.microsoft.com/office/drawing/2014/main" val="1111118715"/>
                    </a:ext>
                  </a:extLst>
                </a:gridCol>
                <a:gridCol w="810258">
                  <a:extLst>
                    <a:ext uri="{9D8B030D-6E8A-4147-A177-3AD203B41FA5}">
                      <a16:colId xmlns:a16="http://schemas.microsoft.com/office/drawing/2014/main" val="807577006"/>
                    </a:ext>
                  </a:extLst>
                </a:gridCol>
              </a:tblGrid>
              <a:tr h="527282">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b="0" i="0" u="none" strike="noStrike" dirty="0">
                          <a:solidFill>
                            <a:srgbClr val="000000"/>
                          </a:solidFill>
                          <a:effectLst/>
                          <a:latin typeface="Times New Roman" panose="02020603050405020304" pitchFamily="18" charset="0"/>
                        </a:rPr>
                        <a:t>組別</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zh-TW" altLang="en-US" sz="1600" b="0" i="0" u="none" strike="noStrike">
                          <a:solidFill>
                            <a:srgbClr val="000000"/>
                          </a:solidFill>
                          <a:effectLst/>
                          <a:latin typeface="Times New Roman" panose="02020603050405020304" pitchFamily="18" charset="0"/>
                        </a:rPr>
                        <a:t>轉速</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zh-TW" altLang="en-US" sz="1600" u="none" strike="noStrike">
                          <a:effectLst/>
                        </a:rPr>
                        <a:t>停留時間</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zh-TW" altLang="en-US" sz="1600" u="none" strike="noStrike">
                          <a:effectLst/>
                        </a:rPr>
                        <a:t>剪切率對時間歷程的分佈</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gn="ctr" fontAlgn="ctr"/>
                      <a:r>
                        <a:rPr lang="zh-TW" altLang="en-US" sz="1600" u="none" strike="noStrike">
                          <a:effectLst/>
                        </a:rPr>
                        <a:t>剪切應力對時間歷程的分佈</a:t>
                      </a:r>
                      <a:endParaRPr lang="zh-TW" alt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rowSpan="2">
                  <a:txBody>
                    <a:bodyPr/>
                    <a:lstStyle/>
                    <a:p>
                      <a:pPr algn="ctr" fontAlgn="ctr"/>
                      <a:r>
                        <a:rPr lang="zh-TW" altLang="en-US" sz="1600" u="none" strike="noStrike">
                          <a:effectLst/>
                        </a:rPr>
                        <a:t>壓力損失</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p>
                      <a:pPr algn="ctr" fontAlgn="ctr"/>
                      <a:r>
                        <a:rPr lang="en-US" altLang="zh-TW" sz="1600" u="none" strike="noStrike">
                          <a:effectLst/>
                        </a:rPr>
                        <a:t>(</a:t>
                      </a:r>
                      <a:r>
                        <a:rPr lang="zh-TW" altLang="en-US" sz="1600" u="none" strike="noStrike">
                          <a:effectLst/>
                        </a:rPr>
                        <a:t>入口</a:t>
                      </a:r>
                      <a:r>
                        <a:rPr lang="en-US" altLang="zh-TW" sz="1600" u="none" strike="noStrike">
                          <a:effectLst/>
                        </a:rPr>
                        <a:t>-</a:t>
                      </a:r>
                      <a:r>
                        <a:rPr lang="zh-TW" altLang="en-US" sz="1600" u="none" strike="noStrike">
                          <a:effectLst/>
                        </a:rPr>
                        <a:t>出口</a:t>
                      </a:r>
                      <a:r>
                        <a:rPr lang="en-US" altLang="zh-TW" sz="1600" u="none" strike="noStrike">
                          <a:effectLst/>
                        </a:rPr>
                        <a:t>)</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出口面積拉伸</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5228070"/>
                  </a:ext>
                </a:extLst>
              </a:tr>
              <a:tr h="294421">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平均</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標準差</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平均</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標準差</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平均</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u="none" strike="noStrike">
                          <a:effectLst/>
                        </a:rPr>
                        <a:t>標準差</a:t>
                      </a:r>
                      <a:endParaRPr lang="zh-TW" altLang="en-US" sz="16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zh-TW" altLang="en-US" sz="1200" b="0" i="0" u="none" strike="noStrike">
                        <a:solidFill>
                          <a:srgbClr val="000000"/>
                        </a:solidFill>
                        <a:effectLst/>
                        <a:latin typeface="細明體" panose="02020509000000000000" pitchFamily="49" charset="-120"/>
                        <a:ea typeface="細明體" panose="02020509000000000000" pitchFamily="49"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600" b="0" i="0" u="none" strike="noStrike">
                          <a:solidFill>
                            <a:srgbClr val="000000"/>
                          </a:solidFill>
                          <a:effectLst/>
                          <a:latin typeface="Times New Roman" panose="02020603050405020304" pitchFamily="18" charset="0"/>
                        </a:rPr>
                        <a:t>平均值</a:t>
                      </a:r>
                      <a:endParaRPr 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377271"/>
                  </a:ext>
                </a:extLst>
              </a:tr>
              <a:tr h="294421">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rpm</a:t>
                      </a:r>
                      <a:endParaRPr lang="zh-TW" alt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sec</a:t>
                      </a:r>
                      <a:endParaRPr 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sec</a:t>
                      </a:r>
                      <a:endParaRPr 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a:t>
                      </a:r>
                      <a:endParaRPr lang="zh-TW" alt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a:t>
                      </a:r>
                      <a:endParaRPr lang="zh-TW" alt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MPa*sec</a:t>
                      </a:r>
                      <a:endParaRPr 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MPa*sec</a:t>
                      </a:r>
                      <a:endParaRPr 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bar</a:t>
                      </a:r>
                      <a:endParaRPr 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a:t>
                      </a:r>
                      <a:endParaRPr lang="zh-TW" altLang="en-US"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7135795"/>
                  </a:ext>
                </a:extLst>
              </a:tr>
              <a:tr h="294421">
                <a:tc>
                  <a:txBody>
                    <a:bodyPr/>
                    <a:lstStyle/>
                    <a:p>
                      <a:pPr algn="ctr" fontAlgn="ctr"/>
                      <a:r>
                        <a:rPr lang="en-US" altLang="zh-TW" sz="1600" u="none" strike="noStrike">
                          <a:effectLst/>
                        </a:rPr>
                        <a:t>6</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60</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19.6</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9.8</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794.5</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2831</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52360</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28433</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-2.1</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16.4</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4555299"/>
                  </a:ext>
                </a:extLst>
              </a:tr>
              <a:tr h="294421">
                <a:tc>
                  <a:txBody>
                    <a:bodyPr/>
                    <a:lstStyle/>
                    <a:p>
                      <a:pPr algn="ctr" fontAlgn="ctr"/>
                      <a:r>
                        <a:rPr lang="en-US" altLang="zh-TW" sz="1600" u="none" strike="noStrike">
                          <a:effectLst/>
                        </a:rPr>
                        <a:t>11</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90</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17.2</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6.9</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1750.3</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492</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57262</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18888</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-4.5</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19.1</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253225"/>
                  </a:ext>
                </a:extLst>
              </a:tr>
              <a:tr h="294421">
                <a:tc>
                  <a:txBody>
                    <a:bodyPr/>
                    <a:lstStyle/>
                    <a:p>
                      <a:pPr algn="ctr" fontAlgn="ctr"/>
                      <a:r>
                        <a:rPr lang="en-US" altLang="zh-TW" sz="1600" u="none" strike="noStrike" dirty="0">
                          <a:effectLst/>
                        </a:rPr>
                        <a:t>12</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b="0" i="0" u="none" strike="noStrike">
                          <a:solidFill>
                            <a:srgbClr val="000000"/>
                          </a:solidFill>
                          <a:effectLst/>
                          <a:latin typeface="Times New Roman" panose="02020603050405020304" pitchFamily="18" charset="0"/>
                        </a:rPr>
                        <a:t>120</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18.6</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8.9</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2452.7</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12654</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73833</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12976</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a:effectLst/>
                        </a:rPr>
                        <a:t>-6.3</a:t>
                      </a:r>
                      <a:endParaRPr lang="en-US" altLang="zh-TW" sz="16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600" u="none" strike="noStrike" dirty="0">
                          <a:effectLst/>
                        </a:rPr>
                        <a:t>23.1</a:t>
                      </a:r>
                      <a:endParaRPr lang="en-US" altLang="zh-TW" sz="16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593399"/>
                  </a:ext>
                </a:extLst>
              </a:tr>
            </a:tbl>
          </a:graphicData>
        </a:graphic>
      </p:graphicFrame>
      <p:sp>
        <p:nvSpPr>
          <p:cNvPr id="35" name="文字方塊 34">
            <a:extLst>
              <a:ext uri="{FF2B5EF4-FFF2-40B4-BE49-F238E27FC236}">
                <a16:creationId xmlns:a16="http://schemas.microsoft.com/office/drawing/2014/main" id="{F625E3B2-D704-4148-91B7-486F01A3FBFD}"/>
              </a:ext>
            </a:extLst>
          </p:cNvPr>
          <p:cNvSpPr txBox="1"/>
          <p:nvPr/>
        </p:nvSpPr>
        <p:spPr>
          <a:xfrm>
            <a:off x="313184" y="1026497"/>
            <a:ext cx="1512167" cy="369332"/>
          </a:xfrm>
          <a:prstGeom prst="rect">
            <a:avLst/>
          </a:prstGeom>
          <a:noFill/>
        </p:spPr>
        <p:txBody>
          <a:bodyPr wrap="square" rtlCol="0">
            <a:spAutoFit/>
          </a:bodyPr>
          <a:lstStyle/>
          <a:p>
            <a:r>
              <a:rPr lang="zh-TW" altLang="en-US" dirty="0"/>
              <a:t>產能</a:t>
            </a:r>
            <a:r>
              <a:rPr lang="en-US" altLang="zh-TW" dirty="0"/>
              <a:t>15kg/</a:t>
            </a:r>
            <a:r>
              <a:rPr lang="en-US" altLang="zh-TW" dirty="0" err="1"/>
              <a:t>hr</a:t>
            </a:r>
            <a:endParaRPr lang="en-US" altLang="zh-TW" dirty="0"/>
          </a:p>
        </p:txBody>
      </p:sp>
      <p:sp>
        <p:nvSpPr>
          <p:cNvPr id="36" name="文字方塊 35">
            <a:extLst>
              <a:ext uri="{FF2B5EF4-FFF2-40B4-BE49-F238E27FC236}">
                <a16:creationId xmlns:a16="http://schemas.microsoft.com/office/drawing/2014/main" id="{874CF159-B6FD-4CA7-883F-81AB7CE56FBA}"/>
              </a:ext>
            </a:extLst>
          </p:cNvPr>
          <p:cNvSpPr txBox="1"/>
          <p:nvPr/>
        </p:nvSpPr>
        <p:spPr>
          <a:xfrm>
            <a:off x="457200" y="5061833"/>
            <a:ext cx="7859216" cy="1323439"/>
          </a:xfrm>
          <a:prstGeom prst="rect">
            <a:avLst/>
          </a:prstGeom>
          <a:noFill/>
        </p:spPr>
        <p:txBody>
          <a:bodyPr wrap="square" rtlCol="0">
            <a:spAutoFit/>
          </a:bodyPr>
          <a:lstStyle/>
          <a:p>
            <a:r>
              <a:rPr lang="zh-TW" altLang="en-US" sz="2000" dirty="0"/>
              <a:t>不同轉速的混練特性比較</a:t>
            </a:r>
            <a:r>
              <a:rPr lang="en-US" altLang="zh-TW" sz="2000" dirty="0"/>
              <a:t>(</a:t>
            </a:r>
            <a:r>
              <a:rPr lang="zh-TW" altLang="en-US" sz="2000" dirty="0"/>
              <a:t>螺桿組態</a:t>
            </a:r>
            <a:r>
              <a:rPr lang="en-US" altLang="zh-TW" sz="2000" dirty="0"/>
              <a:t>6):</a:t>
            </a:r>
          </a:p>
          <a:p>
            <a:pPr marL="285750" indent="-285750">
              <a:buFont typeface="Wingdings" panose="05000000000000000000" pitchFamily="2" charset="2"/>
              <a:buChar char="n"/>
            </a:pPr>
            <a:r>
              <a:rPr lang="zh-TW" altLang="en-US" sz="2000" dirty="0"/>
              <a:t>轉速增加</a:t>
            </a:r>
            <a:r>
              <a:rPr lang="zh-TW" altLang="en-US" sz="2000" dirty="0">
                <a:latin typeface="PMingLiU" panose="02020500000000000000" pitchFamily="18" charset="-120"/>
                <a:ea typeface="PMingLiU" panose="02020500000000000000" pitchFamily="18" charset="-120"/>
              </a:rPr>
              <a:t>，</a:t>
            </a:r>
            <a:r>
              <a:rPr lang="zh-TW" altLang="en-US" sz="2000" dirty="0"/>
              <a:t>融膠通過的時間變化不大</a:t>
            </a:r>
            <a:r>
              <a:rPr lang="zh-TW" altLang="en-US" sz="2000" dirty="0">
                <a:latin typeface="PMingLiU" panose="02020500000000000000" pitchFamily="18" charset="-120"/>
                <a:ea typeface="PMingLiU" panose="02020500000000000000" pitchFamily="18" charset="-120"/>
              </a:rPr>
              <a:t>，</a:t>
            </a:r>
            <a:r>
              <a:rPr lang="zh-TW" altLang="en-US" sz="2000" dirty="0"/>
              <a:t>故滯留時間相近</a:t>
            </a:r>
            <a:endParaRPr lang="en-US" altLang="zh-TW" sz="2000" dirty="0"/>
          </a:p>
          <a:p>
            <a:pPr marL="285750" indent="-285750">
              <a:buFont typeface="Wingdings" panose="05000000000000000000" pitchFamily="2" charset="2"/>
              <a:buChar char="n"/>
            </a:pPr>
            <a:r>
              <a:rPr lang="zh-TW" altLang="en-US" sz="2000" dirty="0"/>
              <a:t>轉速增加</a:t>
            </a:r>
            <a:r>
              <a:rPr lang="zh-TW" altLang="en-US" sz="2000" dirty="0">
                <a:latin typeface="PMingLiU" panose="02020500000000000000" pitchFamily="18" charset="-120"/>
                <a:ea typeface="PMingLiU" panose="02020500000000000000" pitchFamily="18" charset="-120"/>
              </a:rPr>
              <a:t>，可提供更多的機械能給</a:t>
            </a:r>
            <a:r>
              <a:rPr lang="zh-TW" altLang="en-US" sz="2000" dirty="0"/>
              <a:t>融膠</a:t>
            </a:r>
            <a:r>
              <a:rPr lang="zh-TW" altLang="en-US" sz="2000" dirty="0">
                <a:latin typeface="PMingLiU" panose="02020500000000000000" pitchFamily="18" charset="-120"/>
                <a:ea typeface="PMingLiU" panose="02020500000000000000" pitchFamily="18" charset="-120"/>
              </a:rPr>
              <a:t>，使融膠增壓現象更明顯</a:t>
            </a:r>
            <a:endParaRPr lang="en-US" altLang="zh-TW" sz="2000" dirty="0"/>
          </a:p>
          <a:p>
            <a:pPr marL="285750" indent="-285750">
              <a:buFont typeface="Wingdings" panose="05000000000000000000" pitchFamily="2" charset="2"/>
              <a:buChar char="n"/>
            </a:pPr>
            <a:r>
              <a:rPr lang="zh-TW" altLang="en-US" sz="2000" dirty="0">
                <a:solidFill>
                  <a:srgbClr val="000000"/>
                </a:solidFill>
                <a:latin typeface="細明體" panose="02020509000000000000" pitchFamily="49" charset="-120"/>
                <a:ea typeface="細明體" panose="02020509000000000000" pitchFamily="49" charset="-120"/>
              </a:rPr>
              <a:t>剪切效果略為提高</a:t>
            </a:r>
            <a:r>
              <a:rPr lang="zh-TW" altLang="en-US" sz="2000" dirty="0">
                <a:latin typeface="PMingLiU" panose="02020500000000000000" pitchFamily="18" charset="-120"/>
                <a:ea typeface="PMingLiU" panose="02020500000000000000" pitchFamily="18" charset="-120"/>
              </a:rPr>
              <a:t>，</a:t>
            </a:r>
            <a:r>
              <a:rPr lang="zh-TW" altLang="en-US" sz="2000" dirty="0">
                <a:solidFill>
                  <a:srgbClr val="000000"/>
                </a:solidFill>
                <a:latin typeface="細明體" panose="02020509000000000000" pitchFamily="49" charset="-120"/>
                <a:ea typeface="細明體" panose="02020509000000000000" pitchFamily="49" charset="-120"/>
              </a:rPr>
              <a:t>故混合效果也略微增加</a:t>
            </a:r>
            <a:endParaRPr lang="en-US" altLang="zh-TW" sz="2000" dirty="0"/>
          </a:p>
        </p:txBody>
      </p:sp>
      <p:sp>
        <p:nvSpPr>
          <p:cNvPr id="37" name="矩形 36">
            <a:extLst>
              <a:ext uri="{FF2B5EF4-FFF2-40B4-BE49-F238E27FC236}">
                <a16:creationId xmlns:a16="http://schemas.microsoft.com/office/drawing/2014/main" id="{6178AEF1-78ED-47B9-85F8-1BD3EE8312C9}"/>
              </a:ext>
            </a:extLst>
          </p:cNvPr>
          <p:cNvSpPr/>
          <p:nvPr/>
        </p:nvSpPr>
        <p:spPr>
          <a:xfrm>
            <a:off x="1825351" y="358190"/>
            <a:ext cx="5142755" cy="461665"/>
          </a:xfrm>
          <a:prstGeom prst="rect">
            <a:avLst/>
          </a:prstGeom>
        </p:spPr>
        <p:txBody>
          <a:bodyPr wrap="none">
            <a:spAutoFit/>
          </a:bodyPr>
          <a:lstStyle/>
          <a:p>
            <a:r>
              <a:rPr lang="zh-TW" altLang="en-US" sz="2400" dirty="0"/>
              <a:t>不同轉速的混練特性比較</a:t>
            </a:r>
            <a:r>
              <a:rPr lang="en-US" altLang="zh-TW" sz="2400" dirty="0"/>
              <a:t>(</a:t>
            </a:r>
            <a:r>
              <a:rPr lang="zh-TW" altLang="en-US" sz="2400" dirty="0"/>
              <a:t>螺桿組態</a:t>
            </a:r>
            <a:r>
              <a:rPr lang="en-US" altLang="zh-TW" sz="2400" dirty="0"/>
              <a:t>6)</a:t>
            </a:r>
            <a:endParaRPr lang="zh-TW" altLang="en-US" sz="2400" dirty="0"/>
          </a:p>
        </p:txBody>
      </p:sp>
    </p:spTree>
    <p:extLst>
      <p:ext uri="{BB962C8B-B14F-4D97-AF65-F5344CB8AC3E}">
        <p14:creationId xmlns:p14="http://schemas.microsoft.com/office/powerpoint/2010/main" val="3860887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3E3848F-9755-4B4D-B7F6-76CEA2ABEDCF}"/>
              </a:ext>
            </a:extLst>
          </p:cNvPr>
          <p:cNvSpPr>
            <a:spLocks noGrp="1"/>
          </p:cNvSpPr>
          <p:nvPr>
            <p:ph type="sldNum" sz="quarter" idx="12"/>
          </p:nvPr>
        </p:nvSpPr>
        <p:spPr>
          <a:xfrm>
            <a:off x="6580993" y="6534734"/>
            <a:ext cx="2133600" cy="365125"/>
          </a:xfrm>
        </p:spPr>
        <p:txBody>
          <a:bodyPr/>
          <a:lstStyle/>
          <a:p>
            <a:fld id="{1903718D-2BA0-4992-8901-609C58FBCD54}" type="slidenum">
              <a:rPr lang="zh-TW" altLang="en-US" smtClean="0"/>
              <a:t>93</a:t>
            </a:fld>
            <a:endParaRPr lang="zh-TW" altLang="en-US"/>
          </a:p>
        </p:txBody>
      </p:sp>
      <p:sp>
        <p:nvSpPr>
          <p:cNvPr id="4" name="文字方塊 3">
            <a:extLst>
              <a:ext uri="{FF2B5EF4-FFF2-40B4-BE49-F238E27FC236}">
                <a16:creationId xmlns:a16="http://schemas.microsoft.com/office/drawing/2014/main" id="{25360897-3BB5-4BD8-B200-FF7CA8069720}"/>
              </a:ext>
            </a:extLst>
          </p:cNvPr>
          <p:cNvSpPr txBox="1"/>
          <p:nvPr/>
        </p:nvSpPr>
        <p:spPr>
          <a:xfrm>
            <a:off x="2867492" y="592978"/>
            <a:ext cx="1335494" cy="369332"/>
          </a:xfrm>
          <a:prstGeom prst="rect">
            <a:avLst/>
          </a:prstGeom>
          <a:noFill/>
        </p:spPr>
        <p:txBody>
          <a:bodyPr wrap="none" rtlCol="0">
            <a:spAutoFit/>
          </a:bodyPr>
          <a:lstStyle/>
          <a:p>
            <a:r>
              <a:rPr lang="en-US" altLang="zh-TW" dirty="0"/>
              <a:t>GFA 2-20-30</a:t>
            </a:r>
            <a:endParaRPr lang="zh-TW" altLang="en-US" dirty="0"/>
          </a:p>
        </p:txBody>
      </p:sp>
      <p:cxnSp>
        <p:nvCxnSpPr>
          <p:cNvPr id="5" name="直線接點 4">
            <a:extLst>
              <a:ext uri="{FF2B5EF4-FFF2-40B4-BE49-F238E27FC236}">
                <a16:creationId xmlns:a16="http://schemas.microsoft.com/office/drawing/2014/main" id="{86165181-E834-4724-BC1C-F60759B87A92}"/>
              </a:ext>
            </a:extLst>
          </p:cNvPr>
          <p:cNvCxnSpPr>
            <a:cxnSpLocks/>
          </p:cNvCxnSpPr>
          <p:nvPr/>
        </p:nvCxnSpPr>
        <p:spPr>
          <a:xfrm flipV="1">
            <a:off x="7908052" y="960773"/>
            <a:ext cx="0" cy="2132159"/>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151F3252-57F2-4DEC-869E-7853EB510894}"/>
              </a:ext>
            </a:extLst>
          </p:cNvPr>
          <p:cNvCxnSpPr/>
          <p:nvPr/>
        </p:nvCxnSpPr>
        <p:spPr>
          <a:xfrm flipH="1" flipV="1">
            <a:off x="4143120" y="963427"/>
            <a:ext cx="0" cy="208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C2D5BA0A-98C0-4167-B246-134BE3626F29}"/>
              </a:ext>
            </a:extLst>
          </p:cNvPr>
          <p:cNvCxnSpPr/>
          <p:nvPr/>
        </p:nvCxnSpPr>
        <p:spPr>
          <a:xfrm flipH="1" flipV="1">
            <a:off x="5394911" y="966767"/>
            <a:ext cx="0" cy="208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3FE5716D-19E0-4136-BE6A-B97005653C7B}"/>
              </a:ext>
            </a:extLst>
          </p:cNvPr>
          <p:cNvCxnSpPr/>
          <p:nvPr/>
        </p:nvCxnSpPr>
        <p:spPr>
          <a:xfrm flipH="1" flipV="1">
            <a:off x="6652211" y="963427"/>
            <a:ext cx="0" cy="208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BD8995A0-BE75-465C-872B-BFC1202476D9}"/>
              </a:ext>
            </a:extLst>
          </p:cNvPr>
          <p:cNvCxnSpPr>
            <a:cxnSpLocks/>
          </p:cNvCxnSpPr>
          <p:nvPr/>
        </p:nvCxnSpPr>
        <p:spPr>
          <a:xfrm flipV="1">
            <a:off x="2867492" y="903999"/>
            <a:ext cx="0" cy="2254257"/>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6268F684-49CC-49DC-8B59-DBDB78536BED}"/>
              </a:ext>
            </a:extLst>
          </p:cNvPr>
          <p:cNvSpPr/>
          <p:nvPr/>
        </p:nvSpPr>
        <p:spPr>
          <a:xfrm>
            <a:off x="8154692" y="1821549"/>
            <a:ext cx="646332" cy="646331"/>
          </a:xfrm>
          <a:prstGeom prst="rect">
            <a:avLst/>
          </a:prstGeom>
        </p:spPr>
        <p:txBody>
          <a:bodyPr wrap="none">
            <a:spAutoFit/>
          </a:bodyPr>
          <a:lstStyle/>
          <a:p>
            <a:pPr algn="ctr"/>
            <a:r>
              <a:rPr lang="zh-TW" altLang="en-US" dirty="0"/>
              <a:t>熔膠</a:t>
            </a:r>
            <a:endParaRPr lang="en-US" altLang="zh-TW" dirty="0"/>
          </a:p>
          <a:p>
            <a:pPr algn="ctr"/>
            <a:r>
              <a:rPr lang="zh-TW" altLang="en-US" dirty="0"/>
              <a:t>出口</a:t>
            </a:r>
            <a:endParaRPr lang="en-US" altLang="zh-TW" dirty="0"/>
          </a:p>
        </p:txBody>
      </p:sp>
      <p:sp>
        <p:nvSpPr>
          <p:cNvPr id="11" name="矩形 10">
            <a:extLst>
              <a:ext uri="{FF2B5EF4-FFF2-40B4-BE49-F238E27FC236}">
                <a16:creationId xmlns:a16="http://schemas.microsoft.com/office/drawing/2014/main" id="{C48113FD-DC53-4097-AE8A-223E57456AEA}"/>
              </a:ext>
            </a:extLst>
          </p:cNvPr>
          <p:cNvSpPr/>
          <p:nvPr/>
        </p:nvSpPr>
        <p:spPr>
          <a:xfrm>
            <a:off x="1834505" y="1698430"/>
            <a:ext cx="646332" cy="646331"/>
          </a:xfrm>
          <a:prstGeom prst="rect">
            <a:avLst/>
          </a:prstGeom>
          <a:solidFill>
            <a:srgbClr val="FFFF00"/>
          </a:solidFill>
        </p:spPr>
        <p:txBody>
          <a:bodyPr wrap="none">
            <a:spAutoFit/>
          </a:bodyPr>
          <a:lstStyle/>
          <a:p>
            <a:pPr algn="ctr"/>
            <a:r>
              <a:rPr lang="zh-TW" altLang="en-US" dirty="0"/>
              <a:t>熔膠</a:t>
            </a:r>
            <a:endParaRPr lang="en-US" altLang="zh-TW" dirty="0"/>
          </a:p>
          <a:p>
            <a:pPr algn="ctr"/>
            <a:r>
              <a:rPr lang="zh-TW" altLang="en-US" dirty="0"/>
              <a:t>入口</a:t>
            </a:r>
          </a:p>
        </p:txBody>
      </p:sp>
      <p:sp>
        <p:nvSpPr>
          <p:cNvPr id="12" name="矩形 11">
            <a:extLst>
              <a:ext uri="{FF2B5EF4-FFF2-40B4-BE49-F238E27FC236}">
                <a16:creationId xmlns:a16="http://schemas.microsoft.com/office/drawing/2014/main" id="{C021E22D-2772-48ED-9E53-EF46E77B6EEB}"/>
              </a:ext>
            </a:extLst>
          </p:cNvPr>
          <p:cNvSpPr/>
          <p:nvPr/>
        </p:nvSpPr>
        <p:spPr>
          <a:xfrm>
            <a:off x="1734331" y="1247358"/>
            <a:ext cx="955711" cy="461665"/>
          </a:xfrm>
          <a:prstGeom prst="rect">
            <a:avLst/>
          </a:prstGeom>
        </p:spPr>
        <p:txBody>
          <a:bodyPr wrap="none">
            <a:spAutoFit/>
          </a:bodyPr>
          <a:lstStyle/>
          <a:p>
            <a:r>
              <a:rPr lang="zh-TW" altLang="en-US" sz="2400" dirty="0"/>
              <a:t>組態</a:t>
            </a:r>
            <a:r>
              <a:rPr lang="en-US" altLang="zh-TW" sz="2400" dirty="0"/>
              <a:t>2</a:t>
            </a:r>
            <a:endParaRPr lang="zh-TW" altLang="en-US" sz="2400" dirty="0"/>
          </a:p>
        </p:txBody>
      </p:sp>
      <p:pic>
        <p:nvPicPr>
          <p:cNvPr id="13" name="圖片 12">
            <a:extLst>
              <a:ext uri="{FF2B5EF4-FFF2-40B4-BE49-F238E27FC236}">
                <a16:creationId xmlns:a16="http://schemas.microsoft.com/office/drawing/2014/main" id="{0ABFA4E1-C4E4-4DAA-9D6C-492C833BD09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70025" y="1067078"/>
            <a:ext cx="5211000" cy="822224"/>
          </a:xfrm>
          <a:prstGeom prst="rect">
            <a:avLst/>
          </a:prstGeom>
        </p:spPr>
      </p:pic>
      <p:sp>
        <p:nvSpPr>
          <p:cNvPr id="14" name="矩形 13">
            <a:extLst>
              <a:ext uri="{FF2B5EF4-FFF2-40B4-BE49-F238E27FC236}">
                <a16:creationId xmlns:a16="http://schemas.microsoft.com/office/drawing/2014/main" id="{2ABBFC33-5844-405B-BE39-B3509D240B17}"/>
              </a:ext>
            </a:extLst>
          </p:cNvPr>
          <p:cNvSpPr/>
          <p:nvPr/>
        </p:nvSpPr>
        <p:spPr>
          <a:xfrm>
            <a:off x="1691504" y="2301325"/>
            <a:ext cx="955711" cy="461665"/>
          </a:xfrm>
          <a:prstGeom prst="rect">
            <a:avLst/>
          </a:prstGeom>
        </p:spPr>
        <p:txBody>
          <a:bodyPr wrap="none">
            <a:spAutoFit/>
          </a:bodyPr>
          <a:lstStyle/>
          <a:p>
            <a:r>
              <a:rPr lang="zh-TW" altLang="en-US" sz="2400" dirty="0"/>
              <a:t>組態</a:t>
            </a:r>
            <a:r>
              <a:rPr lang="en-US" altLang="zh-TW" sz="2400" dirty="0"/>
              <a:t>3</a:t>
            </a:r>
            <a:endParaRPr lang="zh-TW" altLang="en-US" sz="2400" dirty="0"/>
          </a:p>
        </p:txBody>
      </p:sp>
      <p:sp>
        <p:nvSpPr>
          <p:cNvPr id="15" name="文字方塊 14">
            <a:extLst>
              <a:ext uri="{FF2B5EF4-FFF2-40B4-BE49-F238E27FC236}">
                <a16:creationId xmlns:a16="http://schemas.microsoft.com/office/drawing/2014/main" id="{821D3CF2-826D-47C2-BAA8-4EF58A5517E3}"/>
              </a:ext>
            </a:extLst>
          </p:cNvPr>
          <p:cNvSpPr txBox="1"/>
          <p:nvPr/>
        </p:nvSpPr>
        <p:spPr>
          <a:xfrm>
            <a:off x="279313" y="655056"/>
            <a:ext cx="1412191" cy="646331"/>
          </a:xfrm>
          <a:prstGeom prst="rect">
            <a:avLst/>
          </a:prstGeom>
          <a:noFill/>
        </p:spPr>
        <p:txBody>
          <a:bodyPr wrap="square" rtlCol="0">
            <a:spAutoFit/>
          </a:bodyPr>
          <a:lstStyle/>
          <a:p>
            <a:r>
              <a:rPr lang="zh-TW" altLang="en-US" dirty="0"/>
              <a:t>產能</a:t>
            </a:r>
            <a:r>
              <a:rPr lang="en-US" altLang="zh-TW" dirty="0"/>
              <a:t>15kg/</a:t>
            </a:r>
            <a:r>
              <a:rPr lang="en-US" altLang="zh-TW" dirty="0" err="1"/>
              <a:t>hr</a:t>
            </a:r>
            <a:endParaRPr lang="en-US" altLang="zh-TW" dirty="0"/>
          </a:p>
          <a:p>
            <a:r>
              <a:rPr lang="zh-TW" altLang="en-US" dirty="0"/>
              <a:t>轉速</a:t>
            </a:r>
            <a:r>
              <a:rPr lang="en-US" altLang="zh-TW" dirty="0"/>
              <a:t>60rpm</a:t>
            </a:r>
            <a:endParaRPr lang="zh-TW" altLang="en-US" dirty="0"/>
          </a:p>
        </p:txBody>
      </p:sp>
      <p:pic>
        <p:nvPicPr>
          <p:cNvPr id="16" name="圖片 15">
            <a:extLst>
              <a:ext uri="{FF2B5EF4-FFF2-40B4-BE49-F238E27FC236}">
                <a16:creationId xmlns:a16="http://schemas.microsoft.com/office/drawing/2014/main" id="{80F0D7E0-F8C9-45B2-B703-98CA2C4D07C0}"/>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flipV="1">
            <a:off x="2904867" y="2004146"/>
            <a:ext cx="5042690" cy="859608"/>
          </a:xfrm>
          <a:prstGeom prst="rect">
            <a:avLst/>
          </a:prstGeom>
        </p:spPr>
      </p:pic>
      <p:sp>
        <p:nvSpPr>
          <p:cNvPr id="17" name="文字方塊 16">
            <a:extLst>
              <a:ext uri="{FF2B5EF4-FFF2-40B4-BE49-F238E27FC236}">
                <a16:creationId xmlns:a16="http://schemas.microsoft.com/office/drawing/2014/main" id="{AAAC4E7C-F1C3-4B46-962E-26957354E9F8}"/>
              </a:ext>
            </a:extLst>
          </p:cNvPr>
          <p:cNvSpPr txBox="1"/>
          <p:nvPr/>
        </p:nvSpPr>
        <p:spPr>
          <a:xfrm>
            <a:off x="2819784" y="3000207"/>
            <a:ext cx="1335494" cy="369332"/>
          </a:xfrm>
          <a:prstGeom prst="rect">
            <a:avLst/>
          </a:prstGeom>
          <a:noFill/>
        </p:spPr>
        <p:txBody>
          <a:bodyPr wrap="none" rtlCol="0">
            <a:spAutoFit/>
          </a:bodyPr>
          <a:lstStyle/>
          <a:p>
            <a:r>
              <a:rPr lang="en-US" altLang="zh-TW" dirty="0"/>
              <a:t>GFA 2-20-30</a:t>
            </a:r>
            <a:endParaRPr lang="zh-TW" altLang="en-US" dirty="0"/>
          </a:p>
        </p:txBody>
      </p:sp>
      <p:sp>
        <p:nvSpPr>
          <p:cNvPr id="18" name="文字方塊 17">
            <a:extLst>
              <a:ext uri="{FF2B5EF4-FFF2-40B4-BE49-F238E27FC236}">
                <a16:creationId xmlns:a16="http://schemas.microsoft.com/office/drawing/2014/main" id="{3D212EB0-0A40-44A8-9557-487BCED891BC}"/>
              </a:ext>
            </a:extLst>
          </p:cNvPr>
          <p:cNvSpPr txBox="1"/>
          <p:nvPr/>
        </p:nvSpPr>
        <p:spPr>
          <a:xfrm>
            <a:off x="5106668" y="2915767"/>
            <a:ext cx="1643270" cy="369332"/>
          </a:xfrm>
          <a:prstGeom prst="rect">
            <a:avLst/>
          </a:prstGeom>
          <a:solidFill>
            <a:srgbClr val="FFFF00"/>
          </a:solidFill>
        </p:spPr>
        <p:txBody>
          <a:bodyPr wrap="none" rtlCol="0">
            <a:spAutoFit/>
          </a:bodyPr>
          <a:lstStyle/>
          <a:p>
            <a:r>
              <a:rPr lang="en-US" altLang="zh-TW" dirty="0"/>
              <a:t>GFA 2-30-30-RE</a:t>
            </a:r>
            <a:endParaRPr lang="zh-TW" altLang="en-US" dirty="0"/>
          </a:p>
        </p:txBody>
      </p:sp>
      <p:graphicFrame>
        <p:nvGraphicFramePr>
          <p:cNvPr id="28" name="表格 27">
            <a:extLst>
              <a:ext uri="{FF2B5EF4-FFF2-40B4-BE49-F238E27FC236}">
                <a16:creationId xmlns:a16="http://schemas.microsoft.com/office/drawing/2014/main" id="{7BC64FAC-7FB9-4DEF-95DD-BA641F8CC157}"/>
              </a:ext>
            </a:extLst>
          </p:cNvPr>
          <p:cNvGraphicFramePr>
            <a:graphicFrameLocks noGrp="1"/>
          </p:cNvGraphicFramePr>
          <p:nvPr>
            <p:extLst/>
          </p:nvPr>
        </p:nvGraphicFramePr>
        <p:xfrm>
          <a:off x="611560" y="3337112"/>
          <a:ext cx="8208911" cy="1928711"/>
        </p:xfrm>
        <a:graphic>
          <a:graphicData uri="http://schemas.openxmlformats.org/drawingml/2006/table">
            <a:tbl>
              <a:tblPr>
                <a:tableStyleId>{5C22544A-7EE6-4342-B048-85BDC9FD1C3A}</a:tableStyleId>
              </a:tblPr>
              <a:tblGrid>
                <a:gridCol w="823178">
                  <a:extLst>
                    <a:ext uri="{9D8B030D-6E8A-4147-A177-3AD203B41FA5}">
                      <a16:colId xmlns:a16="http://schemas.microsoft.com/office/drawing/2014/main" val="193196706"/>
                    </a:ext>
                  </a:extLst>
                </a:gridCol>
                <a:gridCol w="838422">
                  <a:extLst>
                    <a:ext uri="{9D8B030D-6E8A-4147-A177-3AD203B41FA5}">
                      <a16:colId xmlns:a16="http://schemas.microsoft.com/office/drawing/2014/main" val="271363640"/>
                    </a:ext>
                  </a:extLst>
                </a:gridCol>
                <a:gridCol w="838422">
                  <a:extLst>
                    <a:ext uri="{9D8B030D-6E8A-4147-A177-3AD203B41FA5}">
                      <a16:colId xmlns:a16="http://schemas.microsoft.com/office/drawing/2014/main" val="1937607271"/>
                    </a:ext>
                  </a:extLst>
                </a:gridCol>
                <a:gridCol w="834610">
                  <a:extLst>
                    <a:ext uri="{9D8B030D-6E8A-4147-A177-3AD203B41FA5}">
                      <a16:colId xmlns:a16="http://schemas.microsoft.com/office/drawing/2014/main" val="1628465792"/>
                    </a:ext>
                  </a:extLst>
                </a:gridCol>
                <a:gridCol w="914642">
                  <a:extLst>
                    <a:ext uri="{9D8B030D-6E8A-4147-A177-3AD203B41FA5}">
                      <a16:colId xmlns:a16="http://schemas.microsoft.com/office/drawing/2014/main" val="881728630"/>
                    </a:ext>
                  </a:extLst>
                </a:gridCol>
                <a:gridCol w="914642">
                  <a:extLst>
                    <a:ext uri="{9D8B030D-6E8A-4147-A177-3AD203B41FA5}">
                      <a16:colId xmlns:a16="http://schemas.microsoft.com/office/drawing/2014/main" val="85303104"/>
                    </a:ext>
                  </a:extLst>
                </a:gridCol>
                <a:gridCol w="1017538">
                  <a:extLst>
                    <a:ext uri="{9D8B030D-6E8A-4147-A177-3AD203B41FA5}">
                      <a16:colId xmlns:a16="http://schemas.microsoft.com/office/drawing/2014/main" val="3691977812"/>
                    </a:ext>
                  </a:extLst>
                </a:gridCol>
                <a:gridCol w="1128059">
                  <a:extLst>
                    <a:ext uri="{9D8B030D-6E8A-4147-A177-3AD203B41FA5}">
                      <a16:colId xmlns:a16="http://schemas.microsoft.com/office/drawing/2014/main" val="4266340689"/>
                    </a:ext>
                  </a:extLst>
                </a:gridCol>
                <a:gridCol w="899398">
                  <a:extLst>
                    <a:ext uri="{9D8B030D-6E8A-4147-A177-3AD203B41FA5}">
                      <a16:colId xmlns:a16="http://schemas.microsoft.com/office/drawing/2014/main" val="3808976815"/>
                    </a:ext>
                  </a:extLst>
                </a:gridCol>
              </a:tblGrid>
              <a:tr h="610862">
                <a:tc rowSpan="3">
                  <a:txBody>
                    <a:bodyPr/>
                    <a:lstStyle/>
                    <a:p>
                      <a:pPr algn="ctr" fontAlgn="ctr"/>
                      <a:r>
                        <a:rPr lang="zh-TW" altLang="en-US" sz="1800" b="0" i="0" u="none" strike="noStrike" dirty="0">
                          <a:solidFill>
                            <a:srgbClr val="000000"/>
                          </a:solidFill>
                          <a:effectLst/>
                          <a:latin typeface="Times New Roman" panose="02020603050405020304" pitchFamily="18" charset="0"/>
                        </a:rPr>
                        <a:t>組別</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zh-TW" altLang="en-US" sz="1800" u="none" strike="noStrike" dirty="0">
                          <a:effectLst/>
                        </a:rPr>
                        <a:t>停留時間</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zh-TW" altLang="en-US" sz="1800" u="none" strike="noStrike" dirty="0">
                          <a:effectLst/>
                        </a:rPr>
                        <a:t>剪切率對時間的歷程</a:t>
                      </a:r>
                      <a:r>
                        <a:rPr lang="en-US" altLang="zh-TW" sz="1800" u="none" strike="noStrike" dirty="0">
                          <a:effectLst/>
                        </a:rPr>
                        <a:t>(</a:t>
                      </a:r>
                      <a:r>
                        <a:rPr lang="zh-TW" altLang="en-US" sz="1800" u="none" strike="noStrike" dirty="0">
                          <a:effectLst/>
                        </a:rPr>
                        <a:t>積分</a:t>
                      </a:r>
                      <a:r>
                        <a:rPr lang="en-US" altLang="zh-TW" sz="1800" u="none" strike="noStrike" dirty="0">
                          <a:effectLst/>
                        </a:rPr>
                        <a:t>)</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800" u="none" strike="noStrike" dirty="0">
                          <a:effectLst/>
                        </a:rPr>
                        <a:t>剪切應力對時間的歷程</a:t>
                      </a:r>
                      <a:r>
                        <a:rPr lang="en-US" altLang="zh-TW" sz="1800" u="none" strike="noStrike" dirty="0">
                          <a:effectLst/>
                        </a:rPr>
                        <a:t>(</a:t>
                      </a:r>
                      <a:r>
                        <a:rPr lang="zh-TW" altLang="en-US" sz="1800" u="none" strike="noStrike" dirty="0">
                          <a:effectLst/>
                        </a:rPr>
                        <a:t>積分</a:t>
                      </a:r>
                      <a:r>
                        <a:rPr lang="en-US" altLang="zh-TW" sz="1800" u="none" strike="noStrike" dirty="0">
                          <a:effectLst/>
                        </a:rPr>
                        <a:t>)</a:t>
                      </a:r>
                      <a:endParaRPr lang="zh-TW" alt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rowSpan="2">
                  <a:txBody>
                    <a:bodyPr/>
                    <a:lstStyle/>
                    <a:p>
                      <a:pPr algn="ctr" fontAlgn="ctr"/>
                      <a:r>
                        <a:rPr lang="zh-TW" altLang="en-US" sz="1800" u="none" strike="noStrike" dirty="0">
                          <a:effectLst/>
                        </a:rPr>
                        <a:t>壓力損失</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p>
                      <a:pPr algn="ctr" fontAlgn="ctr"/>
                      <a:r>
                        <a:rPr lang="en-US" altLang="zh-TW" sz="1800" u="none" strike="noStrike" dirty="0">
                          <a:effectLst/>
                        </a:rPr>
                        <a:t>(</a:t>
                      </a:r>
                      <a:r>
                        <a:rPr lang="zh-TW" altLang="en-US" sz="1800" u="none" strike="noStrike" dirty="0">
                          <a:effectLst/>
                        </a:rPr>
                        <a:t>入口</a:t>
                      </a:r>
                      <a:r>
                        <a:rPr lang="en-US" altLang="zh-TW" sz="1800" u="none" strike="noStrike" dirty="0">
                          <a:effectLst/>
                        </a:rPr>
                        <a:t>-</a:t>
                      </a:r>
                      <a:r>
                        <a:rPr lang="zh-TW" altLang="en-US" sz="1800" u="none" strike="noStrike" dirty="0">
                          <a:effectLst/>
                        </a:rPr>
                        <a:t>出口</a:t>
                      </a:r>
                      <a:r>
                        <a:rPr lang="en-US" altLang="zh-TW" sz="1800" u="none" strike="noStrike" dirty="0">
                          <a:effectLst/>
                        </a:rPr>
                        <a:t>)</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a:effectLst/>
                        </a:rPr>
                        <a:t>出口面積拉伸</a:t>
                      </a:r>
                      <a:endParaRPr lang="zh-TW" altLang="en-US" sz="18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9076700"/>
                  </a:ext>
                </a:extLst>
              </a:tr>
              <a:tr h="341091">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平均</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標準差</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平均</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標準差</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平均</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標準差</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zh-TW" altLang="en-US" sz="1200" b="0" i="0" u="none" strike="noStrike">
                        <a:solidFill>
                          <a:srgbClr val="000000"/>
                        </a:solidFill>
                        <a:effectLst/>
                        <a:latin typeface="細明體" panose="02020509000000000000" pitchFamily="49" charset="-120"/>
                        <a:ea typeface="細明體" panose="02020509000000000000" pitchFamily="49"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b="0" i="0" u="none" strike="noStrike">
                          <a:solidFill>
                            <a:srgbClr val="000000"/>
                          </a:solidFill>
                          <a:effectLst/>
                          <a:latin typeface="Times New Roman" panose="02020603050405020304" pitchFamily="18" charset="0"/>
                        </a:rPr>
                        <a:t>平均值</a:t>
                      </a:r>
                      <a:endParaRPr lang="en-US"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0909825"/>
                  </a:ext>
                </a:extLst>
              </a:tr>
              <a:tr h="325586">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sec</a:t>
                      </a:r>
                      <a:endParaRPr lang="en-US"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sec</a:t>
                      </a:r>
                      <a:endParaRPr 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b="0" i="0" u="none" strike="noStrike" dirty="0">
                          <a:solidFill>
                            <a:srgbClr val="000000"/>
                          </a:solidFill>
                          <a:effectLst/>
                          <a:latin typeface="Times New Roman" panose="02020603050405020304" pitchFamily="18" charset="0"/>
                        </a:rPr>
                        <a:t>sec/sec</a:t>
                      </a:r>
                      <a:endParaRPr lang="zh-TW" alt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b="0" i="0" u="none" strike="noStrike" dirty="0">
                          <a:solidFill>
                            <a:srgbClr val="000000"/>
                          </a:solidFill>
                          <a:effectLst/>
                          <a:latin typeface="Times New Roman" panose="02020603050405020304" pitchFamily="18" charset="0"/>
                        </a:rPr>
                        <a:t>sec/sec</a:t>
                      </a:r>
                      <a:endParaRPr lang="zh-TW" alt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MPa*sec</a:t>
                      </a:r>
                      <a:endParaRPr 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MPa*sec</a:t>
                      </a:r>
                      <a:endParaRPr 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bar</a:t>
                      </a:r>
                      <a:endParaRPr 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b="0" i="0" u="none" strike="noStrike" dirty="0">
                          <a:solidFill>
                            <a:srgbClr val="000000"/>
                          </a:solidFill>
                          <a:effectLst/>
                          <a:latin typeface="Times New Roman" panose="02020603050405020304" pitchFamily="18" charset="0"/>
                        </a:rPr>
                        <a:t>-</a:t>
                      </a:r>
                      <a:endParaRPr lang="zh-TW" alt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3866621"/>
                  </a:ext>
                </a:extLst>
              </a:tr>
              <a:tr h="325586">
                <a:tc>
                  <a:txBody>
                    <a:bodyPr/>
                    <a:lstStyle/>
                    <a:p>
                      <a:pPr algn="ctr" fontAlgn="ctr"/>
                      <a:r>
                        <a:rPr lang="en-US" altLang="zh-TW" sz="1800" u="none" strike="noStrike">
                          <a:effectLst/>
                        </a:rPr>
                        <a:t>2</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17.5</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a:effectLst/>
                        </a:rPr>
                        <a:t>5.8</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800" b="0" i="0" u="none" strike="noStrike" dirty="0">
                          <a:solidFill>
                            <a:srgbClr val="000000"/>
                          </a:solidFill>
                          <a:effectLst/>
                          <a:latin typeface="Calibri" panose="020F0502020204030204" pitchFamily="34" charset="0"/>
                        </a:rPr>
                        <a:t>513</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a:effectLst/>
                        </a:rPr>
                        <a:t>198</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a:effectLst/>
                        </a:rPr>
                        <a:t>45744</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14924</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11.6</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16.2</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4944154"/>
                  </a:ext>
                </a:extLst>
              </a:tr>
              <a:tr h="325586">
                <a:tc>
                  <a:txBody>
                    <a:bodyPr/>
                    <a:lstStyle/>
                    <a:p>
                      <a:pPr algn="ctr" fontAlgn="ctr"/>
                      <a:r>
                        <a:rPr lang="en-US" altLang="zh-TW" sz="1800" u="none" strike="noStrike">
                          <a:effectLst/>
                        </a:rPr>
                        <a:t>3</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22.9</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7.5</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800" b="0" i="0" u="none" strike="noStrike" dirty="0">
                          <a:solidFill>
                            <a:srgbClr val="000000"/>
                          </a:solidFill>
                          <a:effectLst/>
                          <a:latin typeface="Calibri" panose="020F0502020204030204" pitchFamily="34" charset="0"/>
                        </a:rPr>
                        <a:t>590</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336</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47370</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19350</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16.1</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19.6</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1593448"/>
                  </a:ext>
                </a:extLst>
              </a:tr>
            </a:tbl>
          </a:graphicData>
        </a:graphic>
      </p:graphicFrame>
      <p:sp>
        <p:nvSpPr>
          <p:cNvPr id="29" name="文字方塊 28">
            <a:extLst>
              <a:ext uri="{FF2B5EF4-FFF2-40B4-BE49-F238E27FC236}">
                <a16:creationId xmlns:a16="http://schemas.microsoft.com/office/drawing/2014/main" id="{5639613D-AB6E-4D45-A10D-E8746AEEDFD7}"/>
              </a:ext>
            </a:extLst>
          </p:cNvPr>
          <p:cNvSpPr txBox="1"/>
          <p:nvPr/>
        </p:nvSpPr>
        <p:spPr>
          <a:xfrm>
            <a:off x="611560" y="5373216"/>
            <a:ext cx="8130839" cy="1323439"/>
          </a:xfrm>
          <a:prstGeom prst="rect">
            <a:avLst/>
          </a:prstGeom>
          <a:noFill/>
        </p:spPr>
        <p:txBody>
          <a:bodyPr wrap="square" rtlCol="0">
            <a:spAutoFit/>
          </a:bodyPr>
          <a:lstStyle/>
          <a:p>
            <a:r>
              <a:rPr lang="zh-TW" altLang="en-US" sz="2000" dirty="0"/>
              <a:t>增加一逆向元件對混練特性的影響</a:t>
            </a:r>
            <a:r>
              <a:rPr lang="en-US" altLang="zh-TW" sz="2000" dirty="0"/>
              <a:t>:</a:t>
            </a:r>
          </a:p>
          <a:p>
            <a:pPr marL="285750" indent="-285750">
              <a:buFont typeface="Wingdings" panose="05000000000000000000" pitchFamily="2" charset="2"/>
              <a:buChar char="n"/>
            </a:pPr>
            <a:r>
              <a:rPr lang="zh-TW" altLang="en-US" sz="2000" dirty="0"/>
              <a:t>逆向元件會造成融膠迴流</a:t>
            </a:r>
            <a:r>
              <a:rPr lang="zh-TW" altLang="en-US" sz="2000" dirty="0">
                <a:latin typeface="PMingLiU" panose="02020500000000000000" pitchFamily="18" charset="-120"/>
                <a:ea typeface="PMingLiU" panose="02020500000000000000" pitchFamily="18" charset="-120"/>
              </a:rPr>
              <a:t>，使</a:t>
            </a:r>
            <a:r>
              <a:rPr lang="zh-TW" altLang="en-US" sz="2000" dirty="0"/>
              <a:t>融膠通過的時間增加</a:t>
            </a:r>
            <a:r>
              <a:rPr lang="zh-TW" altLang="en-US" sz="2000" dirty="0">
                <a:latin typeface="PMingLiU" panose="02020500000000000000" pitchFamily="18" charset="-120"/>
                <a:ea typeface="PMingLiU" panose="02020500000000000000" pitchFamily="18" charset="-120"/>
              </a:rPr>
              <a:t>，</a:t>
            </a:r>
            <a:r>
              <a:rPr lang="zh-TW" altLang="en-US" sz="2000" dirty="0"/>
              <a:t>故滯留時間增加</a:t>
            </a:r>
            <a:endParaRPr lang="en-US" altLang="zh-TW" sz="2000" dirty="0"/>
          </a:p>
          <a:p>
            <a:pPr marL="285750" indent="-285750">
              <a:buFont typeface="Wingdings" panose="05000000000000000000" pitchFamily="2" charset="2"/>
              <a:buChar char="n"/>
            </a:pPr>
            <a:r>
              <a:rPr lang="zh-TW" altLang="en-US" sz="2000" dirty="0">
                <a:solidFill>
                  <a:srgbClr val="000000"/>
                </a:solidFill>
                <a:latin typeface="細明體" panose="02020509000000000000" pitchFamily="49" charset="-120"/>
                <a:ea typeface="細明體" panose="02020509000000000000" pitchFamily="49" charset="-120"/>
              </a:rPr>
              <a:t>迴流效應造成融膠流動的阻力</a:t>
            </a:r>
            <a:r>
              <a:rPr lang="zh-TW" altLang="en-US" sz="2000" dirty="0">
                <a:latin typeface="PMingLiU" panose="02020500000000000000" pitchFamily="18" charset="-120"/>
                <a:ea typeface="PMingLiU" panose="02020500000000000000" pitchFamily="18" charset="-120"/>
              </a:rPr>
              <a:t>，故使融膠降壓現象更明顯</a:t>
            </a:r>
            <a:endParaRPr lang="en-US" altLang="zh-TW" sz="2000" dirty="0"/>
          </a:p>
          <a:p>
            <a:pPr marL="285750" indent="-285750">
              <a:buFont typeface="Wingdings" panose="05000000000000000000" pitchFamily="2" charset="2"/>
              <a:buChar char="n"/>
            </a:pPr>
            <a:r>
              <a:rPr lang="zh-TW" altLang="en-US" sz="2000" dirty="0">
                <a:solidFill>
                  <a:srgbClr val="000000"/>
                </a:solidFill>
                <a:latin typeface="細明體" panose="02020509000000000000" pitchFamily="49" charset="-120"/>
                <a:ea typeface="細明體" panose="02020509000000000000" pitchFamily="49" charset="-120"/>
              </a:rPr>
              <a:t>迴流效應會使剪切效果略為提高</a:t>
            </a:r>
            <a:r>
              <a:rPr lang="zh-TW" altLang="en-US" sz="2000" dirty="0">
                <a:latin typeface="PMingLiU" panose="02020500000000000000" pitchFamily="18" charset="-120"/>
                <a:ea typeface="PMingLiU" panose="02020500000000000000" pitchFamily="18" charset="-120"/>
              </a:rPr>
              <a:t>，</a:t>
            </a:r>
            <a:r>
              <a:rPr lang="zh-TW" altLang="en-US" sz="2000" dirty="0">
                <a:solidFill>
                  <a:srgbClr val="000000"/>
                </a:solidFill>
                <a:latin typeface="細明體" panose="02020509000000000000" pitchFamily="49" charset="-120"/>
                <a:ea typeface="細明體" panose="02020509000000000000" pitchFamily="49" charset="-120"/>
              </a:rPr>
              <a:t>故混合效果也增加</a:t>
            </a:r>
            <a:endParaRPr lang="en-US" altLang="zh-TW" sz="2000" dirty="0"/>
          </a:p>
        </p:txBody>
      </p:sp>
      <p:sp>
        <p:nvSpPr>
          <p:cNvPr id="30" name="矩形 29">
            <a:extLst>
              <a:ext uri="{FF2B5EF4-FFF2-40B4-BE49-F238E27FC236}">
                <a16:creationId xmlns:a16="http://schemas.microsoft.com/office/drawing/2014/main" id="{C1D98099-9E86-4552-8096-60AB8629280F}"/>
              </a:ext>
            </a:extLst>
          </p:cNvPr>
          <p:cNvSpPr/>
          <p:nvPr/>
        </p:nvSpPr>
        <p:spPr>
          <a:xfrm>
            <a:off x="2315358" y="180482"/>
            <a:ext cx="4801314" cy="461665"/>
          </a:xfrm>
          <a:prstGeom prst="rect">
            <a:avLst/>
          </a:prstGeom>
        </p:spPr>
        <p:txBody>
          <a:bodyPr wrap="none">
            <a:spAutoFit/>
          </a:bodyPr>
          <a:lstStyle/>
          <a:p>
            <a:r>
              <a:rPr lang="zh-TW" altLang="en-US" sz="2400" dirty="0"/>
              <a:t>增加一逆向元件對混練特性的影響</a:t>
            </a:r>
          </a:p>
        </p:txBody>
      </p:sp>
    </p:spTree>
    <p:extLst>
      <p:ext uri="{BB962C8B-B14F-4D97-AF65-F5344CB8AC3E}">
        <p14:creationId xmlns:p14="http://schemas.microsoft.com/office/powerpoint/2010/main" val="35464330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圖表 34"/>
          <p:cNvGraphicFramePr>
            <a:graphicFrameLocks/>
          </p:cNvGraphicFramePr>
          <p:nvPr>
            <p:extLst/>
          </p:nvPr>
        </p:nvGraphicFramePr>
        <p:xfrm>
          <a:off x="141482" y="1738124"/>
          <a:ext cx="5670000" cy="468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標題 1">
            <a:extLst>
              <a:ext uri="{FF2B5EF4-FFF2-40B4-BE49-F238E27FC236}">
                <a16:creationId xmlns:a16="http://schemas.microsoft.com/office/drawing/2014/main" id="{EA2C6A75-67EC-4598-A7AB-3048589ECC22}"/>
              </a:ext>
            </a:extLst>
          </p:cNvPr>
          <p:cNvSpPr>
            <a:spLocks noGrp="1"/>
          </p:cNvSpPr>
          <p:nvPr>
            <p:ph type="title"/>
          </p:nvPr>
        </p:nvSpPr>
        <p:spPr>
          <a:xfrm>
            <a:off x="1400074" y="258583"/>
            <a:ext cx="5915025" cy="994172"/>
          </a:xfrm>
        </p:spPr>
        <p:txBody>
          <a:bodyPr>
            <a:normAutofit fontScale="90000"/>
          </a:bodyPr>
          <a:lstStyle/>
          <a:p>
            <a:pPr algn="ctr"/>
            <a:r>
              <a:rPr lang="zh-TW" altLang="en-US" dirty="0">
                <a:latin typeface="標楷體" panose="03000509000000000000" pitchFamily="65" charset="-120"/>
                <a:ea typeface="標楷體" panose="03000509000000000000" pitchFamily="65" charset="-120"/>
              </a:rPr>
              <a:t>螺桿上的平均剪切率曲線</a:t>
            </a:r>
          </a:p>
        </p:txBody>
      </p:sp>
      <p:sp>
        <p:nvSpPr>
          <p:cNvPr id="9" name="矩形 8"/>
          <p:cNvSpPr/>
          <p:nvPr/>
        </p:nvSpPr>
        <p:spPr>
          <a:xfrm>
            <a:off x="7289632" y="3550082"/>
            <a:ext cx="1301959" cy="369332"/>
          </a:xfrm>
          <a:prstGeom prst="rect">
            <a:avLst/>
          </a:prstGeom>
        </p:spPr>
        <p:txBody>
          <a:bodyPr wrap="none">
            <a:spAutoFit/>
          </a:bodyPr>
          <a:lstStyle/>
          <a:p>
            <a:r>
              <a:rPr lang="zh-TW" altLang="en-US"/>
              <a:t>位置 </a:t>
            </a:r>
            <a:r>
              <a:rPr lang="en-US" altLang="zh-TW"/>
              <a:t>25mm</a:t>
            </a:r>
          </a:p>
        </p:txBody>
      </p:sp>
      <p:sp>
        <p:nvSpPr>
          <p:cNvPr id="33" name="矩形 32"/>
          <p:cNvSpPr/>
          <p:nvPr/>
        </p:nvSpPr>
        <p:spPr>
          <a:xfrm>
            <a:off x="7337718" y="5854347"/>
            <a:ext cx="1301959" cy="369332"/>
          </a:xfrm>
          <a:prstGeom prst="rect">
            <a:avLst/>
          </a:prstGeom>
        </p:spPr>
        <p:txBody>
          <a:bodyPr wrap="none">
            <a:spAutoFit/>
          </a:bodyPr>
          <a:lstStyle/>
          <a:p>
            <a:r>
              <a:rPr lang="zh-TW" altLang="en-US"/>
              <a:t>位置 </a:t>
            </a:r>
            <a:r>
              <a:rPr lang="en-US" altLang="zh-TW"/>
              <a:t>80mm</a:t>
            </a:r>
          </a:p>
        </p:txBody>
      </p:sp>
      <p:pic>
        <p:nvPicPr>
          <p:cNvPr id="10" name="圖片 9"/>
          <p:cNvPicPr>
            <a:picLocks noChangeAspect="1"/>
          </p:cNvPicPr>
          <p:nvPr/>
        </p:nvPicPr>
        <p:blipFill>
          <a:blip r:embed="rId3">
            <a:clrChange>
              <a:clrFrom>
                <a:srgbClr val="FFFFFF"/>
              </a:clrFrom>
              <a:clrTo>
                <a:srgbClr val="FFFFFF">
                  <a:alpha val="0"/>
                </a:srgbClr>
              </a:clrTo>
            </a:clrChange>
          </a:blip>
          <a:stretch>
            <a:fillRect/>
          </a:stretch>
        </p:blipFill>
        <p:spPr>
          <a:xfrm>
            <a:off x="6054935" y="1694528"/>
            <a:ext cx="1033069" cy="2853652"/>
          </a:xfrm>
          <a:prstGeom prst="rect">
            <a:avLst/>
          </a:prstGeom>
        </p:spPr>
      </p:pic>
      <p:pic>
        <p:nvPicPr>
          <p:cNvPr id="12" name="圖片 11"/>
          <p:cNvPicPr>
            <a:picLocks noChangeAspect="1"/>
          </p:cNvPicPr>
          <p:nvPr/>
        </p:nvPicPr>
        <p:blipFill>
          <a:blip r:embed="rId4"/>
          <a:stretch>
            <a:fillRect/>
          </a:stretch>
        </p:blipFill>
        <p:spPr>
          <a:xfrm>
            <a:off x="6650902" y="1819302"/>
            <a:ext cx="2253926" cy="1730780"/>
          </a:xfrm>
          <a:prstGeom prst="rect">
            <a:avLst/>
          </a:prstGeom>
        </p:spPr>
      </p:pic>
      <p:pic>
        <p:nvPicPr>
          <p:cNvPr id="13" name="圖片 12"/>
          <p:cNvPicPr>
            <a:picLocks noChangeAspect="1"/>
          </p:cNvPicPr>
          <p:nvPr/>
        </p:nvPicPr>
        <p:blipFill>
          <a:blip r:embed="rId5"/>
          <a:stretch>
            <a:fillRect/>
          </a:stretch>
        </p:blipFill>
        <p:spPr>
          <a:xfrm>
            <a:off x="6587545" y="4072951"/>
            <a:ext cx="2380640" cy="1781396"/>
          </a:xfrm>
          <a:prstGeom prst="rect">
            <a:avLst/>
          </a:prstGeom>
        </p:spPr>
      </p:pic>
      <p:pic>
        <p:nvPicPr>
          <p:cNvPr id="34" name="圖片 33"/>
          <p:cNvPicPr>
            <a:picLocks noChangeAspect="1"/>
          </p:cNvPicPr>
          <p:nvPr/>
        </p:nvPicPr>
        <p:blipFill>
          <a:blip r:embed="rId6">
            <a:clrChange>
              <a:clrFrom>
                <a:srgbClr val="FFFFFF"/>
              </a:clrFrom>
              <a:clrTo>
                <a:srgbClr val="FFFFFF">
                  <a:alpha val="0"/>
                </a:srgbClr>
              </a:clrTo>
            </a:clrChange>
          </a:blip>
          <a:stretch>
            <a:fillRect/>
          </a:stretch>
        </p:blipFill>
        <p:spPr>
          <a:xfrm>
            <a:off x="1130900" y="2103081"/>
            <a:ext cx="4401000" cy="1692053"/>
          </a:xfrm>
          <a:prstGeom prst="rect">
            <a:avLst/>
          </a:prstGeom>
        </p:spPr>
      </p:pic>
      <p:sp>
        <p:nvSpPr>
          <p:cNvPr id="3" name="投影片編號版面配置區 2"/>
          <p:cNvSpPr>
            <a:spLocks noGrp="1"/>
          </p:cNvSpPr>
          <p:nvPr>
            <p:ph type="sldNum" sz="quarter" idx="12"/>
          </p:nvPr>
        </p:nvSpPr>
        <p:spPr/>
        <p:txBody>
          <a:bodyPr/>
          <a:lstStyle/>
          <a:p>
            <a:fld id="{1903718D-2BA0-4992-8901-609C58FBCD54}" type="slidenum">
              <a:rPr lang="zh-TW" altLang="en-US" smtClean="0"/>
              <a:t>94</a:t>
            </a:fld>
            <a:endParaRPr lang="zh-TW" altLang="en-US"/>
          </a:p>
        </p:txBody>
      </p:sp>
    </p:spTree>
    <p:extLst>
      <p:ext uri="{BB962C8B-B14F-4D97-AF65-F5344CB8AC3E}">
        <p14:creationId xmlns:p14="http://schemas.microsoft.com/office/powerpoint/2010/main" val="32006278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圖表 13"/>
          <p:cNvGraphicFramePr>
            <a:graphicFrameLocks/>
          </p:cNvGraphicFramePr>
          <p:nvPr>
            <p:extLst/>
          </p:nvPr>
        </p:nvGraphicFramePr>
        <p:xfrm>
          <a:off x="141482" y="1738124"/>
          <a:ext cx="5670000" cy="46800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圖片 2"/>
          <p:cNvPicPr>
            <a:picLocks noChangeAspect="1"/>
          </p:cNvPicPr>
          <p:nvPr/>
        </p:nvPicPr>
        <p:blipFill>
          <a:blip r:embed="rId3"/>
          <a:stretch>
            <a:fillRect/>
          </a:stretch>
        </p:blipFill>
        <p:spPr>
          <a:xfrm>
            <a:off x="6595117" y="1784556"/>
            <a:ext cx="2401724" cy="1765526"/>
          </a:xfrm>
          <a:prstGeom prst="rect">
            <a:avLst/>
          </a:prstGeom>
        </p:spPr>
      </p:pic>
      <p:sp>
        <p:nvSpPr>
          <p:cNvPr id="2" name="標題 1">
            <a:extLst>
              <a:ext uri="{FF2B5EF4-FFF2-40B4-BE49-F238E27FC236}">
                <a16:creationId xmlns:a16="http://schemas.microsoft.com/office/drawing/2014/main" id="{EA2C6A75-67EC-4598-A7AB-3048589ECC22}"/>
              </a:ext>
            </a:extLst>
          </p:cNvPr>
          <p:cNvSpPr>
            <a:spLocks noGrp="1"/>
          </p:cNvSpPr>
          <p:nvPr>
            <p:ph type="title"/>
          </p:nvPr>
        </p:nvSpPr>
        <p:spPr>
          <a:xfrm>
            <a:off x="1400074" y="258583"/>
            <a:ext cx="5915025" cy="994172"/>
          </a:xfrm>
        </p:spPr>
        <p:txBody>
          <a:bodyPr>
            <a:normAutofit fontScale="90000"/>
          </a:bodyPr>
          <a:lstStyle/>
          <a:p>
            <a:pPr algn="ctr"/>
            <a:r>
              <a:rPr lang="zh-TW" altLang="en-US" dirty="0">
                <a:latin typeface="標楷體" panose="03000509000000000000" pitchFamily="65" charset="-120"/>
                <a:ea typeface="標楷體" panose="03000509000000000000" pitchFamily="65" charset="-120"/>
              </a:rPr>
              <a:t>螺桿上的平均剪切率曲線</a:t>
            </a:r>
          </a:p>
        </p:txBody>
      </p:sp>
      <p:sp>
        <p:nvSpPr>
          <p:cNvPr id="9" name="矩形 8"/>
          <p:cNvSpPr/>
          <p:nvPr/>
        </p:nvSpPr>
        <p:spPr>
          <a:xfrm>
            <a:off x="7289632" y="3550082"/>
            <a:ext cx="1301959" cy="369332"/>
          </a:xfrm>
          <a:prstGeom prst="rect">
            <a:avLst/>
          </a:prstGeom>
        </p:spPr>
        <p:txBody>
          <a:bodyPr wrap="none">
            <a:spAutoFit/>
          </a:bodyPr>
          <a:lstStyle/>
          <a:p>
            <a:r>
              <a:rPr lang="zh-TW" altLang="en-US"/>
              <a:t>位置 </a:t>
            </a:r>
            <a:r>
              <a:rPr lang="en-US" altLang="zh-TW"/>
              <a:t>25mm</a:t>
            </a:r>
          </a:p>
        </p:txBody>
      </p:sp>
      <p:sp>
        <p:nvSpPr>
          <p:cNvPr id="33" name="矩形 32"/>
          <p:cNvSpPr/>
          <p:nvPr/>
        </p:nvSpPr>
        <p:spPr>
          <a:xfrm>
            <a:off x="7337718" y="5854347"/>
            <a:ext cx="1301959" cy="369332"/>
          </a:xfrm>
          <a:prstGeom prst="rect">
            <a:avLst/>
          </a:prstGeom>
        </p:spPr>
        <p:txBody>
          <a:bodyPr wrap="none">
            <a:spAutoFit/>
          </a:bodyPr>
          <a:lstStyle/>
          <a:p>
            <a:r>
              <a:rPr lang="zh-TW" altLang="en-US"/>
              <a:t>位置 </a:t>
            </a:r>
            <a:r>
              <a:rPr lang="en-US" altLang="zh-TW"/>
              <a:t>80mm</a:t>
            </a:r>
          </a:p>
        </p:txBody>
      </p:sp>
      <p:pic>
        <p:nvPicPr>
          <p:cNvPr id="10" name="圖片 9"/>
          <p:cNvPicPr>
            <a:picLocks noChangeAspect="1"/>
          </p:cNvPicPr>
          <p:nvPr/>
        </p:nvPicPr>
        <p:blipFill>
          <a:blip r:embed="rId4">
            <a:clrChange>
              <a:clrFrom>
                <a:srgbClr val="FFFFFF"/>
              </a:clrFrom>
              <a:clrTo>
                <a:srgbClr val="FFFFFF">
                  <a:alpha val="0"/>
                </a:srgbClr>
              </a:clrTo>
            </a:clrChange>
          </a:blip>
          <a:stretch>
            <a:fillRect/>
          </a:stretch>
        </p:blipFill>
        <p:spPr>
          <a:xfrm>
            <a:off x="6054935" y="1694528"/>
            <a:ext cx="1033069" cy="2853652"/>
          </a:xfrm>
          <a:prstGeom prst="rect">
            <a:avLst/>
          </a:prstGeom>
        </p:spPr>
      </p:pic>
      <p:pic>
        <p:nvPicPr>
          <p:cNvPr id="4" name="圖片 3"/>
          <p:cNvPicPr>
            <a:picLocks noChangeAspect="1"/>
          </p:cNvPicPr>
          <p:nvPr/>
        </p:nvPicPr>
        <p:blipFill>
          <a:blip r:embed="rId5"/>
          <a:stretch>
            <a:fillRect/>
          </a:stretch>
        </p:blipFill>
        <p:spPr>
          <a:xfrm>
            <a:off x="6595117" y="4104435"/>
            <a:ext cx="2433686" cy="1820318"/>
          </a:xfrm>
          <a:prstGeom prst="rect">
            <a:avLst/>
          </a:prstGeom>
        </p:spPr>
      </p:pic>
      <p:pic>
        <p:nvPicPr>
          <p:cNvPr id="15" name="圖片 14"/>
          <p:cNvPicPr>
            <a:picLocks noChangeAspect="1"/>
          </p:cNvPicPr>
          <p:nvPr/>
        </p:nvPicPr>
        <p:blipFill>
          <a:blip r:embed="rId6">
            <a:clrChange>
              <a:clrFrom>
                <a:srgbClr val="FFFFFF"/>
              </a:clrFrom>
              <a:clrTo>
                <a:srgbClr val="FFFFFF">
                  <a:alpha val="0"/>
                </a:srgbClr>
              </a:clrTo>
            </a:clrChange>
          </a:blip>
          <a:stretch>
            <a:fillRect/>
          </a:stretch>
        </p:blipFill>
        <p:spPr>
          <a:xfrm flipH="1" flipV="1">
            <a:off x="1259632" y="1952264"/>
            <a:ext cx="4476031" cy="1782484"/>
          </a:xfrm>
          <a:prstGeom prst="rect">
            <a:avLst/>
          </a:prstGeom>
        </p:spPr>
      </p:pic>
      <p:sp>
        <p:nvSpPr>
          <p:cNvPr id="5" name="投影片編號版面配置區 4"/>
          <p:cNvSpPr>
            <a:spLocks noGrp="1"/>
          </p:cNvSpPr>
          <p:nvPr>
            <p:ph type="sldNum" sz="quarter" idx="12"/>
          </p:nvPr>
        </p:nvSpPr>
        <p:spPr/>
        <p:txBody>
          <a:bodyPr/>
          <a:lstStyle/>
          <a:p>
            <a:fld id="{1903718D-2BA0-4992-8901-609C58FBCD54}" type="slidenum">
              <a:rPr lang="zh-TW" altLang="en-US" smtClean="0"/>
              <a:t>95</a:t>
            </a:fld>
            <a:endParaRPr lang="zh-TW" altLang="en-US"/>
          </a:p>
        </p:txBody>
      </p:sp>
    </p:spTree>
    <p:extLst>
      <p:ext uri="{BB962C8B-B14F-4D97-AF65-F5344CB8AC3E}">
        <p14:creationId xmlns:p14="http://schemas.microsoft.com/office/powerpoint/2010/main" val="408139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829FAFE3-C4BD-40BC-8F81-160DFACB862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78778" y="1921471"/>
            <a:ext cx="5184000" cy="1053475"/>
          </a:xfrm>
          <a:prstGeom prst="rect">
            <a:avLst/>
          </a:prstGeom>
        </p:spPr>
      </p:pic>
      <p:sp>
        <p:nvSpPr>
          <p:cNvPr id="2" name="投影片編號版面配置區 1">
            <a:extLst>
              <a:ext uri="{FF2B5EF4-FFF2-40B4-BE49-F238E27FC236}">
                <a16:creationId xmlns:a16="http://schemas.microsoft.com/office/drawing/2014/main" id="{B5C3BE6E-DEB8-49FD-884F-13EB45462BAC}"/>
              </a:ext>
            </a:extLst>
          </p:cNvPr>
          <p:cNvSpPr>
            <a:spLocks noGrp="1"/>
          </p:cNvSpPr>
          <p:nvPr>
            <p:ph type="sldNum" sz="quarter" idx="12"/>
          </p:nvPr>
        </p:nvSpPr>
        <p:spPr/>
        <p:txBody>
          <a:bodyPr/>
          <a:lstStyle/>
          <a:p>
            <a:fld id="{1903718D-2BA0-4992-8901-609C58FBCD54}" type="slidenum">
              <a:rPr lang="zh-TW" altLang="en-US" smtClean="0"/>
              <a:t>96</a:t>
            </a:fld>
            <a:endParaRPr lang="zh-TW" altLang="en-US"/>
          </a:p>
        </p:txBody>
      </p:sp>
      <p:sp>
        <p:nvSpPr>
          <p:cNvPr id="4" name="文字方塊 3">
            <a:extLst>
              <a:ext uri="{FF2B5EF4-FFF2-40B4-BE49-F238E27FC236}">
                <a16:creationId xmlns:a16="http://schemas.microsoft.com/office/drawing/2014/main" id="{317AF891-0D8B-4E36-BF76-A137A42203DE}"/>
              </a:ext>
            </a:extLst>
          </p:cNvPr>
          <p:cNvSpPr txBox="1"/>
          <p:nvPr/>
        </p:nvSpPr>
        <p:spPr>
          <a:xfrm>
            <a:off x="2201068" y="1649177"/>
            <a:ext cx="1627369" cy="369332"/>
          </a:xfrm>
          <a:prstGeom prst="rect">
            <a:avLst/>
          </a:prstGeom>
          <a:noFill/>
        </p:spPr>
        <p:txBody>
          <a:bodyPr wrap="square" rtlCol="0">
            <a:spAutoFit/>
          </a:bodyPr>
          <a:lstStyle/>
          <a:p>
            <a:r>
              <a:rPr lang="en-US" altLang="zh-TW" dirty="0"/>
              <a:t>KB 7.5-2-30-45°</a:t>
            </a:r>
            <a:endParaRPr lang="zh-TW" altLang="en-US" dirty="0"/>
          </a:p>
        </p:txBody>
      </p:sp>
      <p:cxnSp>
        <p:nvCxnSpPr>
          <p:cNvPr id="5" name="直線接點 4">
            <a:extLst>
              <a:ext uri="{FF2B5EF4-FFF2-40B4-BE49-F238E27FC236}">
                <a16:creationId xmlns:a16="http://schemas.microsoft.com/office/drawing/2014/main" id="{D9BE7248-C9AF-47EF-8918-520E2180A5AB}"/>
              </a:ext>
            </a:extLst>
          </p:cNvPr>
          <p:cNvCxnSpPr>
            <a:cxnSpLocks/>
          </p:cNvCxnSpPr>
          <p:nvPr/>
        </p:nvCxnSpPr>
        <p:spPr>
          <a:xfrm flipV="1">
            <a:off x="3382532" y="1532772"/>
            <a:ext cx="0" cy="13319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714D0CFB-5E74-49B1-92F0-66A99F2555B8}"/>
              </a:ext>
            </a:extLst>
          </p:cNvPr>
          <p:cNvCxnSpPr>
            <a:cxnSpLocks/>
          </p:cNvCxnSpPr>
          <p:nvPr/>
        </p:nvCxnSpPr>
        <p:spPr>
          <a:xfrm flipV="1">
            <a:off x="5891623" y="1532772"/>
            <a:ext cx="0" cy="14040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FBE2AA2A-EB5C-4115-A6AA-B81838DE3D77}"/>
              </a:ext>
            </a:extLst>
          </p:cNvPr>
          <p:cNvCxnSpPr>
            <a:cxnSpLocks/>
          </p:cNvCxnSpPr>
          <p:nvPr/>
        </p:nvCxnSpPr>
        <p:spPr>
          <a:xfrm flipV="1">
            <a:off x="7148923" y="1756998"/>
            <a:ext cx="0" cy="1179778"/>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F84F262-92BE-4F47-976B-60EFAF157358}"/>
              </a:ext>
            </a:extLst>
          </p:cNvPr>
          <p:cNvSpPr/>
          <p:nvPr/>
        </p:nvSpPr>
        <p:spPr>
          <a:xfrm>
            <a:off x="404099" y="1227415"/>
            <a:ext cx="955711" cy="461665"/>
          </a:xfrm>
          <a:prstGeom prst="rect">
            <a:avLst/>
          </a:prstGeom>
        </p:spPr>
        <p:txBody>
          <a:bodyPr wrap="none">
            <a:spAutoFit/>
          </a:bodyPr>
          <a:lstStyle/>
          <a:p>
            <a:r>
              <a:rPr lang="zh-TW" altLang="en-US" sz="2400" dirty="0"/>
              <a:t>組態</a:t>
            </a:r>
            <a:r>
              <a:rPr lang="en-US" altLang="zh-TW" sz="2400" dirty="0"/>
              <a:t>5</a:t>
            </a:r>
            <a:endParaRPr lang="zh-TW" altLang="en-US" sz="2400" dirty="0"/>
          </a:p>
        </p:txBody>
      </p:sp>
      <p:sp>
        <p:nvSpPr>
          <p:cNvPr id="9" name="矩形 8">
            <a:extLst>
              <a:ext uri="{FF2B5EF4-FFF2-40B4-BE49-F238E27FC236}">
                <a16:creationId xmlns:a16="http://schemas.microsoft.com/office/drawing/2014/main" id="{E5DD53E8-CB74-4588-AF72-7E83C06FEF1B}"/>
              </a:ext>
            </a:extLst>
          </p:cNvPr>
          <p:cNvSpPr/>
          <p:nvPr/>
        </p:nvSpPr>
        <p:spPr>
          <a:xfrm>
            <a:off x="1354082" y="1272527"/>
            <a:ext cx="646332" cy="646331"/>
          </a:xfrm>
          <a:prstGeom prst="rect">
            <a:avLst/>
          </a:prstGeom>
          <a:solidFill>
            <a:srgbClr val="FFFF00"/>
          </a:solidFill>
        </p:spPr>
        <p:txBody>
          <a:bodyPr wrap="none">
            <a:spAutoFit/>
          </a:bodyPr>
          <a:lstStyle/>
          <a:p>
            <a:pPr algn="ctr"/>
            <a:r>
              <a:rPr lang="zh-TW" altLang="en-US" dirty="0"/>
              <a:t>熔膠</a:t>
            </a:r>
            <a:endParaRPr lang="en-US" altLang="zh-TW" dirty="0"/>
          </a:p>
          <a:p>
            <a:pPr algn="ctr"/>
            <a:r>
              <a:rPr lang="zh-TW" altLang="en-US" dirty="0"/>
              <a:t>入口</a:t>
            </a:r>
          </a:p>
        </p:txBody>
      </p:sp>
      <p:sp>
        <p:nvSpPr>
          <p:cNvPr id="10" name="矩形 9">
            <a:extLst>
              <a:ext uri="{FF2B5EF4-FFF2-40B4-BE49-F238E27FC236}">
                <a16:creationId xmlns:a16="http://schemas.microsoft.com/office/drawing/2014/main" id="{E97F3248-5710-4499-ADF8-CB0C7936DBFB}"/>
              </a:ext>
            </a:extLst>
          </p:cNvPr>
          <p:cNvSpPr/>
          <p:nvPr/>
        </p:nvSpPr>
        <p:spPr>
          <a:xfrm>
            <a:off x="7224468" y="1384640"/>
            <a:ext cx="646332" cy="646331"/>
          </a:xfrm>
          <a:prstGeom prst="rect">
            <a:avLst/>
          </a:prstGeom>
        </p:spPr>
        <p:txBody>
          <a:bodyPr wrap="square">
            <a:spAutoFit/>
          </a:bodyPr>
          <a:lstStyle/>
          <a:p>
            <a:pPr algn="ctr"/>
            <a:r>
              <a:rPr lang="zh-TW" altLang="en-US" dirty="0"/>
              <a:t>熔膠</a:t>
            </a:r>
            <a:endParaRPr lang="en-US" altLang="zh-TW" dirty="0"/>
          </a:p>
          <a:p>
            <a:pPr algn="ctr"/>
            <a:r>
              <a:rPr lang="zh-TW" altLang="en-US" dirty="0"/>
              <a:t>出口</a:t>
            </a:r>
            <a:endParaRPr lang="en-US" altLang="zh-TW" dirty="0"/>
          </a:p>
        </p:txBody>
      </p:sp>
      <p:sp>
        <p:nvSpPr>
          <p:cNvPr id="11" name="文字方塊 10">
            <a:extLst>
              <a:ext uri="{FF2B5EF4-FFF2-40B4-BE49-F238E27FC236}">
                <a16:creationId xmlns:a16="http://schemas.microsoft.com/office/drawing/2014/main" id="{EBB80851-11D8-4F6B-9394-F615E19D55F1}"/>
              </a:ext>
            </a:extLst>
          </p:cNvPr>
          <p:cNvSpPr txBox="1"/>
          <p:nvPr/>
        </p:nvSpPr>
        <p:spPr>
          <a:xfrm>
            <a:off x="217555" y="479212"/>
            <a:ext cx="1512167" cy="646331"/>
          </a:xfrm>
          <a:prstGeom prst="rect">
            <a:avLst/>
          </a:prstGeom>
          <a:noFill/>
        </p:spPr>
        <p:txBody>
          <a:bodyPr wrap="square" rtlCol="0">
            <a:spAutoFit/>
          </a:bodyPr>
          <a:lstStyle/>
          <a:p>
            <a:r>
              <a:rPr lang="zh-TW" altLang="en-US" dirty="0"/>
              <a:t>產能</a:t>
            </a:r>
            <a:r>
              <a:rPr lang="en-US" altLang="zh-TW" dirty="0"/>
              <a:t>15kg/</a:t>
            </a:r>
            <a:r>
              <a:rPr lang="en-US" altLang="zh-TW" dirty="0" err="1"/>
              <a:t>hr</a:t>
            </a:r>
            <a:endParaRPr lang="en-US" altLang="zh-TW" dirty="0"/>
          </a:p>
          <a:p>
            <a:r>
              <a:rPr lang="zh-TW" altLang="en-US" dirty="0"/>
              <a:t>轉速</a:t>
            </a:r>
            <a:r>
              <a:rPr lang="en-US" altLang="zh-TW" dirty="0"/>
              <a:t>60rpm</a:t>
            </a:r>
          </a:p>
        </p:txBody>
      </p:sp>
      <p:cxnSp>
        <p:nvCxnSpPr>
          <p:cNvPr id="22" name="直線接點 21">
            <a:extLst>
              <a:ext uri="{FF2B5EF4-FFF2-40B4-BE49-F238E27FC236}">
                <a16:creationId xmlns:a16="http://schemas.microsoft.com/office/drawing/2014/main" id="{70B7488B-E0C9-41BB-B01C-998774CDE171}"/>
              </a:ext>
            </a:extLst>
          </p:cNvPr>
          <p:cNvCxnSpPr>
            <a:cxnSpLocks/>
          </p:cNvCxnSpPr>
          <p:nvPr/>
        </p:nvCxnSpPr>
        <p:spPr>
          <a:xfrm flipV="1">
            <a:off x="2183703" y="1532772"/>
            <a:ext cx="0" cy="1179778"/>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BC08FD8E-50A6-43C4-B64C-885D82FB9703}"/>
              </a:ext>
            </a:extLst>
          </p:cNvPr>
          <p:cNvSpPr/>
          <p:nvPr/>
        </p:nvSpPr>
        <p:spPr>
          <a:xfrm>
            <a:off x="397831" y="2156990"/>
            <a:ext cx="955711" cy="461665"/>
          </a:xfrm>
          <a:prstGeom prst="rect">
            <a:avLst/>
          </a:prstGeom>
        </p:spPr>
        <p:txBody>
          <a:bodyPr wrap="none">
            <a:spAutoFit/>
          </a:bodyPr>
          <a:lstStyle/>
          <a:p>
            <a:r>
              <a:rPr lang="zh-TW" altLang="en-US" sz="2400" dirty="0"/>
              <a:t>組態</a:t>
            </a:r>
            <a:r>
              <a:rPr lang="en-US" altLang="zh-TW" sz="2400" dirty="0"/>
              <a:t>7</a:t>
            </a:r>
            <a:endParaRPr lang="zh-TW" altLang="en-US" sz="2400" dirty="0"/>
          </a:p>
        </p:txBody>
      </p:sp>
      <p:pic>
        <p:nvPicPr>
          <p:cNvPr id="43" name="圖片 42">
            <a:extLst>
              <a:ext uri="{FF2B5EF4-FFF2-40B4-BE49-F238E27FC236}">
                <a16:creationId xmlns:a16="http://schemas.microsoft.com/office/drawing/2014/main" id="{910A0A14-88FB-42CF-AFB9-7DD64EA49C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89918" y="1890190"/>
            <a:ext cx="875215" cy="1026393"/>
          </a:xfrm>
          <a:prstGeom prst="rect">
            <a:avLst/>
          </a:prstGeom>
        </p:spPr>
      </p:pic>
      <p:graphicFrame>
        <p:nvGraphicFramePr>
          <p:cNvPr id="44" name="表格 43">
            <a:extLst>
              <a:ext uri="{FF2B5EF4-FFF2-40B4-BE49-F238E27FC236}">
                <a16:creationId xmlns:a16="http://schemas.microsoft.com/office/drawing/2014/main" id="{2913583E-BEB7-4D94-AC82-DBD71B9E7454}"/>
              </a:ext>
            </a:extLst>
          </p:cNvPr>
          <p:cNvGraphicFramePr>
            <a:graphicFrameLocks noGrp="1"/>
          </p:cNvGraphicFramePr>
          <p:nvPr>
            <p:extLst/>
          </p:nvPr>
        </p:nvGraphicFramePr>
        <p:xfrm>
          <a:off x="609723" y="3181011"/>
          <a:ext cx="8208911" cy="1900532"/>
        </p:xfrm>
        <a:graphic>
          <a:graphicData uri="http://schemas.openxmlformats.org/drawingml/2006/table">
            <a:tbl>
              <a:tblPr>
                <a:tableStyleId>{5C22544A-7EE6-4342-B048-85BDC9FD1C3A}</a:tableStyleId>
              </a:tblPr>
              <a:tblGrid>
                <a:gridCol w="793925">
                  <a:extLst>
                    <a:ext uri="{9D8B030D-6E8A-4147-A177-3AD203B41FA5}">
                      <a16:colId xmlns:a16="http://schemas.microsoft.com/office/drawing/2014/main" val="1954278229"/>
                    </a:ext>
                  </a:extLst>
                </a:gridCol>
                <a:gridCol w="867675">
                  <a:extLst>
                    <a:ext uri="{9D8B030D-6E8A-4147-A177-3AD203B41FA5}">
                      <a16:colId xmlns:a16="http://schemas.microsoft.com/office/drawing/2014/main" val="2306418828"/>
                    </a:ext>
                  </a:extLst>
                </a:gridCol>
                <a:gridCol w="838422">
                  <a:extLst>
                    <a:ext uri="{9D8B030D-6E8A-4147-A177-3AD203B41FA5}">
                      <a16:colId xmlns:a16="http://schemas.microsoft.com/office/drawing/2014/main" val="257221632"/>
                    </a:ext>
                  </a:extLst>
                </a:gridCol>
                <a:gridCol w="834610">
                  <a:extLst>
                    <a:ext uri="{9D8B030D-6E8A-4147-A177-3AD203B41FA5}">
                      <a16:colId xmlns:a16="http://schemas.microsoft.com/office/drawing/2014/main" val="3907293085"/>
                    </a:ext>
                  </a:extLst>
                </a:gridCol>
                <a:gridCol w="914642">
                  <a:extLst>
                    <a:ext uri="{9D8B030D-6E8A-4147-A177-3AD203B41FA5}">
                      <a16:colId xmlns:a16="http://schemas.microsoft.com/office/drawing/2014/main" val="2137481283"/>
                    </a:ext>
                  </a:extLst>
                </a:gridCol>
                <a:gridCol w="914642">
                  <a:extLst>
                    <a:ext uri="{9D8B030D-6E8A-4147-A177-3AD203B41FA5}">
                      <a16:colId xmlns:a16="http://schemas.microsoft.com/office/drawing/2014/main" val="3261250985"/>
                    </a:ext>
                  </a:extLst>
                </a:gridCol>
                <a:gridCol w="1017538">
                  <a:extLst>
                    <a:ext uri="{9D8B030D-6E8A-4147-A177-3AD203B41FA5}">
                      <a16:colId xmlns:a16="http://schemas.microsoft.com/office/drawing/2014/main" val="4112690495"/>
                    </a:ext>
                  </a:extLst>
                </a:gridCol>
                <a:gridCol w="1128059">
                  <a:extLst>
                    <a:ext uri="{9D8B030D-6E8A-4147-A177-3AD203B41FA5}">
                      <a16:colId xmlns:a16="http://schemas.microsoft.com/office/drawing/2014/main" val="1020734809"/>
                    </a:ext>
                  </a:extLst>
                </a:gridCol>
                <a:gridCol w="899398">
                  <a:extLst>
                    <a:ext uri="{9D8B030D-6E8A-4147-A177-3AD203B41FA5}">
                      <a16:colId xmlns:a16="http://schemas.microsoft.com/office/drawing/2014/main" val="3079139328"/>
                    </a:ext>
                  </a:extLst>
                </a:gridCol>
              </a:tblGrid>
              <a:tr h="604212">
                <a:tc rowSpan="3">
                  <a:txBody>
                    <a:bodyPr/>
                    <a:lstStyle/>
                    <a:p>
                      <a:pPr algn="ctr" fontAlgn="ctr"/>
                      <a:r>
                        <a:rPr lang="zh-TW" altLang="en-US" sz="1800" b="0" i="0" u="none" strike="noStrike" dirty="0">
                          <a:solidFill>
                            <a:srgbClr val="000000"/>
                          </a:solidFill>
                          <a:effectLst/>
                          <a:latin typeface="Times New Roman" panose="02020603050405020304" pitchFamily="18" charset="0"/>
                        </a:rPr>
                        <a:t>組別</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zh-TW" altLang="en-US" sz="1800" u="none" strike="noStrike" dirty="0">
                          <a:effectLst/>
                        </a:rPr>
                        <a:t>停留時間</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zh-TW" altLang="en-US" sz="1800" u="none" strike="noStrike" dirty="0">
                          <a:effectLst/>
                        </a:rPr>
                        <a:t>剪切率對時間的歷程</a:t>
                      </a:r>
                      <a:r>
                        <a:rPr lang="en-US" altLang="zh-TW" sz="1800" u="none" strike="noStrike" dirty="0">
                          <a:effectLst/>
                        </a:rPr>
                        <a:t>(</a:t>
                      </a:r>
                      <a:r>
                        <a:rPr lang="zh-TW" altLang="en-US" sz="1800" u="none" strike="noStrike" dirty="0">
                          <a:effectLst/>
                        </a:rPr>
                        <a:t>積分</a:t>
                      </a:r>
                      <a:r>
                        <a:rPr lang="en-US" altLang="zh-TW" sz="1800" u="none" strike="noStrike" dirty="0">
                          <a:effectLst/>
                        </a:rPr>
                        <a:t>)</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800" u="none" strike="noStrike" dirty="0">
                          <a:effectLst/>
                        </a:rPr>
                        <a:t>剪切應力對時間的歷程</a:t>
                      </a:r>
                      <a:r>
                        <a:rPr lang="en-US" altLang="zh-TW" sz="1800" u="none" strike="noStrike" dirty="0">
                          <a:effectLst/>
                        </a:rPr>
                        <a:t>(</a:t>
                      </a:r>
                      <a:r>
                        <a:rPr lang="zh-TW" altLang="en-US" sz="1800" u="none" strike="noStrike" dirty="0">
                          <a:effectLst/>
                        </a:rPr>
                        <a:t>積分</a:t>
                      </a:r>
                      <a:r>
                        <a:rPr lang="en-US" altLang="zh-TW" sz="1800" u="none" strike="noStrike" dirty="0">
                          <a:effectLst/>
                        </a:rPr>
                        <a:t>)</a:t>
                      </a:r>
                      <a:endParaRPr lang="zh-TW" alt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rowSpan="2">
                  <a:txBody>
                    <a:bodyPr/>
                    <a:lstStyle/>
                    <a:p>
                      <a:pPr algn="ctr" fontAlgn="ctr"/>
                      <a:r>
                        <a:rPr lang="zh-TW" altLang="en-US" sz="1800" u="none" strike="noStrike" dirty="0">
                          <a:effectLst/>
                        </a:rPr>
                        <a:t>壓力損失</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p>
                      <a:pPr algn="ctr" fontAlgn="ctr"/>
                      <a:r>
                        <a:rPr lang="en-US" altLang="zh-TW" sz="1800" u="none" strike="noStrike" dirty="0">
                          <a:effectLst/>
                        </a:rPr>
                        <a:t>(</a:t>
                      </a:r>
                      <a:r>
                        <a:rPr lang="zh-TW" altLang="en-US" sz="1800" u="none" strike="noStrike" dirty="0">
                          <a:effectLst/>
                        </a:rPr>
                        <a:t>入口</a:t>
                      </a:r>
                      <a:r>
                        <a:rPr lang="en-US" altLang="zh-TW" sz="1800" u="none" strike="noStrike" dirty="0">
                          <a:effectLst/>
                        </a:rPr>
                        <a:t>-</a:t>
                      </a:r>
                      <a:r>
                        <a:rPr lang="zh-TW" altLang="en-US" sz="1800" u="none" strike="noStrike" dirty="0">
                          <a:effectLst/>
                        </a:rPr>
                        <a:t>出口</a:t>
                      </a:r>
                      <a:r>
                        <a:rPr lang="en-US" altLang="zh-TW" sz="1800" u="none" strike="noStrike" dirty="0">
                          <a:effectLst/>
                        </a:rPr>
                        <a:t>)</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a:effectLst/>
                        </a:rPr>
                        <a:t>出口面積拉伸</a:t>
                      </a:r>
                      <a:endParaRPr lang="zh-TW" altLang="en-US" sz="1800" b="0" i="0" u="none" strike="noStrike">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2851173"/>
                  </a:ext>
                </a:extLst>
              </a:tr>
              <a:tr h="341091">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平均</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標準差</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平均</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標準差</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平均</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u="none" strike="noStrike" dirty="0">
                          <a:effectLst/>
                        </a:rPr>
                        <a:t>標準差</a:t>
                      </a:r>
                      <a:endParaRPr lang="zh-TW" altLang="en-US" sz="1800" b="0" i="0" u="none" strike="noStrike" dirty="0">
                        <a:solidFill>
                          <a:srgbClr val="000000"/>
                        </a:solidFill>
                        <a:effectLst/>
                        <a:latin typeface="細明體" panose="02020509000000000000" pitchFamily="49" charset="-120"/>
                        <a:ea typeface="細明體" panose="02020509000000000000" pitchFamily="49" charset="-12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zh-TW" altLang="en-US" sz="1200" b="0" i="0" u="none" strike="noStrike">
                        <a:solidFill>
                          <a:srgbClr val="000000"/>
                        </a:solidFill>
                        <a:effectLst/>
                        <a:latin typeface="細明體" panose="02020509000000000000" pitchFamily="49" charset="-120"/>
                        <a:ea typeface="細明體" panose="02020509000000000000" pitchFamily="49"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1800" b="0" i="0" u="none" strike="noStrike">
                          <a:solidFill>
                            <a:srgbClr val="000000"/>
                          </a:solidFill>
                          <a:effectLst/>
                          <a:latin typeface="Times New Roman" panose="02020603050405020304" pitchFamily="18" charset="0"/>
                        </a:rPr>
                        <a:t>平均值</a:t>
                      </a:r>
                      <a:endParaRPr lang="en-US"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6440108"/>
                  </a:ext>
                </a:extLst>
              </a:tr>
              <a:tr h="325586">
                <a:tc vMerge="1">
                  <a:txBody>
                    <a:bodyPr/>
                    <a:lstStyle/>
                    <a:p>
                      <a:pPr algn="ctr" fontAlgn="ctr"/>
                      <a:endParaRPr lang="zh-TW" altLang="en-US"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sec</a:t>
                      </a:r>
                      <a:endParaRPr lang="en-US"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sec</a:t>
                      </a:r>
                      <a:endParaRPr 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b="0" i="0" u="none" strike="noStrike" dirty="0">
                          <a:solidFill>
                            <a:srgbClr val="000000"/>
                          </a:solidFill>
                          <a:effectLst/>
                          <a:latin typeface="Times New Roman" panose="02020603050405020304" pitchFamily="18" charset="0"/>
                        </a:rPr>
                        <a:t>sec/sec</a:t>
                      </a:r>
                      <a:endParaRPr lang="zh-TW" alt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b="0" i="0" u="none" strike="noStrike" dirty="0">
                          <a:solidFill>
                            <a:srgbClr val="000000"/>
                          </a:solidFill>
                          <a:effectLst/>
                          <a:latin typeface="Times New Roman" panose="02020603050405020304" pitchFamily="18" charset="0"/>
                        </a:rPr>
                        <a:t>sec/sec</a:t>
                      </a:r>
                      <a:endParaRPr lang="zh-TW" alt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MPa*sec</a:t>
                      </a:r>
                      <a:endParaRPr 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MPa*sec</a:t>
                      </a:r>
                      <a:endParaRPr 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bar</a:t>
                      </a:r>
                      <a:endParaRPr 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b="0" i="0" u="none" strike="noStrike" dirty="0">
                          <a:solidFill>
                            <a:srgbClr val="000000"/>
                          </a:solidFill>
                          <a:effectLst/>
                          <a:latin typeface="Times New Roman" panose="02020603050405020304" pitchFamily="18" charset="0"/>
                        </a:rPr>
                        <a:t>-</a:t>
                      </a:r>
                      <a:endParaRPr lang="zh-TW" altLang="en-US"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7516738"/>
                  </a:ext>
                </a:extLst>
              </a:tr>
              <a:tr h="304057">
                <a:tc>
                  <a:txBody>
                    <a:bodyPr/>
                    <a:lstStyle/>
                    <a:p>
                      <a:pPr algn="ctr" fontAlgn="ctr"/>
                      <a:r>
                        <a:rPr lang="en-US" altLang="zh-TW" sz="1800" u="none" strike="noStrike" dirty="0">
                          <a:effectLst/>
                        </a:rPr>
                        <a:t>5</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15.6</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7.4</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800" b="0" i="0" u="none" strike="noStrike" dirty="0">
                          <a:solidFill>
                            <a:srgbClr val="000000"/>
                          </a:solidFill>
                          <a:effectLst/>
                          <a:latin typeface="Calibri" panose="020F0502020204030204" pitchFamily="34" charset="0"/>
                        </a:rPr>
                        <a:t>468</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293</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67481</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20924</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2.3</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12.4</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336291"/>
                  </a:ext>
                </a:extLst>
              </a:tr>
              <a:tr h="325586">
                <a:tc>
                  <a:txBody>
                    <a:bodyPr/>
                    <a:lstStyle/>
                    <a:p>
                      <a:pPr algn="ctr" fontAlgn="ctr"/>
                      <a:r>
                        <a:rPr lang="en-US" altLang="zh-TW" sz="1800" u="none" strike="noStrike">
                          <a:effectLst/>
                        </a:rPr>
                        <a:t>7</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20.3</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a:effectLst/>
                        </a:rPr>
                        <a:t>9.0</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TW" sz="1800" b="0" i="0" u="none" strike="noStrike" dirty="0">
                          <a:solidFill>
                            <a:srgbClr val="000000"/>
                          </a:solidFill>
                          <a:effectLst/>
                          <a:latin typeface="Calibri" panose="020F0502020204030204" pitchFamily="34" charset="0"/>
                        </a:rPr>
                        <a:t>840</a:t>
                      </a: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616</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54776</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34352</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a:effectLst/>
                        </a:rPr>
                        <a:t>3.3</a:t>
                      </a:r>
                      <a:endParaRPr lang="en-US" altLang="zh-TW" sz="1800" b="0" i="0" u="none" strike="noStrike">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800" u="none" strike="noStrike" dirty="0">
                          <a:effectLst/>
                        </a:rPr>
                        <a:t>18.3</a:t>
                      </a:r>
                      <a:endParaRPr lang="en-US" altLang="zh-TW" sz="1800" b="0" i="0" u="none" strike="noStrike" dirty="0">
                        <a:solidFill>
                          <a:srgbClr val="000000"/>
                        </a:solidFill>
                        <a:effectLst/>
                        <a:latin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6633982"/>
                  </a:ext>
                </a:extLst>
              </a:tr>
            </a:tbl>
          </a:graphicData>
        </a:graphic>
      </p:graphicFrame>
      <p:sp>
        <p:nvSpPr>
          <p:cNvPr id="45" name="文字方塊 44">
            <a:extLst>
              <a:ext uri="{FF2B5EF4-FFF2-40B4-BE49-F238E27FC236}">
                <a16:creationId xmlns:a16="http://schemas.microsoft.com/office/drawing/2014/main" id="{89846E4D-82A4-4C05-950D-EA1372BE27D8}"/>
              </a:ext>
            </a:extLst>
          </p:cNvPr>
          <p:cNvSpPr txBox="1"/>
          <p:nvPr/>
        </p:nvSpPr>
        <p:spPr>
          <a:xfrm>
            <a:off x="555961" y="5353586"/>
            <a:ext cx="8130839" cy="1323439"/>
          </a:xfrm>
          <a:prstGeom prst="rect">
            <a:avLst/>
          </a:prstGeom>
          <a:noFill/>
        </p:spPr>
        <p:txBody>
          <a:bodyPr wrap="square" rtlCol="0">
            <a:spAutoFit/>
          </a:bodyPr>
          <a:lstStyle/>
          <a:p>
            <a:r>
              <a:rPr lang="zh-TW" altLang="en-US" sz="2000" dirty="0"/>
              <a:t>元件寬度對混練特性的影響</a:t>
            </a:r>
            <a:r>
              <a:rPr lang="en-US" altLang="zh-TW" sz="2000" dirty="0"/>
              <a:t>:</a:t>
            </a:r>
          </a:p>
          <a:p>
            <a:pPr marL="285750" indent="-285750">
              <a:buFont typeface="Wingdings" panose="05000000000000000000" pitchFamily="2" charset="2"/>
              <a:buChar char="n"/>
            </a:pPr>
            <a:r>
              <a:rPr lang="zh-TW" altLang="en-US" sz="2000" dirty="0"/>
              <a:t>元件寬度較大者有較高的剪切應力對時間的歷程</a:t>
            </a:r>
            <a:r>
              <a:rPr lang="zh-TW" altLang="en-US" sz="2000" dirty="0">
                <a:latin typeface="PMingLiU" panose="02020500000000000000" pitchFamily="18" charset="-120"/>
                <a:ea typeface="PMingLiU" panose="02020500000000000000" pitchFamily="18" charset="-120"/>
              </a:rPr>
              <a:t>，故分散混合的能力較佳，但</a:t>
            </a:r>
            <a:r>
              <a:rPr lang="zh-TW" altLang="en-US" sz="2000" dirty="0"/>
              <a:t>剪切率對時間的歷程則較小</a:t>
            </a:r>
            <a:r>
              <a:rPr lang="zh-TW" altLang="en-US" sz="2000" dirty="0">
                <a:latin typeface="PMingLiU" panose="02020500000000000000" pitchFamily="18" charset="-120"/>
                <a:ea typeface="PMingLiU" panose="02020500000000000000" pitchFamily="18" charset="-120"/>
              </a:rPr>
              <a:t>，表示分配混合的能力較差</a:t>
            </a:r>
            <a:endParaRPr lang="en-US" altLang="zh-TW" sz="2000" dirty="0">
              <a:latin typeface="PMingLiU" panose="02020500000000000000" pitchFamily="18" charset="-120"/>
              <a:ea typeface="PMingLiU" panose="02020500000000000000" pitchFamily="18" charset="-120"/>
            </a:endParaRPr>
          </a:p>
          <a:p>
            <a:pPr marL="285750" indent="-285750">
              <a:buFont typeface="Wingdings" panose="05000000000000000000" pitchFamily="2" charset="2"/>
              <a:buChar char="n"/>
            </a:pPr>
            <a:r>
              <a:rPr lang="zh-TW" altLang="en-US" sz="2000" dirty="0"/>
              <a:t>元件寬度較大者</a:t>
            </a:r>
            <a:r>
              <a:rPr lang="zh-TW" altLang="en-US" sz="2000" dirty="0">
                <a:latin typeface="PMingLiU" panose="02020500000000000000" pitchFamily="18" charset="-120"/>
                <a:ea typeface="PMingLiU" panose="02020500000000000000" pitchFamily="18" charset="-120"/>
              </a:rPr>
              <a:t>，</a:t>
            </a:r>
            <a:r>
              <a:rPr lang="zh-TW" altLang="en-US" sz="2000" dirty="0"/>
              <a:t>壓力損失略高</a:t>
            </a:r>
            <a:endParaRPr lang="en-US" altLang="zh-TW" sz="2000" dirty="0"/>
          </a:p>
        </p:txBody>
      </p:sp>
      <p:pic>
        <p:nvPicPr>
          <p:cNvPr id="20" name="圖片 19">
            <a:extLst>
              <a:ext uri="{FF2B5EF4-FFF2-40B4-BE49-F238E27FC236}">
                <a16:creationId xmlns:a16="http://schemas.microsoft.com/office/drawing/2014/main" id="{8E8361D3-8608-427B-888B-B85BDAB6737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08679" y="763740"/>
            <a:ext cx="5211000" cy="982474"/>
          </a:xfrm>
          <a:prstGeom prst="rect">
            <a:avLst/>
          </a:prstGeom>
        </p:spPr>
      </p:pic>
      <p:sp>
        <p:nvSpPr>
          <p:cNvPr id="21" name="文字方塊 20">
            <a:extLst>
              <a:ext uri="{FF2B5EF4-FFF2-40B4-BE49-F238E27FC236}">
                <a16:creationId xmlns:a16="http://schemas.microsoft.com/office/drawing/2014/main" id="{6BA493F1-FB7E-45E5-A8E0-9DCEEB404E4A}"/>
              </a:ext>
            </a:extLst>
          </p:cNvPr>
          <p:cNvSpPr txBox="1"/>
          <p:nvPr/>
        </p:nvSpPr>
        <p:spPr>
          <a:xfrm>
            <a:off x="2108593" y="532628"/>
            <a:ext cx="1569660" cy="369332"/>
          </a:xfrm>
          <a:prstGeom prst="rect">
            <a:avLst/>
          </a:prstGeom>
          <a:noFill/>
        </p:spPr>
        <p:txBody>
          <a:bodyPr wrap="none" rtlCol="0">
            <a:spAutoFit/>
          </a:bodyPr>
          <a:lstStyle/>
          <a:p>
            <a:r>
              <a:rPr lang="en-US" altLang="zh-TW" dirty="0"/>
              <a:t>KB 15-2-30-90°</a:t>
            </a:r>
            <a:endParaRPr lang="zh-TW" altLang="en-US" dirty="0"/>
          </a:p>
        </p:txBody>
      </p:sp>
      <p:pic>
        <p:nvPicPr>
          <p:cNvPr id="26" name="圖片 25">
            <a:extLst>
              <a:ext uri="{FF2B5EF4-FFF2-40B4-BE49-F238E27FC236}">
                <a16:creationId xmlns:a16="http://schemas.microsoft.com/office/drawing/2014/main" id="{13172E92-EDF8-4859-974C-41D201F18CB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46344" y="838309"/>
            <a:ext cx="922857" cy="960616"/>
          </a:xfrm>
          <a:prstGeom prst="rect">
            <a:avLst/>
          </a:prstGeom>
        </p:spPr>
      </p:pic>
      <p:sp>
        <p:nvSpPr>
          <p:cNvPr id="3" name="矩形 2">
            <a:extLst>
              <a:ext uri="{FF2B5EF4-FFF2-40B4-BE49-F238E27FC236}">
                <a16:creationId xmlns:a16="http://schemas.microsoft.com/office/drawing/2014/main" id="{7530AC29-6C1D-40D0-9A2D-98D620B7D009}"/>
              </a:ext>
            </a:extLst>
          </p:cNvPr>
          <p:cNvSpPr/>
          <p:nvPr/>
        </p:nvSpPr>
        <p:spPr>
          <a:xfrm>
            <a:off x="3236850" y="197592"/>
            <a:ext cx="3877985" cy="461665"/>
          </a:xfrm>
          <a:prstGeom prst="rect">
            <a:avLst/>
          </a:prstGeom>
        </p:spPr>
        <p:txBody>
          <a:bodyPr wrap="none">
            <a:spAutoFit/>
          </a:bodyPr>
          <a:lstStyle/>
          <a:p>
            <a:r>
              <a:rPr lang="zh-TW" altLang="en-US" sz="2400" dirty="0"/>
              <a:t>元件寬度對混練特性的影響</a:t>
            </a:r>
          </a:p>
        </p:txBody>
      </p:sp>
    </p:spTree>
    <p:extLst>
      <p:ext uri="{BB962C8B-B14F-4D97-AF65-F5344CB8AC3E}">
        <p14:creationId xmlns:p14="http://schemas.microsoft.com/office/powerpoint/2010/main" val="40163270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804080-B07E-4749-AF6C-59EB9C519878}"/>
              </a:ext>
            </a:extLst>
          </p:cNvPr>
          <p:cNvSpPr>
            <a:spLocks noGrp="1"/>
          </p:cNvSpPr>
          <p:nvPr>
            <p:ph type="title"/>
          </p:nvPr>
        </p:nvSpPr>
        <p:spPr/>
        <p:txBody>
          <a:bodyPr/>
          <a:lstStyle/>
          <a:p>
            <a:r>
              <a:rPr lang="zh-TW" altLang="en-US" dirty="0"/>
              <a:t>五</a:t>
            </a:r>
            <a:r>
              <a:rPr lang="zh-TW" altLang="en-US" dirty="0">
                <a:latin typeface="PMingLiU" panose="02020500000000000000" pitchFamily="18" charset="-120"/>
                <a:ea typeface="PMingLiU" panose="02020500000000000000" pitchFamily="18" charset="-120"/>
              </a:rPr>
              <a:t>、</a:t>
            </a:r>
            <a:r>
              <a:rPr lang="zh-TW" altLang="en-US" dirty="0"/>
              <a:t>適用於不同混煉製程的螺桿組態</a:t>
            </a:r>
          </a:p>
        </p:txBody>
      </p:sp>
      <p:sp>
        <p:nvSpPr>
          <p:cNvPr id="3" name="內容版面配置區 2">
            <a:extLst>
              <a:ext uri="{FF2B5EF4-FFF2-40B4-BE49-F238E27FC236}">
                <a16:creationId xmlns:a16="http://schemas.microsoft.com/office/drawing/2014/main" id="{7B705BF8-838D-4329-8E70-E2C8C46A8680}"/>
              </a:ext>
            </a:extLst>
          </p:cNvPr>
          <p:cNvSpPr>
            <a:spLocks noGrp="1"/>
          </p:cNvSpPr>
          <p:nvPr>
            <p:ph idx="1"/>
          </p:nvPr>
        </p:nvSpPr>
        <p:spPr>
          <a:xfrm>
            <a:off x="575642" y="1872008"/>
            <a:ext cx="7886700" cy="4548670"/>
          </a:xfrm>
        </p:spPr>
        <p:txBody>
          <a:bodyPr>
            <a:normAutofit fontScale="92500" lnSpcReduction="10000"/>
          </a:bodyPr>
          <a:lstStyle/>
          <a:p>
            <a:pPr>
              <a:buFont typeface="Wingdings" panose="05000000000000000000" pitchFamily="2" charset="2"/>
              <a:buChar char="n"/>
            </a:pPr>
            <a:r>
              <a:rPr lang="zh-TW" altLang="en-US" dirty="0"/>
              <a:t>無機填充材的加入方式與螺桿組態之配合</a:t>
            </a:r>
            <a:endParaRPr lang="en-US" altLang="zh-TW" dirty="0"/>
          </a:p>
          <a:p>
            <a:pPr>
              <a:buFont typeface="Wingdings" panose="05000000000000000000" pitchFamily="2" charset="2"/>
              <a:buChar char="n"/>
            </a:pPr>
            <a:r>
              <a:rPr lang="zh-TW" altLang="zh-TW" dirty="0"/>
              <a:t>塑料與</a:t>
            </a:r>
            <a:r>
              <a:rPr lang="zh-TW" altLang="zh-TW" kern="0" dirty="0">
                <a:solidFill>
                  <a:srgbClr val="1F1F1F"/>
                </a:solidFill>
                <a:latin typeface="Arial" panose="020B0604020202020204" pitchFamily="34" charset="0"/>
                <a:cs typeface="Arial" panose="020B0604020202020204" pitchFamily="34" charset="0"/>
              </a:rPr>
              <a:t>防火劑</a:t>
            </a:r>
            <a:r>
              <a:rPr lang="zh-TW" altLang="zh-TW" dirty="0"/>
              <a:t>的混煉</a:t>
            </a:r>
            <a:endParaRPr lang="en-US" altLang="zh-TW" dirty="0"/>
          </a:p>
          <a:p>
            <a:pPr>
              <a:buFont typeface="Wingdings" panose="05000000000000000000" pitchFamily="2" charset="2"/>
              <a:buChar char="n"/>
            </a:pPr>
            <a:r>
              <a:rPr lang="zh-TW" altLang="zh-TW" dirty="0"/>
              <a:t>塑料與奈米碳管的混煉</a:t>
            </a:r>
            <a:endParaRPr lang="en-US" altLang="zh-TW" dirty="0"/>
          </a:p>
          <a:p>
            <a:pPr>
              <a:buFont typeface="Wingdings" panose="05000000000000000000" pitchFamily="2" charset="2"/>
              <a:buChar char="n"/>
            </a:pPr>
            <a:r>
              <a:rPr lang="zh-TW" altLang="zh-TW" dirty="0"/>
              <a:t>塑料與</a:t>
            </a:r>
            <a:r>
              <a:rPr lang="zh-TW" altLang="en-US" dirty="0"/>
              <a:t>玻纖的混煉</a:t>
            </a:r>
          </a:p>
          <a:p>
            <a:pPr>
              <a:buFont typeface="Wingdings" panose="05000000000000000000" pitchFamily="2" charset="2"/>
              <a:buChar char="n"/>
            </a:pPr>
            <a:r>
              <a:rPr lang="zh-TW" altLang="zh-TW" dirty="0"/>
              <a:t>兩種</a:t>
            </a:r>
            <a:r>
              <a:rPr lang="zh-TW" altLang="en-US" dirty="0"/>
              <a:t>不相容塑</a:t>
            </a:r>
            <a:r>
              <a:rPr lang="zh-TW" altLang="zh-TW" dirty="0"/>
              <a:t>料相混</a:t>
            </a:r>
            <a:r>
              <a:rPr lang="en-US" altLang="zh-TW" dirty="0"/>
              <a:t>/ </a:t>
            </a:r>
            <a:r>
              <a:rPr lang="zh-TW" altLang="zh-TW" dirty="0"/>
              <a:t>相分離的問題與對策</a:t>
            </a:r>
            <a:endParaRPr lang="en-US" altLang="zh-TW" dirty="0"/>
          </a:p>
          <a:p>
            <a:pPr>
              <a:buFont typeface="Wingdings" panose="05000000000000000000" pitchFamily="2" charset="2"/>
              <a:buChar char="n"/>
            </a:pPr>
            <a:r>
              <a:rPr lang="zh-TW" altLang="en-US" dirty="0"/>
              <a:t>黏度與融點不同的高分子與高分子之間的混練變化</a:t>
            </a:r>
            <a:endParaRPr lang="en-US" altLang="zh-TW" dirty="0"/>
          </a:p>
          <a:p>
            <a:pPr>
              <a:buFont typeface="Wingdings" panose="05000000000000000000" pitchFamily="2" charset="2"/>
              <a:buChar char="n"/>
            </a:pPr>
            <a:r>
              <a:rPr lang="zh-TW" altLang="en-US" dirty="0"/>
              <a:t>不同黏度與不同成份比之高分子的分離供給方法</a:t>
            </a:r>
            <a:endParaRPr lang="en-US" altLang="zh-TW" dirty="0"/>
          </a:p>
          <a:p>
            <a:pPr>
              <a:buFont typeface="Wingdings" panose="05000000000000000000" pitchFamily="2" charset="2"/>
              <a:buChar char="n"/>
            </a:pPr>
            <a:r>
              <a:rPr lang="zh-TW" altLang="en-US" dirty="0"/>
              <a:t>添加劑黏度差很大的混合物例</a:t>
            </a:r>
            <a:r>
              <a:rPr lang="en-US" altLang="zh-TW" dirty="0"/>
              <a:t>--</a:t>
            </a:r>
            <a:r>
              <a:rPr lang="zh-TW" altLang="en-US" dirty="0"/>
              <a:t>高濃度矽油的下料方式</a:t>
            </a:r>
            <a:endParaRPr lang="en-US" altLang="zh-TW" dirty="0"/>
          </a:p>
          <a:p>
            <a:pPr>
              <a:buFont typeface="Wingdings" panose="05000000000000000000" pitchFamily="2" charset="2"/>
              <a:buChar char="n"/>
            </a:pPr>
            <a:r>
              <a:rPr lang="zh-TW" altLang="en-US" dirty="0"/>
              <a:t>適用於不同塑料混煉製程的螺桿組態</a:t>
            </a:r>
            <a:endParaRPr lang="en-US" altLang="zh-TW" dirty="0"/>
          </a:p>
        </p:txBody>
      </p:sp>
    </p:spTree>
    <p:extLst>
      <p:ext uri="{BB962C8B-B14F-4D97-AF65-F5344CB8AC3E}">
        <p14:creationId xmlns:p14="http://schemas.microsoft.com/office/powerpoint/2010/main" val="27670361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編號版面配置區 4"/>
          <p:cNvSpPr>
            <a:spLocks noGrp="1"/>
          </p:cNvSpPr>
          <p:nvPr>
            <p:ph type="sldNum" sz="quarter" idx="12"/>
          </p:nvPr>
        </p:nvSpPr>
        <p:spPr>
          <a:noFill/>
        </p:spPr>
        <p:txBody>
          <a:bodyPr/>
          <a:lstStyle>
            <a:lvl1pPr eaLnBrk="0" hangingPunct="0">
              <a:defRPr kumimoji="1" i="1">
                <a:solidFill>
                  <a:schemeClr val="tx1"/>
                </a:solidFill>
                <a:latin typeface="Arial" charset="0"/>
                <a:ea typeface="新細明體" charset="-120"/>
              </a:defRPr>
            </a:lvl1pPr>
            <a:lvl2pPr marL="742950" indent="-285750" eaLnBrk="0" hangingPunct="0">
              <a:defRPr kumimoji="1" i="1">
                <a:solidFill>
                  <a:schemeClr val="tx1"/>
                </a:solidFill>
                <a:latin typeface="Arial" charset="0"/>
                <a:ea typeface="新細明體" charset="-120"/>
              </a:defRPr>
            </a:lvl2pPr>
            <a:lvl3pPr marL="1143000" indent="-228600" eaLnBrk="0" hangingPunct="0">
              <a:defRPr kumimoji="1" i="1">
                <a:solidFill>
                  <a:schemeClr val="tx1"/>
                </a:solidFill>
                <a:latin typeface="Arial" charset="0"/>
                <a:ea typeface="新細明體" charset="-120"/>
              </a:defRPr>
            </a:lvl3pPr>
            <a:lvl4pPr marL="1600200" indent="-228600" eaLnBrk="0" hangingPunct="0">
              <a:defRPr kumimoji="1" i="1">
                <a:solidFill>
                  <a:schemeClr val="tx1"/>
                </a:solidFill>
                <a:latin typeface="Arial" charset="0"/>
                <a:ea typeface="新細明體" charset="-120"/>
              </a:defRPr>
            </a:lvl4pPr>
            <a:lvl5pPr marL="2057400" indent="-228600" eaLnBrk="0" hangingPunct="0">
              <a:defRPr kumimoji="1" i="1">
                <a:solidFill>
                  <a:schemeClr val="tx1"/>
                </a:solidFill>
                <a:latin typeface="Arial" charset="0"/>
                <a:ea typeface="新細明體" charset="-120"/>
              </a:defRPr>
            </a:lvl5pPr>
            <a:lvl6pPr marL="2514600" indent="-228600" eaLnBrk="0" fontAlgn="base" hangingPunct="0">
              <a:spcBef>
                <a:spcPct val="0"/>
              </a:spcBef>
              <a:spcAft>
                <a:spcPct val="0"/>
              </a:spcAft>
              <a:defRPr kumimoji="1" i="1">
                <a:solidFill>
                  <a:schemeClr val="tx1"/>
                </a:solidFill>
                <a:latin typeface="Arial" charset="0"/>
                <a:ea typeface="新細明體" charset="-120"/>
              </a:defRPr>
            </a:lvl6pPr>
            <a:lvl7pPr marL="2971800" indent="-228600" eaLnBrk="0" fontAlgn="base" hangingPunct="0">
              <a:spcBef>
                <a:spcPct val="0"/>
              </a:spcBef>
              <a:spcAft>
                <a:spcPct val="0"/>
              </a:spcAft>
              <a:defRPr kumimoji="1" i="1">
                <a:solidFill>
                  <a:schemeClr val="tx1"/>
                </a:solidFill>
                <a:latin typeface="Arial" charset="0"/>
                <a:ea typeface="新細明體" charset="-120"/>
              </a:defRPr>
            </a:lvl7pPr>
            <a:lvl8pPr marL="3429000" indent="-228600" eaLnBrk="0" fontAlgn="base" hangingPunct="0">
              <a:spcBef>
                <a:spcPct val="0"/>
              </a:spcBef>
              <a:spcAft>
                <a:spcPct val="0"/>
              </a:spcAft>
              <a:defRPr kumimoji="1" i="1">
                <a:solidFill>
                  <a:schemeClr val="tx1"/>
                </a:solidFill>
                <a:latin typeface="Arial" charset="0"/>
                <a:ea typeface="新細明體" charset="-120"/>
              </a:defRPr>
            </a:lvl8pPr>
            <a:lvl9pPr marL="3886200" indent="-228600" eaLnBrk="0" fontAlgn="base" hangingPunct="0">
              <a:spcBef>
                <a:spcPct val="0"/>
              </a:spcBef>
              <a:spcAft>
                <a:spcPct val="0"/>
              </a:spcAft>
              <a:defRPr kumimoji="1" i="1">
                <a:solidFill>
                  <a:schemeClr val="tx1"/>
                </a:solidFill>
                <a:latin typeface="Arial" charset="0"/>
                <a:ea typeface="新細明體" charset="-120"/>
              </a:defRPr>
            </a:lvl9pPr>
          </a:lstStyle>
          <a:p>
            <a:pPr eaLnBrk="1" hangingPunct="1"/>
            <a:fld id="{BB2E2579-8E55-4AE6-9DD0-6BEFBB57D924}" type="slidenum">
              <a:rPr lang="en-US" altLang="zh-TW" i="0" smtClean="0"/>
              <a:pPr eaLnBrk="1" hangingPunct="1"/>
              <a:t>98</a:t>
            </a:fld>
            <a:endParaRPr lang="en-US" altLang="zh-TW" i="0"/>
          </a:p>
        </p:txBody>
      </p:sp>
      <p:sp>
        <p:nvSpPr>
          <p:cNvPr id="72707" name="Rectangle 4"/>
          <p:cNvSpPr>
            <a:spLocks noGrp="1" noChangeArrowheads="1"/>
          </p:cNvSpPr>
          <p:nvPr>
            <p:ph type="title"/>
          </p:nvPr>
        </p:nvSpPr>
        <p:spPr>
          <a:xfrm>
            <a:off x="457200" y="274638"/>
            <a:ext cx="8507288" cy="1143000"/>
          </a:xfrm>
        </p:spPr>
        <p:txBody>
          <a:bodyPr>
            <a:normAutofit fontScale="90000"/>
          </a:bodyPr>
          <a:lstStyle/>
          <a:p>
            <a:pPr eaLnBrk="1" hangingPunct="1"/>
            <a:r>
              <a:rPr lang="zh-TW" altLang="en-US" sz="4000" dirty="0"/>
              <a:t>無機填充材的加入方式與螺桿組態之配合</a:t>
            </a:r>
          </a:p>
        </p:txBody>
      </p:sp>
      <p:pic>
        <p:nvPicPr>
          <p:cNvPr id="727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333500"/>
            <a:ext cx="7848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a:extLst>
              <a:ext uri="{FF2B5EF4-FFF2-40B4-BE49-F238E27FC236}">
                <a16:creationId xmlns:a16="http://schemas.microsoft.com/office/drawing/2014/main" id="{C24D5639-E9F9-4D6C-9A0B-AC12BDB569C4}"/>
              </a:ext>
            </a:extLst>
          </p:cNvPr>
          <p:cNvSpPr txBox="1"/>
          <p:nvPr/>
        </p:nvSpPr>
        <p:spPr>
          <a:xfrm>
            <a:off x="1633252" y="5617260"/>
            <a:ext cx="1198894" cy="646331"/>
          </a:xfrm>
          <a:prstGeom prst="rect">
            <a:avLst/>
          </a:prstGeom>
          <a:noFill/>
        </p:spPr>
        <p:txBody>
          <a:bodyPr wrap="square" rtlCol="0">
            <a:spAutoFit/>
          </a:bodyPr>
          <a:lstStyle/>
          <a:p>
            <a:r>
              <a:rPr lang="zh-TW" altLang="en-US" dirty="0"/>
              <a:t>固體輸送及壓縮</a:t>
            </a:r>
          </a:p>
        </p:txBody>
      </p:sp>
      <p:sp>
        <p:nvSpPr>
          <p:cNvPr id="6" name="文字方塊 5">
            <a:extLst>
              <a:ext uri="{FF2B5EF4-FFF2-40B4-BE49-F238E27FC236}">
                <a16:creationId xmlns:a16="http://schemas.microsoft.com/office/drawing/2014/main" id="{D3CE4E25-02EE-4803-81E7-F4AF0C5F4800}"/>
              </a:ext>
            </a:extLst>
          </p:cNvPr>
          <p:cNvSpPr txBox="1"/>
          <p:nvPr/>
        </p:nvSpPr>
        <p:spPr>
          <a:xfrm>
            <a:off x="3025651" y="5573241"/>
            <a:ext cx="700158" cy="646331"/>
          </a:xfrm>
          <a:prstGeom prst="rect">
            <a:avLst/>
          </a:prstGeom>
          <a:noFill/>
        </p:spPr>
        <p:txBody>
          <a:bodyPr wrap="square" rtlCol="0">
            <a:spAutoFit/>
          </a:bodyPr>
          <a:lstStyle/>
          <a:p>
            <a:r>
              <a:rPr lang="zh-TW" altLang="en-US" dirty="0"/>
              <a:t>固體融化</a:t>
            </a:r>
          </a:p>
        </p:txBody>
      </p:sp>
      <p:sp>
        <p:nvSpPr>
          <p:cNvPr id="7" name="文字方塊 6">
            <a:extLst>
              <a:ext uri="{FF2B5EF4-FFF2-40B4-BE49-F238E27FC236}">
                <a16:creationId xmlns:a16="http://schemas.microsoft.com/office/drawing/2014/main" id="{8BA141DD-0BF0-4404-BC92-FA53981F084F}"/>
              </a:ext>
            </a:extLst>
          </p:cNvPr>
          <p:cNvSpPr txBox="1"/>
          <p:nvPr/>
        </p:nvSpPr>
        <p:spPr>
          <a:xfrm>
            <a:off x="3725809" y="5594880"/>
            <a:ext cx="928223" cy="646331"/>
          </a:xfrm>
          <a:prstGeom prst="rect">
            <a:avLst/>
          </a:prstGeom>
          <a:noFill/>
        </p:spPr>
        <p:txBody>
          <a:bodyPr wrap="square" rtlCol="0">
            <a:spAutoFit/>
          </a:bodyPr>
          <a:lstStyle/>
          <a:p>
            <a:r>
              <a:rPr lang="zh-TW" altLang="en-US" dirty="0"/>
              <a:t>添加劑加入</a:t>
            </a:r>
          </a:p>
        </p:txBody>
      </p:sp>
      <p:sp>
        <p:nvSpPr>
          <p:cNvPr id="8" name="文字方塊 7">
            <a:extLst>
              <a:ext uri="{FF2B5EF4-FFF2-40B4-BE49-F238E27FC236}">
                <a16:creationId xmlns:a16="http://schemas.microsoft.com/office/drawing/2014/main" id="{29424EF1-65DF-42B0-830F-E4DE50E68D73}"/>
              </a:ext>
            </a:extLst>
          </p:cNvPr>
          <p:cNvSpPr txBox="1"/>
          <p:nvPr/>
        </p:nvSpPr>
        <p:spPr>
          <a:xfrm>
            <a:off x="4506834" y="5559962"/>
            <a:ext cx="784217" cy="646331"/>
          </a:xfrm>
          <a:prstGeom prst="rect">
            <a:avLst/>
          </a:prstGeom>
          <a:noFill/>
        </p:spPr>
        <p:txBody>
          <a:bodyPr wrap="square" rtlCol="0">
            <a:spAutoFit/>
          </a:bodyPr>
          <a:lstStyle/>
          <a:p>
            <a:r>
              <a:rPr lang="zh-TW" altLang="en-US" dirty="0"/>
              <a:t>分散混合</a:t>
            </a:r>
          </a:p>
        </p:txBody>
      </p:sp>
      <p:sp>
        <p:nvSpPr>
          <p:cNvPr id="9" name="文字方塊 8">
            <a:extLst>
              <a:ext uri="{FF2B5EF4-FFF2-40B4-BE49-F238E27FC236}">
                <a16:creationId xmlns:a16="http://schemas.microsoft.com/office/drawing/2014/main" id="{1C4A0F4F-59F4-4567-AFCD-A719F4312D8E}"/>
              </a:ext>
            </a:extLst>
          </p:cNvPr>
          <p:cNvSpPr txBox="1"/>
          <p:nvPr/>
        </p:nvSpPr>
        <p:spPr>
          <a:xfrm>
            <a:off x="5276998" y="5524500"/>
            <a:ext cx="916648" cy="923330"/>
          </a:xfrm>
          <a:prstGeom prst="rect">
            <a:avLst/>
          </a:prstGeom>
          <a:noFill/>
        </p:spPr>
        <p:txBody>
          <a:bodyPr wrap="square" rtlCol="0">
            <a:spAutoFit/>
          </a:bodyPr>
          <a:lstStyle/>
          <a:p>
            <a:r>
              <a:rPr lang="zh-TW" altLang="en-US" dirty="0"/>
              <a:t>均質化</a:t>
            </a:r>
            <a:r>
              <a:rPr lang="en-US" altLang="zh-TW" dirty="0"/>
              <a:t>(</a:t>
            </a:r>
            <a:r>
              <a:rPr lang="zh-TW" altLang="en-US" dirty="0"/>
              <a:t>分配混合</a:t>
            </a:r>
            <a:r>
              <a:rPr lang="en-US" altLang="zh-TW" dirty="0"/>
              <a:t>)</a:t>
            </a:r>
            <a:endParaRPr lang="zh-TW" altLang="en-US" dirty="0"/>
          </a:p>
        </p:txBody>
      </p:sp>
      <p:sp>
        <p:nvSpPr>
          <p:cNvPr id="10" name="文字方塊 9">
            <a:extLst>
              <a:ext uri="{FF2B5EF4-FFF2-40B4-BE49-F238E27FC236}">
                <a16:creationId xmlns:a16="http://schemas.microsoft.com/office/drawing/2014/main" id="{897A2ACF-A74B-4EA8-9F71-0BE48F375167}"/>
              </a:ext>
            </a:extLst>
          </p:cNvPr>
          <p:cNvSpPr txBox="1"/>
          <p:nvPr/>
        </p:nvSpPr>
        <p:spPr>
          <a:xfrm>
            <a:off x="6457950" y="5456527"/>
            <a:ext cx="916648" cy="646331"/>
          </a:xfrm>
          <a:prstGeom prst="rect">
            <a:avLst/>
          </a:prstGeom>
          <a:noFill/>
        </p:spPr>
        <p:txBody>
          <a:bodyPr wrap="square" rtlCol="0">
            <a:spAutoFit/>
          </a:bodyPr>
          <a:lstStyle/>
          <a:p>
            <a:r>
              <a:rPr lang="zh-TW" altLang="en-US" dirty="0"/>
              <a:t>脫揮</a:t>
            </a:r>
            <a:r>
              <a:rPr lang="en-US" altLang="zh-TW" dirty="0"/>
              <a:t>(</a:t>
            </a:r>
            <a:r>
              <a:rPr lang="zh-TW" altLang="en-US" dirty="0"/>
              <a:t>排氣</a:t>
            </a:r>
            <a:r>
              <a:rPr lang="en-US" altLang="zh-TW" dirty="0"/>
              <a:t>)</a:t>
            </a:r>
            <a:endParaRPr lang="zh-TW" altLang="en-US" dirty="0"/>
          </a:p>
        </p:txBody>
      </p:sp>
      <p:sp>
        <p:nvSpPr>
          <p:cNvPr id="11" name="文字方塊 10">
            <a:extLst>
              <a:ext uri="{FF2B5EF4-FFF2-40B4-BE49-F238E27FC236}">
                <a16:creationId xmlns:a16="http://schemas.microsoft.com/office/drawing/2014/main" id="{9A67C93F-687B-4FED-AB95-228EBE93219C}"/>
              </a:ext>
            </a:extLst>
          </p:cNvPr>
          <p:cNvSpPr txBox="1"/>
          <p:nvPr/>
        </p:nvSpPr>
        <p:spPr>
          <a:xfrm>
            <a:off x="7578013" y="5485831"/>
            <a:ext cx="731168" cy="369332"/>
          </a:xfrm>
          <a:prstGeom prst="rect">
            <a:avLst/>
          </a:prstGeom>
          <a:noFill/>
        </p:spPr>
        <p:txBody>
          <a:bodyPr wrap="square" rtlCol="0">
            <a:spAutoFit/>
          </a:bodyPr>
          <a:lstStyle/>
          <a:p>
            <a:r>
              <a:rPr lang="zh-TW" altLang="en-US" dirty="0"/>
              <a:t>增壓</a:t>
            </a:r>
          </a:p>
        </p:txBody>
      </p:sp>
    </p:spTree>
    <p:extLst>
      <p:ext uri="{BB962C8B-B14F-4D97-AF65-F5344CB8AC3E}">
        <p14:creationId xmlns:p14="http://schemas.microsoft.com/office/powerpoint/2010/main" val="2508867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459DF6-3943-4F74-A61B-923254D461A5}"/>
              </a:ext>
            </a:extLst>
          </p:cNvPr>
          <p:cNvSpPr>
            <a:spLocks noGrp="1"/>
          </p:cNvSpPr>
          <p:nvPr>
            <p:ph type="title"/>
          </p:nvPr>
        </p:nvSpPr>
        <p:spPr/>
        <p:txBody>
          <a:bodyPr>
            <a:normAutofit/>
          </a:bodyPr>
          <a:lstStyle/>
          <a:p>
            <a:r>
              <a:rPr lang="zh-TW" altLang="zh-TW" dirty="0"/>
              <a:t>塑料與 </a:t>
            </a:r>
            <a:r>
              <a:rPr lang="en-US" altLang="zh-TW" b="1" dirty="0"/>
              <a:t>Talc</a:t>
            </a:r>
            <a:r>
              <a:rPr lang="zh-TW" altLang="zh-TW" b="1" dirty="0"/>
              <a:t>（滑石粉）</a:t>
            </a:r>
            <a:r>
              <a:rPr lang="zh-TW" altLang="zh-TW" dirty="0"/>
              <a:t> 的混煉</a:t>
            </a:r>
            <a:endParaRPr lang="zh-TW" altLang="en-US" dirty="0"/>
          </a:p>
        </p:txBody>
      </p:sp>
      <p:sp>
        <p:nvSpPr>
          <p:cNvPr id="3" name="內容版面配置區 2">
            <a:extLst>
              <a:ext uri="{FF2B5EF4-FFF2-40B4-BE49-F238E27FC236}">
                <a16:creationId xmlns:a16="http://schemas.microsoft.com/office/drawing/2014/main" id="{C2F605DA-D314-4DF8-8ACE-80164AC93CB6}"/>
              </a:ext>
            </a:extLst>
          </p:cNvPr>
          <p:cNvSpPr>
            <a:spLocks noGrp="1"/>
          </p:cNvSpPr>
          <p:nvPr>
            <p:ph idx="1"/>
          </p:nvPr>
        </p:nvSpPr>
        <p:spPr>
          <a:xfrm>
            <a:off x="628650" y="1690689"/>
            <a:ext cx="7886700" cy="1388027"/>
          </a:xfrm>
        </p:spPr>
        <p:txBody>
          <a:bodyPr>
            <a:normAutofit/>
          </a:bodyPr>
          <a:lstStyle/>
          <a:p>
            <a:pPr>
              <a:lnSpc>
                <a:spcPct val="100000"/>
              </a:lnSpc>
              <a:spcBef>
                <a:spcPts val="0"/>
              </a:spcBef>
              <a:buFont typeface="Wingdings" panose="05000000000000000000" pitchFamily="2" charset="2"/>
              <a:buChar char="n"/>
            </a:pPr>
            <a:r>
              <a:rPr lang="zh-TW" altLang="zh-TW" sz="2400" dirty="0"/>
              <a:t>主要的挑戰在於滑石粉的</a:t>
            </a:r>
            <a:r>
              <a:rPr lang="zh-TW" altLang="zh-TW" sz="2400" b="1" dirty="0"/>
              <a:t>堆積密度低（體積大）</a:t>
            </a:r>
            <a:r>
              <a:rPr lang="zh-TW" altLang="zh-TW" sz="2400" dirty="0"/>
              <a:t>、</a:t>
            </a:r>
            <a:r>
              <a:rPr lang="zh-TW" altLang="zh-TW" sz="2400" b="1" dirty="0"/>
              <a:t>潤滑性強</a:t>
            </a:r>
            <a:r>
              <a:rPr lang="zh-TW" altLang="zh-TW" sz="2400" dirty="0"/>
              <a:t>以及</a:t>
            </a:r>
            <a:r>
              <a:rPr lang="zh-TW" altLang="zh-TW" sz="2400" b="1" dirty="0"/>
              <a:t>容易團聚</a:t>
            </a:r>
            <a:endParaRPr lang="en-US" altLang="zh-TW" sz="2400" b="1" dirty="0"/>
          </a:p>
          <a:p>
            <a:pPr>
              <a:lnSpc>
                <a:spcPct val="100000"/>
              </a:lnSpc>
              <a:spcBef>
                <a:spcPts val="0"/>
              </a:spcBef>
              <a:buFont typeface="Wingdings" panose="05000000000000000000" pitchFamily="2" charset="2"/>
              <a:buChar char="n"/>
            </a:pPr>
            <a:r>
              <a:rPr lang="zh-TW" altLang="zh-TW" sz="2400" dirty="0"/>
              <a:t>螺桿元件組合建議：</a:t>
            </a:r>
            <a:endParaRPr lang="zh-TW" altLang="en-US" sz="2400" dirty="0"/>
          </a:p>
        </p:txBody>
      </p:sp>
      <p:graphicFrame>
        <p:nvGraphicFramePr>
          <p:cNvPr id="4" name="表格 3">
            <a:extLst>
              <a:ext uri="{FF2B5EF4-FFF2-40B4-BE49-F238E27FC236}">
                <a16:creationId xmlns:a16="http://schemas.microsoft.com/office/drawing/2014/main" id="{A3D8B8C0-676B-4CC6-8E71-C06E1899A6A0}"/>
              </a:ext>
            </a:extLst>
          </p:cNvPr>
          <p:cNvGraphicFramePr>
            <a:graphicFrameLocks noGrp="1"/>
          </p:cNvGraphicFramePr>
          <p:nvPr>
            <p:extLst>
              <p:ext uri="{D42A27DB-BD31-4B8C-83A1-F6EECF244321}">
                <p14:modId xmlns:p14="http://schemas.microsoft.com/office/powerpoint/2010/main" val="451115088"/>
              </p:ext>
            </p:extLst>
          </p:nvPr>
        </p:nvGraphicFramePr>
        <p:xfrm>
          <a:off x="938640" y="3016252"/>
          <a:ext cx="7081187" cy="3269115"/>
        </p:xfrm>
        <a:graphic>
          <a:graphicData uri="http://schemas.openxmlformats.org/drawingml/2006/table">
            <a:tbl>
              <a:tblPr firstRow="1" firstCol="1" bandRow="1">
                <a:tableStyleId>{5940675A-B579-460E-94D1-54222C63F5DA}</a:tableStyleId>
              </a:tblPr>
              <a:tblGrid>
                <a:gridCol w="1267847">
                  <a:extLst>
                    <a:ext uri="{9D8B030D-6E8A-4147-A177-3AD203B41FA5}">
                      <a16:colId xmlns:a16="http://schemas.microsoft.com/office/drawing/2014/main" val="1154201709"/>
                    </a:ext>
                  </a:extLst>
                </a:gridCol>
                <a:gridCol w="2630557">
                  <a:extLst>
                    <a:ext uri="{9D8B030D-6E8A-4147-A177-3AD203B41FA5}">
                      <a16:colId xmlns:a16="http://schemas.microsoft.com/office/drawing/2014/main" val="2168424863"/>
                    </a:ext>
                  </a:extLst>
                </a:gridCol>
                <a:gridCol w="3182783">
                  <a:extLst>
                    <a:ext uri="{9D8B030D-6E8A-4147-A177-3AD203B41FA5}">
                      <a16:colId xmlns:a16="http://schemas.microsoft.com/office/drawing/2014/main" val="495634704"/>
                    </a:ext>
                  </a:extLst>
                </a:gridCol>
              </a:tblGrid>
              <a:tr h="498416">
                <a:tc>
                  <a:txBody>
                    <a:bodyPr/>
                    <a:lstStyle/>
                    <a:p>
                      <a:pPr algn="ctr">
                        <a:lnSpc>
                          <a:spcPts val="1800"/>
                        </a:lnSpc>
                        <a:spcBef>
                          <a:spcPts val="0"/>
                        </a:spcBef>
                        <a:spcAft>
                          <a:spcPts val="1200"/>
                        </a:spcAft>
                      </a:pPr>
                      <a:r>
                        <a:rPr lang="zh-TW" sz="1800" kern="0" dirty="0">
                          <a:effectLst/>
                        </a:rPr>
                        <a:t>區段</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1200"/>
                        </a:spcAft>
                      </a:pPr>
                      <a:r>
                        <a:rPr lang="zh-TW" sz="1800" kern="0" dirty="0">
                          <a:effectLst/>
                        </a:rPr>
                        <a:t>建議元件</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1200"/>
                        </a:spcAft>
                      </a:pPr>
                      <a:r>
                        <a:rPr lang="zh-TW" sz="1800" kern="0">
                          <a:effectLst/>
                        </a:rPr>
                        <a:t>排列邏輯</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36835" marB="136835"/>
                </a:tc>
                <a:extLst>
                  <a:ext uri="{0D108BD9-81ED-4DB2-BD59-A6C34878D82A}">
                    <a16:rowId xmlns:a16="http://schemas.microsoft.com/office/drawing/2014/main" val="120062666"/>
                  </a:ext>
                </a:extLst>
              </a:tr>
              <a:tr h="498416">
                <a:tc>
                  <a:txBody>
                    <a:bodyPr/>
                    <a:lstStyle/>
                    <a:p>
                      <a:pPr marL="0" indent="0" algn="l">
                        <a:lnSpc>
                          <a:spcPts val="1800"/>
                        </a:lnSpc>
                        <a:spcBef>
                          <a:spcPts val="0"/>
                        </a:spcBef>
                        <a:spcAft>
                          <a:spcPts val="1200"/>
                        </a:spcAft>
                      </a:pPr>
                      <a:r>
                        <a:rPr lang="en-US" sz="1800" kern="0" dirty="0">
                          <a:effectLst/>
                        </a:rPr>
                        <a:t>1. </a:t>
                      </a:r>
                      <a:r>
                        <a:rPr lang="zh-TW" sz="1800" kern="0" dirty="0">
                          <a:effectLst/>
                        </a:rPr>
                        <a:t>輸送段</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1200"/>
                        </a:spcAft>
                      </a:pPr>
                      <a:r>
                        <a:rPr lang="zh-TW" sz="1800" kern="0" dirty="0">
                          <a:effectLst/>
                        </a:rPr>
                        <a:t>大導程螺紋</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1200"/>
                        </a:spcAft>
                      </a:pPr>
                      <a:r>
                        <a:rPr lang="zh-TW" sz="1800" kern="0">
                          <a:effectLst/>
                        </a:rPr>
                        <a:t>快速將樹脂送往熔融區</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36835" marB="136835"/>
                </a:tc>
                <a:extLst>
                  <a:ext uri="{0D108BD9-81ED-4DB2-BD59-A6C34878D82A}">
                    <a16:rowId xmlns:a16="http://schemas.microsoft.com/office/drawing/2014/main" val="341631349"/>
                  </a:ext>
                </a:extLst>
              </a:tr>
              <a:tr h="498416">
                <a:tc>
                  <a:txBody>
                    <a:bodyPr/>
                    <a:lstStyle/>
                    <a:p>
                      <a:pPr algn="l">
                        <a:lnSpc>
                          <a:spcPts val="1800"/>
                        </a:lnSpc>
                        <a:spcBef>
                          <a:spcPts val="0"/>
                        </a:spcBef>
                        <a:spcAft>
                          <a:spcPts val="1200"/>
                        </a:spcAft>
                      </a:pPr>
                      <a:r>
                        <a:rPr lang="en-US" sz="1800" kern="0" dirty="0">
                          <a:effectLst/>
                        </a:rPr>
                        <a:t>2. </a:t>
                      </a:r>
                      <a:r>
                        <a:rPr lang="zh-TW" sz="1800" kern="0" dirty="0">
                          <a:effectLst/>
                        </a:rPr>
                        <a:t>熔融段</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1200"/>
                        </a:spcAft>
                      </a:pPr>
                      <a:r>
                        <a:rPr lang="en-US" sz="1800" kern="0" dirty="0">
                          <a:effectLst/>
                        </a:rPr>
                        <a:t>45</a:t>
                      </a:r>
                      <a:r>
                        <a:rPr lang="zh-TW" altLang="en-US" sz="1800" kern="0" dirty="0">
                          <a:effectLst/>
                        </a:rPr>
                        <a:t>度</a:t>
                      </a:r>
                      <a:r>
                        <a:rPr lang="zh-TW" sz="1800" kern="0" dirty="0">
                          <a:effectLst/>
                        </a:rPr>
                        <a:t>捏合塊</a:t>
                      </a:r>
                      <a:r>
                        <a:rPr lang="en-US" sz="1800" kern="0" dirty="0">
                          <a:effectLst/>
                        </a:rPr>
                        <a:t> + </a:t>
                      </a:r>
                      <a:r>
                        <a:rPr lang="zh-TW" sz="1800" kern="0" dirty="0">
                          <a:effectLst/>
                        </a:rPr>
                        <a:t>反向螺紋</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1200"/>
                        </a:spcAft>
                      </a:pPr>
                      <a:r>
                        <a:rPr lang="zh-TW" sz="1800" kern="0">
                          <a:effectLst/>
                        </a:rPr>
                        <a:t>確保基材</a:t>
                      </a:r>
                      <a:r>
                        <a:rPr lang="en-US" sz="1800" kern="0">
                          <a:effectLst/>
                        </a:rPr>
                        <a:t> 100% </a:t>
                      </a:r>
                      <a:r>
                        <a:rPr lang="zh-TW" sz="1800" kern="0">
                          <a:effectLst/>
                        </a:rPr>
                        <a:t>熔融，形成熔封</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36835" marB="136835"/>
                </a:tc>
                <a:extLst>
                  <a:ext uri="{0D108BD9-81ED-4DB2-BD59-A6C34878D82A}">
                    <a16:rowId xmlns:a16="http://schemas.microsoft.com/office/drawing/2014/main" val="848101856"/>
                  </a:ext>
                </a:extLst>
              </a:tr>
              <a:tr h="498416">
                <a:tc>
                  <a:txBody>
                    <a:bodyPr/>
                    <a:lstStyle/>
                    <a:p>
                      <a:pPr algn="l">
                        <a:lnSpc>
                          <a:spcPts val="1800"/>
                        </a:lnSpc>
                        <a:spcBef>
                          <a:spcPts val="0"/>
                        </a:spcBef>
                        <a:spcAft>
                          <a:spcPts val="1200"/>
                        </a:spcAft>
                      </a:pPr>
                      <a:r>
                        <a:rPr lang="en-US" sz="1800" kern="0" dirty="0">
                          <a:effectLst/>
                        </a:rPr>
                        <a:t>3. </a:t>
                      </a:r>
                      <a:r>
                        <a:rPr lang="zh-TW" sz="1800" kern="0" dirty="0">
                          <a:effectLst/>
                        </a:rPr>
                        <a:t>側餵料區</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1200"/>
                        </a:spcAft>
                      </a:pPr>
                      <a:r>
                        <a:rPr lang="zh-TW" sz="1800" kern="0" dirty="0">
                          <a:effectLst/>
                        </a:rPr>
                        <a:t>超大導程螺紋</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1200"/>
                        </a:spcAft>
                      </a:pPr>
                      <a:r>
                        <a:rPr lang="zh-TW" sz="1800" kern="0" dirty="0">
                          <a:effectLst/>
                        </a:rPr>
                        <a:t>解決滑石粉體積大的問題</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36835" marB="136835"/>
                </a:tc>
                <a:extLst>
                  <a:ext uri="{0D108BD9-81ED-4DB2-BD59-A6C34878D82A}">
                    <a16:rowId xmlns:a16="http://schemas.microsoft.com/office/drawing/2014/main" val="2403094303"/>
                  </a:ext>
                </a:extLst>
              </a:tr>
              <a:tr h="747920">
                <a:tc>
                  <a:txBody>
                    <a:bodyPr/>
                    <a:lstStyle/>
                    <a:p>
                      <a:pPr algn="l">
                        <a:lnSpc>
                          <a:spcPts val="1800"/>
                        </a:lnSpc>
                        <a:spcBef>
                          <a:spcPts val="0"/>
                        </a:spcBef>
                        <a:spcAft>
                          <a:spcPts val="0"/>
                        </a:spcAft>
                      </a:pPr>
                      <a:r>
                        <a:rPr lang="en-US" sz="1800" kern="0" dirty="0">
                          <a:effectLst/>
                        </a:rPr>
                        <a:t>4. </a:t>
                      </a:r>
                      <a:r>
                        <a:rPr lang="zh-TW" sz="1800" kern="0" dirty="0">
                          <a:effectLst/>
                        </a:rPr>
                        <a:t>混合區</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0"/>
                        </a:spcAft>
                      </a:pPr>
                      <a:r>
                        <a:rPr lang="en-US" altLang="zh-TW" sz="1800" kern="0" dirty="0">
                          <a:effectLst/>
                        </a:rPr>
                        <a:t>60</a:t>
                      </a:r>
                      <a:r>
                        <a:rPr lang="zh-TW" altLang="en-US" sz="1800" kern="0" dirty="0">
                          <a:effectLst/>
                        </a:rPr>
                        <a:t>度</a:t>
                      </a:r>
                      <a:r>
                        <a:rPr lang="zh-TW" sz="1800" kern="0" dirty="0">
                          <a:effectLst/>
                        </a:rPr>
                        <a:t>捏合塊</a:t>
                      </a:r>
                      <a:r>
                        <a:rPr lang="en-US" altLang="zh-TW" sz="1800" kern="0" dirty="0">
                          <a:effectLst/>
                        </a:rPr>
                        <a:t>+</a:t>
                      </a:r>
                      <a:r>
                        <a:rPr lang="zh-TW" altLang="zh-TW" sz="1800" kern="0" dirty="0">
                          <a:effectLst/>
                        </a:rPr>
                        <a:t>齒形混合元件</a:t>
                      </a:r>
                      <a:r>
                        <a:rPr lang="en-US" altLang="zh-TW" sz="1800" kern="0" dirty="0">
                          <a:effectLst/>
                        </a:rPr>
                        <a:t> (TME) </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0"/>
                        </a:spcAft>
                      </a:pPr>
                      <a:r>
                        <a:rPr lang="zh-TW" sz="1800" kern="0" dirty="0">
                          <a:effectLst/>
                        </a:rPr>
                        <a:t>強調</a:t>
                      </a:r>
                      <a:r>
                        <a:rPr lang="zh-TW" altLang="en-US" sz="1800" kern="0" dirty="0">
                          <a:effectLst/>
                        </a:rPr>
                        <a:t>分散及</a:t>
                      </a:r>
                      <a:r>
                        <a:rPr lang="zh-TW" sz="1800" kern="0" dirty="0">
                          <a:effectLst/>
                        </a:rPr>
                        <a:t>分佈混合，保護滑石粉片層結構</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36835" marB="136835"/>
                </a:tc>
                <a:extLst>
                  <a:ext uri="{0D108BD9-81ED-4DB2-BD59-A6C34878D82A}">
                    <a16:rowId xmlns:a16="http://schemas.microsoft.com/office/drawing/2014/main" val="1925771071"/>
                  </a:ext>
                </a:extLst>
              </a:tr>
              <a:tr h="498416">
                <a:tc>
                  <a:txBody>
                    <a:bodyPr/>
                    <a:lstStyle/>
                    <a:p>
                      <a:pPr algn="l">
                        <a:lnSpc>
                          <a:spcPts val="1800"/>
                        </a:lnSpc>
                        <a:spcBef>
                          <a:spcPts val="0"/>
                        </a:spcBef>
                        <a:spcAft>
                          <a:spcPts val="1200"/>
                        </a:spcAft>
                      </a:pPr>
                      <a:r>
                        <a:rPr lang="en-US" sz="1800" kern="0" dirty="0">
                          <a:effectLst/>
                        </a:rPr>
                        <a:t>5. </a:t>
                      </a:r>
                      <a:r>
                        <a:rPr lang="zh-TW" sz="1800" kern="0" dirty="0">
                          <a:effectLst/>
                        </a:rPr>
                        <a:t>真空段</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1200"/>
                        </a:spcAft>
                      </a:pPr>
                      <a:r>
                        <a:rPr lang="zh-TW" sz="1800" kern="0">
                          <a:effectLst/>
                        </a:rPr>
                        <a:t>大導程螺紋</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102626" marT="136835" marB="136835"/>
                </a:tc>
                <a:tc>
                  <a:txBody>
                    <a:bodyPr/>
                    <a:lstStyle/>
                    <a:p>
                      <a:pPr>
                        <a:lnSpc>
                          <a:spcPts val="1800"/>
                        </a:lnSpc>
                        <a:spcBef>
                          <a:spcPts val="0"/>
                        </a:spcBef>
                        <a:spcAft>
                          <a:spcPts val="1200"/>
                        </a:spcAft>
                      </a:pPr>
                      <a:r>
                        <a:rPr lang="zh-TW" sz="1800" kern="0" dirty="0">
                          <a:effectLst/>
                        </a:rPr>
                        <a:t>增加表面積以利脫氣</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0" marR="0" marT="136835" marB="136835"/>
                </a:tc>
                <a:extLst>
                  <a:ext uri="{0D108BD9-81ED-4DB2-BD59-A6C34878D82A}">
                    <a16:rowId xmlns:a16="http://schemas.microsoft.com/office/drawing/2014/main" val="1048813722"/>
                  </a:ext>
                </a:extLst>
              </a:tr>
            </a:tbl>
          </a:graphicData>
        </a:graphic>
      </p:graphicFrame>
    </p:spTree>
    <p:extLst>
      <p:ext uri="{BB962C8B-B14F-4D97-AF65-F5344CB8AC3E}">
        <p14:creationId xmlns:p14="http://schemas.microsoft.com/office/powerpoint/2010/main" val="2063359905"/>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1845</TotalTime>
  <Words>11867</Words>
  <Application>Microsoft Office PowerPoint</Application>
  <PresentationFormat>如螢幕大小 (4:3)</PresentationFormat>
  <Paragraphs>1208</Paragraphs>
  <Slides>132</Slides>
  <Notes>0</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132</vt:i4>
      </vt:variant>
    </vt:vector>
  </HeadingPairs>
  <TitlesOfParts>
    <vt:vector size="146" baseType="lpstr">
      <vt:lpstr>Arial Unicode MS</vt:lpstr>
      <vt:lpstr>inherit</vt:lpstr>
      <vt:lpstr>細明體</vt:lpstr>
      <vt:lpstr>PMingLiU</vt:lpstr>
      <vt:lpstr>PMingLiU</vt:lpstr>
      <vt:lpstr>標楷體</vt:lpstr>
      <vt:lpstr>Arial</vt:lpstr>
      <vt:lpstr>Calibri</vt:lpstr>
      <vt:lpstr>Calibri Light</vt:lpstr>
      <vt:lpstr>Symbol</vt:lpstr>
      <vt:lpstr>Times New Roman</vt:lpstr>
      <vt:lpstr>Univers</vt:lpstr>
      <vt:lpstr>Wingdings</vt:lpstr>
      <vt:lpstr>Office 佈景主題</vt:lpstr>
      <vt:lpstr>塑料混煉與同向雙螺桿押出機的螺桿組態排列介紹</vt:lpstr>
      <vt:lpstr>內容</vt:lpstr>
      <vt:lpstr>一、混煉(compounding)的 特性</vt:lpstr>
      <vt:lpstr>粉末狀固體與塑料的混煉</vt:lpstr>
      <vt:lpstr>顆粒在熔膠內的分散過程</vt:lpstr>
      <vt:lpstr>固體顆粒在熔膠內的聚集行為</vt:lpstr>
      <vt:lpstr>固體顆粒平均粒徑與聚集程度的關係</vt:lpstr>
      <vt:lpstr>凝集粒子的粒徑與造成凝集粒子破碎所須應力的關係</vt:lpstr>
      <vt:lpstr>不同階次凝集破裂所須應力的關係</vt:lpstr>
      <vt:lpstr>聚集現象對物性的影響</vt:lpstr>
      <vt:lpstr>在塑料PP中CaCO3平均粒徑對衝擊強度的影響</vt:lpstr>
      <vt:lpstr>聚集(大顆粒)的數目對衝擊強度的影響</vt:lpstr>
      <vt:lpstr>顆粒表面之間的距離對衝擊強度的影響</vt:lpstr>
      <vt:lpstr>添加固體顆粒提高衝擊強度的關鍵</vt:lpstr>
      <vt:lpstr>二種(或以上)不同塑料的混煉</vt:lpstr>
      <vt:lpstr>高分子融體的不同混練形態</vt:lpstr>
      <vt:lpstr>融體之間的分散混合及分配混合</vt:lpstr>
      <vt:lpstr>PowerPoint 簡報</vt:lpstr>
      <vt:lpstr>海與島的熔融黏度比對融體分配混合特性的影響</vt:lpstr>
      <vt:lpstr>在固定的剪切應力之下混煉時間對混煉前後(島)粒徑比的影響</vt:lpstr>
      <vt:lpstr>PowerPoint 簡報</vt:lpstr>
      <vt:lpstr>在尼龍相中橡膠顆粒的直徑大小對衝擊強度的影響</vt:lpstr>
      <vt:lpstr>橡膠顆粒混在尼龍中進行補強，橡膠顆粒彼此間的距離對衝擊強度的影響</vt:lpstr>
      <vt:lpstr>海與島(兩種塑料混煉) 提高衝擊強度的關鍵</vt:lpstr>
      <vt:lpstr>二、雙螺桿押出機及螺桿元件特性</vt:lpstr>
      <vt:lpstr>雙螺桿押出機的分類及特性</vt:lpstr>
      <vt:lpstr>異向平行雙螺桿</vt:lpstr>
      <vt:lpstr>不同種類雙螺桿押出機的功能比較</vt:lpstr>
      <vt:lpstr>同向平行雙螺桿押出機</vt:lpstr>
      <vt:lpstr>同向雙螺桿押出機的各段功能</vt:lpstr>
      <vt:lpstr>螺桿元件長短徑比對機械能/押出量的影響</vt:lpstr>
      <vt:lpstr>雙軸押出機螺桿溝深與剪切率的關係</vt:lpstr>
      <vt:lpstr>同向雙螺桿押出機內的熔膠流動</vt:lpstr>
      <vt:lpstr>雙螺桿元件之種類(輸送與碟形)</vt:lpstr>
      <vt:lpstr>混合元件之種類 </vt:lpstr>
      <vt:lpstr>PowerPoint 簡報</vt:lpstr>
      <vt:lpstr>螺桿元件編碼</vt:lpstr>
      <vt:lpstr>同向/咬合/平行之螺桿元件組合型態及熔膠在斷面的流動與充填情形</vt:lpstr>
      <vt:lpstr>融體在流動區域中的剪切應力分佈</vt:lpstr>
      <vt:lpstr>螺桿間隙對剪切率及通過率的影響</vt:lpstr>
      <vt:lpstr>螺桿間隙對CaCO3 分散效果的影響</vt:lpstr>
      <vt:lpstr>自清作用的原理</vt:lpstr>
      <vt:lpstr>螺旋元件的特性</vt:lpstr>
      <vt:lpstr>碟型元件的特性(不同厚度)</vt:lpstr>
      <vt:lpstr>碟型元件的特性(不同角度)</vt:lpstr>
      <vt:lpstr>PowerPoint 簡報</vt:lpstr>
      <vt:lpstr>左旋元件的特性</vt:lpstr>
      <vt:lpstr>三、混煉製程的雙螺桿各段組態及功能</vt:lpstr>
      <vt:lpstr>進料段</vt:lpstr>
      <vt:lpstr>說明</vt:lpstr>
      <vt:lpstr>PowerPoint 簡報</vt:lpstr>
      <vt:lpstr>融化區說明(Plastification Zone)</vt:lpstr>
      <vt:lpstr>提高融化速率的方法 </vt:lpstr>
      <vt:lpstr>融化區說明</vt:lpstr>
      <vt:lpstr>PowerPoint 簡報</vt:lpstr>
      <vt:lpstr>塑料顆粒沿塑化區的熔化情形。</vt:lpstr>
      <vt:lpstr>PowerPoint 簡報</vt:lpstr>
      <vt:lpstr>PowerPoint 簡報</vt:lpstr>
      <vt:lpstr>PowerPoint 簡報</vt:lpstr>
      <vt:lpstr>PowerPoint 簡報</vt:lpstr>
      <vt:lpstr>融體輸送段</vt:lpstr>
      <vt:lpstr>說明</vt:lpstr>
      <vt:lpstr>分散混合區(Dispersive Mixing Zone)</vt:lpstr>
      <vt:lpstr>說明</vt:lpstr>
      <vt:lpstr>PowerPoint 簡報</vt:lpstr>
      <vt:lpstr>雙軸押出機內雙成份混合之分散相變化</vt:lpstr>
      <vt:lpstr>分配混合區(Distributive Mixing Zone)</vt:lpstr>
      <vt:lpstr>說明</vt:lpstr>
      <vt:lpstr>排氣區(Devolatilization Zone)</vt:lpstr>
      <vt:lpstr>說明</vt:lpstr>
      <vt:lpstr>排氣孔的樣式</vt:lpstr>
      <vt:lpstr>PowerPoint 簡報</vt:lpstr>
      <vt:lpstr>升壓區(Pressure Build-Up Zone)</vt:lpstr>
      <vt:lpstr>說明</vt:lpstr>
      <vt:lpstr>四、螺桿組態的特性評估與比較</vt:lpstr>
      <vt:lpstr>模型示意圖</vt:lpstr>
      <vt:lpstr>模擬案例</vt:lpstr>
      <vt:lpstr>壓力分佈</vt:lpstr>
      <vt:lpstr>說明</vt:lpstr>
      <vt:lpstr>螺桿元件排列對押出機內部融膠壓力的影響</vt:lpstr>
      <vt:lpstr>剪切速度圖與剪切應力圖</vt:lpstr>
      <vt:lpstr>剪切應力對時間積分圖</vt:lpstr>
      <vt:lpstr>說明</vt:lpstr>
      <vt:lpstr>滯留時間分佈</vt:lpstr>
      <vt:lpstr>說明</vt:lpstr>
      <vt:lpstr>螺桿排列組態對滯留時間的影響</vt:lpstr>
      <vt:lpstr>不同因素對停留時間的影響</vt:lpstr>
      <vt:lpstr>說明</vt:lpstr>
      <vt:lpstr>PowerPoint 簡報</vt:lpstr>
      <vt:lpstr>PowerPoint 簡報</vt:lpstr>
      <vt:lpstr>PowerPoint 簡報</vt:lpstr>
      <vt:lpstr>PowerPoint 簡報</vt:lpstr>
      <vt:lpstr>PowerPoint 簡報</vt:lpstr>
      <vt:lpstr>螺桿上的平均剪切率曲線</vt:lpstr>
      <vt:lpstr>螺桿上的平均剪切率曲線</vt:lpstr>
      <vt:lpstr>PowerPoint 簡報</vt:lpstr>
      <vt:lpstr>五、適用於不同混煉製程的螺桿組態</vt:lpstr>
      <vt:lpstr>無機填充材的加入方式與螺桿組態之配合</vt:lpstr>
      <vt:lpstr>塑料與 Talc（滑石粉） 的混煉</vt:lpstr>
      <vt:lpstr>說明</vt:lpstr>
      <vt:lpstr>PowerPoint 簡報</vt:lpstr>
      <vt:lpstr>其他注意事項</vt:lpstr>
      <vt:lpstr>塑料與防火劑的混煉</vt:lpstr>
      <vt:lpstr>說明</vt:lpstr>
      <vt:lpstr>PowerPoint 簡報</vt:lpstr>
      <vt:lpstr>其他注意事項</vt:lpstr>
      <vt:lpstr>塑料與奈米碳管的混煉</vt:lpstr>
      <vt:lpstr>說明</vt:lpstr>
      <vt:lpstr>PowerPoint 簡報</vt:lpstr>
      <vt:lpstr>其他注意事項</vt:lpstr>
      <vt:lpstr>塑料與玻纖的混煉</vt:lpstr>
      <vt:lpstr>說明</vt:lpstr>
      <vt:lpstr>PowerPoint 簡報</vt:lpstr>
      <vt:lpstr>其他注意事項</vt:lpstr>
      <vt:lpstr>玻纖的加入混煉</vt:lpstr>
      <vt:lpstr>不同加入位置對玻纖長度維持的影響</vt:lpstr>
      <vt:lpstr>兩種不相容塑料相混/ 相分離的問題與對策</vt:lpstr>
      <vt:lpstr>物理剪切</vt:lpstr>
      <vt:lpstr>化學增容</vt:lpstr>
      <vt:lpstr>其他重點</vt:lpstr>
      <vt:lpstr>螺桿元件關鍵配置</vt:lpstr>
      <vt:lpstr>兩種不相容材料相混(以PP與PA為例)</vt:lpstr>
      <vt:lpstr>說明</vt:lpstr>
      <vt:lpstr>PowerPoint 簡報</vt:lpstr>
      <vt:lpstr>其他注意事項</vt:lpstr>
      <vt:lpstr>黏度與融點不同的高分子與高分子之間的混練變化</vt:lpstr>
      <vt:lpstr>說明</vt:lpstr>
      <vt:lpstr>添加劑黏度差很大的混合物例--高濃度矽油的下料方式</vt:lpstr>
      <vt:lpstr>不同黏度與不同成份比之高分子的分離供給方法</vt:lpstr>
      <vt:lpstr>適用於不同塑料混煉製程的螺桿組態</vt:lpstr>
      <vt:lpstr>PowerPoint 簡報</vt:lpstr>
      <vt:lpstr>結束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塑料混煉與同向雙螺桿押出機的螺桿組態排列介紹</dc:title>
  <dc:creator>CCHUANG</dc:creator>
  <cp:lastModifiedBy>CCHUANG</cp:lastModifiedBy>
  <cp:revision>51</cp:revision>
  <dcterms:created xsi:type="dcterms:W3CDTF">2026-04-26T02:08:55Z</dcterms:created>
  <dcterms:modified xsi:type="dcterms:W3CDTF">2026-05-03T05:37:01Z</dcterms:modified>
</cp:coreProperties>
</file>